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5" d="100"/>
          <a:sy n="75" d="100"/>
        </p:scale>
        <p:origin x="1014"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E4D1F0E9-EE70-4605-9EAD-5328EB4B80F6}" type="datetimeFigureOut">
              <a:rPr lang="fa-IR" smtClean="0"/>
              <a:t>1441/09/05</a:t>
            </a:fld>
            <a:endParaRPr lang="fa-I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E7E89DA3-D4C0-4E89-9747-6D21A314D150}" type="slidenum">
              <a:rPr lang="fa-IR" smtClean="0"/>
              <a:t>‹#›</a:t>
            </a:fld>
            <a:endParaRPr lang="fa-I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D1F0E9-EE70-4605-9EAD-5328EB4B80F6}" type="datetimeFigureOut">
              <a:rPr lang="fa-IR" smtClean="0"/>
              <a:t>1441/09/05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7E89DA3-D4C0-4E89-9747-6D21A314D150}" type="slidenum">
              <a:rPr lang="fa-IR" smtClean="0"/>
              <a:t>‹#›</a:t>
            </a:fld>
            <a:endParaRPr lang="fa-I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D1F0E9-EE70-4605-9EAD-5328EB4B80F6}" type="datetimeFigureOut">
              <a:rPr lang="fa-IR" smtClean="0"/>
              <a:t>1441/09/05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7E89DA3-D4C0-4E89-9747-6D21A314D150}" type="slidenum">
              <a:rPr lang="fa-IR" smtClean="0"/>
              <a:t>‹#›</a:t>
            </a:fld>
            <a:endParaRPr lang="fa-I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4D1F0E9-EE70-4605-9EAD-5328EB4B80F6}" type="datetimeFigureOut">
              <a:rPr lang="fa-IR" smtClean="0"/>
              <a:t>1441/09/05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7E89DA3-D4C0-4E89-9747-6D21A314D150}" type="slidenum">
              <a:rPr lang="fa-IR" smtClean="0"/>
              <a:t>‹#›</a:t>
            </a:fld>
            <a:endParaRPr lang="fa-I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D1F0E9-EE70-4605-9EAD-5328EB4B80F6}" type="datetimeFigureOut">
              <a:rPr lang="fa-IR" smtClean="0"/>
              <a:t>1441/09/05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7E89DA3-D4C0-4E89-9747-6D21A314D150}" type="slidenum">
              <a:rPr lang="fa-IR" smtClean="0"/>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4D1F0E9-EE70-4605-9EAD-5328EB4B80F6}" type="datetimeFigureOut">
              <a:rPr lang="fa-IR" smtClean="0"/>
              <a:t>1441/09/05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7E89DA3-D4C0-4E89-9747-6D21A314D150}" type="slidenum">
              <a:rPr lang="fa-IR" smtClean="0"/>
              <a:t>‹#›</a:t>
            </a:fld>
            <a:endParaRPr lang="fa-I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4D1F0E9-EE70-4605-9EAD-5328EB4B80F6}" type="datetimeFigureOut">
              <a:rPr lang="fa-IR" smtClean="0"/>
              <a:t>1441/09/05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7E89DA3-D4C0-4E89-9747-6D21A314D150}" type="slidenum">
              <a:rPr lang="fa-IR" smtClean="0"/>
              <a:t>‹#›</a:t>
            </a:fld>
            <a:endParaRPr lang="fa-I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4D1F0E9-EE70-4605-9EAD-5328EB4B80F6}" type="datetimeFigureOut">
              <a:rPr lang="fa-IR" smtClean="0"/>
              <a:t>1441/09/05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7E89DA3-D4C0-4E89-9747-6D21A314D150}" type="slidenum">
              <a:rPr lang="fa-IR" smtClean="0"/>
              <a:t>‹#›</a:t>
            </a:fld>
            <a:endParaRPr lang="fa-I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D1F0E9-EE70-4605-9EAD-5328EB4B80F6}" type="datetimeFigureOut">
              <a:rPr lang="fa-IR" smtClean="0"/>
              <a:t>1441/09/05</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7E89DA3-D4C0-4E89-9747-6D21A314D150}"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D1F0E9-EE70-4605-9EAD-5328EB4B80F6}" type="datetimeFigureOut">
              <a:rPr lang="fa-IR" smtClean="0"/>
              <a:t>1441/09/05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7E89DA3-D4C0-4E89-9747-6D21A314D150}" type="slidenum">
              <a:rPr lang="fa-IR" smtClean="0"/>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D1F0E9-EE70-4605-9EAD-5328EB4B80F6}" type="datetimeFigureOut">
              <a:rPr lang="fa-IR" smtClean="0"/>
              <a:t>1441/09/05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7E89DA3-D4C0-4E89-9747-6D21A314D150}" type="slidenum">
              <a:rPr lang="fa-IR" smtClean="0"/>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E4D1F0E9-EE70-4605-9EAD-5328EB4B80F6}" type="datetimeFigureOut">
              <a:rPr lang="fa-IR" smtClean="0"/>
              <a:t>1441/09/05</a:t>
            </a:fld>
            <a:endParaRPr lang="fa-I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E7E89DA3-D4C0-4E89-9747-6D21A314D150}" type="slidenum">
              <a:rPr lang="fa-IR" smtClean="0"/>
              <a:t>‹#›</a:t>
            </a:fld>
            <a:endParaRPr lang="fa-I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476672"/>
            <a:ext cx="6777318" cy="864096"/>
          </a:xfrm>
        </p:spPr>
        <p:txBody>
          <a:bodyPr/>
          <a:lstStyle/>
          <a:p>
            <a:r>
              <a:rPr lang="fa-IR" dirty="0" smtClean="0"/>
              <a:t>(بسم الله الرحمن الرحیم)</a:t>
            </a:r>
            <a:endParaRPr lang="fa-IR" dirty="0"/>
          </a:p>
        </p:txBody>
      </p:sp>
      <p:sp>
        <p:nvSpPr>
          <p:cNvPr id="3" name="Subtitle 2"/>
          <p:cNvSpPr>
            <a:spLocks noGrp="1"/>
          </p:cNvSpPr>
          <p:nvPr>
            <p:ph type="subTitle" idx="1"/>
          </p:nvPr>
        </p:nvSpPr>
        <p:spPr>
          <a:xfrm>
            <a:off x="1403648" y="3645024"/>
            <a:ext cx="6400800" cy="2952328"/>
          </a:xfrm>
        </p:spPr>
        <p:txBody>
          <a:bodyPr>
            <a:normAutofit/>
          </a:bodyPr>
          <a:lstStyle/>
          <a:p>
            <a:r>
              <a:rPr lang="fa-IR" dirty="0" smtClean="0"/>
              <a:t>تاریخ تربیت بدنی </a:t>
            </a:r>
          </a:p>
          <a:p>
            <a:r>
              <a:rPr lang="fa-IR" dirty="0" smtClean="0"/>
              <a:t>ایران،جهان و بازی های المپیک</a:t>
            </a:r>
          </a:p>
          <a:p>
            <a:pPr algn="r"/>
            <a:r>
              <a:rPr lang="fa-IR" dirty="0" smtClean="0"/>
              <a:t>استاد :</a:t>
            </a:r>
            <a:r>
              <a:rPr lang="en-US" dirty="0" smtClean="0"/>
              <a:t> </a:t>
            </a:r>
            <a:r>
              <a:rPr lang="fa-IR" smtClean="0"/>
              <a:t>دکترسید هادی حسینی</a:t>
            </a:r>
            <a:endParaRPr lang="fa-IR" dirty="0" smtClean="0"/>
          </a:p>
        </p:txBody>
      </p:sp>
    </p:spTree>
    <p:extLst>
      <p:ext uri="{BB962C8B-B14F-4D97-AF65-F5344CB8AC3E}">
        <p14:creationId xmlns:p14="http://schemas.microsoft.com/office/powerpoint/2010/main" val="266356080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692697"/>
            <a:ext cx="6777318" cy="1440160"/>
          </a:xfrm>
        </p:spPr>
        <p:txBody>
          <a:bodyPr/>
          <a:lstStyle/>
          <a:p>
            <a:r>
              <a:rPr lang="fa-IR" dirty="0" smtClean="0"/>
              <a:t>فصل دوم:</a:t>
            </a:r>
            <a:endParaRPr lang="fa-IR" dirty="0"/>
          </a:p>
        </p:txBody>
      </p:sp>
      <p:sp>
        <p:nvSpPr>
          <p:cNvPr id="3" name="Subtitle 2"/>
          <p:cNvSpPr>
            <a:spLocks noGrp="1"/>
          </p:cNvSpPr>
          <p:nvPr>
            <p:ph type="subTitle" idx="1"/>
          </p:nvPr>
        </p:nvSpPr>
        <p:spPr>
          <a:xfrm>
            <a:off x="1371600" y="4149080"/>
            <a:ext cx="6400800" cy="2088232"/>
          </a:xfrm>
        </p:spPr>
        <p:txBody>
          <a:bodyPr>
            <a:normAutofit lnSpcReduction="10000"/>
          </a:bodyPr>
          <a:lstStyle/>
          <a:p>
            <a:r>
              <a:rPr lang="fa-IR" sz="5000" b="1" dirty="0" smtClean="0"/>
              <a:t> (تربیت بدنی دوران باستان )</a:t>
            </a:r>
          </a:p>
          <a:p>
            <a:endParaRPr lang="fa-IR" sz="5000" b="1" dirty="0"/>
          </a:p>
          <a:p>
            <a:r>
              <a:rPr lang="fa-IR" b="1" dirty="0" smtClean="0"/>
              <a:t>( مصر ، بین النهرین ، چین ، هند ، </a:t>
            </a:r>
            <a:r>
              <a:rPr lang="fa-IR" b="1" dirty="0"/>
              <a:t>{</a:t>
            </a:r>
            <a:r>
              <a:rPr lang="fa-IR" b="1" dirty="0" smtClean="0"/>
              <a:t>یونان ، آتنی ها}، روم )</a:t>
            </a:r>
            <a:endParaRPr lang="fa-IR" b="1" dirty="0"/>
          </a:p>
        </p:txBody>
      </p:sp>
    </p:spTree>
    <p:extLst>
      <p:ext uri="{BB962C8B-B14F-4D97-AF65-F5344CB8AC3E}">
        <p14:creationId xmlns:p14="http://schemas.microsoft.com/office/powerpoint/2010/main" val="3479527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fa-IR" sz="2200" dirty="0">
                <a:cs typeface="2  Koodak" panose="00000700000000000000" pitchFamily="2" charset="-78"/>
              </a:rPr>
              <a:t>سیمای زندگی دوران باستان را میتوان به سه دوره تقسیم کرد :</a:t>
            </a:r>
          </a:p>
          <a:p>
            <a:pPr marL="0" indent="0">
              <a:buNone/>
            </a:pPr>
            <a:r>
              <a:rPr lang="fa-IR" b="1" dirty="0" smtClean="0"/>
              <a:t>1 :در دوره اولیه قیافه مردان به صورت پشمالو ، بدون لباس و سرگردان ، مثل حیوانات زندگی میکردند و به غار ها پناه می بردرند.</a:t>
            </a:r>
          </a:p>
          <a:p>
            <a:pPr marL="0" indent="0">
              <a:buNone/>
            </a:pPr>
            <a:r>
              <a:rPr lang="fa-IR" b="1" dirty="0" smtClean="0"/>
              <a:t>2 : در روزگاری زندگی می کردند که از سنگ های تراشیده شده استفاده میکردند و برای رهایی از صدای باد به غار ها پناه می بردند و در هوای نا مساعد از سایبان ها استفاده می کردند. در همین دوره از آتش برای گرم کردن خود و پختن غذاها استفاده می کردند.</a:t>
            </a:r>
          </a:p>
          <a:p>
            <a:pPr marL="0" indent="0">
              <a:buNone/>
            </a:pPr>
            <a:r>
              <a:rPr lang="fa-IR" b="1" dirty="0" smtClean="0"/>
              <a:t>3 : در سومین دوره یا در روزگار واپسین سنگ ، طبیعت به کار گرفته می شد و با ایجاد کوزه های سفالی غذا ذخیره می کردند.</a:t>
            </a:r>
            <a:endParaRPr lang="fa-IR" b="1" dirty="0"/>
          </a:p>
        </p:txBody>
      </p:sp>
      <p:sp>
        <p:nvSpPr>
          <p:cNvPr id="3" name="Title 2"/>
          <p:cNvSpPr>
            <a:spLocks noGrp="1"/>
          </p:cNvSpPr>
          <p:nvPr>
            <p:ph type="title"/>
          </p:nvPr>
        </p:nvSpPr>
        <p:spPr/>
        <p:txBody>
          <a:bodyPr/>
          <a:lstStyle/>
          <a:p>
            <a:r>
              <a:rPr lang="fa-IR" b="1" dirty="0" smtClean="0"/>
              <a:t>زندگی دوران باستان:</a:t>
            </a:r>
            <a:endParaRPr lang="fa-IR" b="1" dirty="0"/>
          </a:p>
        </p:txBody>
      </p:sp>
    </p:spTree>
    <p:extLst>
      <p:ext uri="{BB962C8B-B14F-4D97-AF65-F5344CB8AC3E}">
        <p14:creationId xmlns:p14="http://schemas.microsoft.com/office/powerpoint/2010/main" val="39825241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3140968"/>
            <a:ext cx="7745505" cy="2985194"/>
          </a:xfrm>
        </p:spPr>
        <p:txBody>
          <a:bodyPr/>
          <a:lstStyle/>
          <a:p>
            <a:pPr marL="0" indent="0">
              <a:buNone/>
            </a:pPr>
            <a:r>
              <a:rPr lang="fa-IR" dirty="0" smtClean="0"/>
              <a:t>1 : تکامل و توسعه استعداد های جسمانی</a:t>
            </a:r>
          </a:p>
          <a:p>
            <a:pPr marL="0" indent="0">
              <a:buNone/>
            </a:pPr>
            <a:endParaRPr lang="fa-IR" dirty="0"/>
          </a:p>
          <a:p>
            <a:pPr marL="0" indent="0">
              <a:buNone/>
            </a:pPr>
            <a:r>
              <a:rPr lang="fa-IR" dirty="0" smtClean="0"/>
              <a:t>2 : ایجاد گروه های همکاری قوی</a:t>
            </a:r>
          </a:p>
          <a:p>
            <a:pPr marL="0" indent="0">
              <a:buNone/>
            </a:pPr>
            <a:endParaRPr lang="fa-IR" dirty="0"/>
          </a:p>
          <a:p>
            <a:pPr marL="0" indent="0">
              <a:buNone/>
            </a:pPr>
            <a:r>
              <a:rPr lang="fa-IR" dirty="0" smtClean="0"/>
              <a:t>3 : ایجاد سرگرمی</a:t>
            </a:r>
            <a:endParaRPr lang="fa-IR" dirty="0"/>
          </a:p>
        </p:txBody>
      </p:sp>
      <p:sp>
        <p:nvSpPr>
          <p:cNvPr id="3" name="Title 2"/>
          <p:cNvSpPr>
            <a:spLocks noGrp="1"/>
          </p:cNvSpPr>
          <p:nvPr>
            <p:ph type="title"/>
          </p:nvPr>
        </p:nvSpPr>
        <p:spPr/>
        <p:txBody>
          <a:bodyPr/>
          <a:lstStyle/>
          <a:p>
            <a:r>
              <a:rPr lang="fa-IR" sz="3500" b="1" dirty="0" smtClean="0"/>
              <a:t>بزرگترین هدف های تربیت بدنی در دوران باستان:</a:t>
            </a:r>
            <a:endParaRPr lang="fa-IR" sz="3500" b="1" dirty="0"/>
          </a:p>
        </p:txBody>
      </p:sp>
    </p:spTree>
    <p:extLst>
      <p:ext uri="{BB962C8B-B14F-4D97-AF65-F5344CB8AC3E}">
        <p14:creationId xmlns:p14="http://schemas.microsoft.com/office/powerpoint/2010/main" val="94596626"/>
      </p:ext>
    </p:extLst>
  </p:cSld>
  <p:clrMapOvr>
    <a:masterClrMapping/>
  </p:clrMapOvr>
  <p:transition spd="slow">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fa-IR" dirty="0" smtClean="0"/>
          </a:p>
          <a:p>
            <a:pPr marL="0" indent="0">
              <a:buNone/>
            </a:pPr>
            <a:r>
              <a:rPr lang="fa-IR" b="1" dirty="0" smtClean="0"/>
              <a:t>اجتماع اولیه نظامی برای ایجاد مدارس نداشت به همین دلیل اغلب کودکانی که در پرتاب نیزه سرآمد دیگران بودند مورد تعلیم تربیت قرار میگرفتند.</a:t>
            </a:r>
          </a:p>
          <a:p>
            <a:pPr marL="0" indent="0">
              <a:buNone/>
            </a:pPr>
            <a:endParaRPr lang="fa-IR" dirty="0" smtClean="0"/>
          </a:p>
          <a:p>
            <a:pPr marL="0" indent="0">
              <a:buNone/>
            </a:pPr>
            <a:r>
              <a:rPr lang="fa-IR" sz="2200" dirty="0">
                <a:cs typeface="2  Koodak" panose="00000700000000000000" pitchFamily="2" charset="-78"/>
              </a:rPr>
              <a:t>کودکان تا سن 6_7 سالگی در خانه می ماندند و مادر یا خواهر بزرگتر وظیفه معلمی رابرعهده داشت.در واقع مادران نقش انتقال هنر به فرزندان را بر عهده داشتند و پدران هم چگونگی استقلال فردی و ایمنی را به آنان می آموختند.</a:t>
            </a:r>
          </a:p>
          <a:p>
            <a:pPr marL="0" indent="0">
              <a:buNone/>
            </a:pPr>
            <a:endParaRPr lang="fa-IR" dirty="0"/>
          </a:p>
        </p:txBody>
      </p:sp>
      <p:sp>
        <p:nvSpPr>
          <p:cNvPr id="3" name="Title 2"/>
          <p:cNvSpPr>
            <a:spLocks noGrp="1"/>
          </p:cNvSpPr>
          <p:nvPr>
            <p:ph type="title"/>
          </p:nvPr>
        </p:nvSpPr>
        <p:spPr/>
        <p:txBody>
          <a:bodyPr/>
          <a:lstStyle/>
          <a:p>
            <a:r>
              <a:rPr lang="fa-IR" sz="3500" b="1" dirty="0" smtClean="0">
                <a:solidFill>
                  <a:srgbClr val="FF0000"/>
                </a:solidFill>
              </a:rPr>
              <a:t>تاسیس و پیشرفت تربیت بدنی در دوران باستان :</a:t>
            </a:r>
            <a:endParaRPr lang="fa-IR" sz="3500" b="1" dirty="0">
              <a:solidFill>
                <a:srgbClr val="FF0000"/>
              </a:solidFill>
            </a:endParaRPr>
          </a:p>
        </p:txBody>
      </p:sp>
    </p:spTree>
    <p:extLst>
      <p:ext uri="{BB962C8B-B14F-4D97-AF65-F5344CB8AC3E}">
        <p14:creationId xmlns:p14="http://schemas.microsoft.com/office/powerpoint/2010/main" val="259201653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ctr">
              <a:buNone/>
            </a:pPr>
            <a:r>
              <a:rPr lang="fa-IR" dirty="0" smtClean="0">
                <a:cs typeface="2  Homa" panose="00000400000000000000" pitchFamily="2" charset="-78"/>
              </a:rPr>
              <a:t>در حقیقت بازی ها تقلیدی از حرکات بزرگان بود.</a:t>
            </a:r>
          </a:p>
          <a:p>
            <a:pPr marL="0" indent="0">
              <a:buNone/>
            </a:pPr>
            <a:endParaRPr lang="fa-IR" sz="2200" dirty="0">
              <a:cs typeface="2  Koodak" panose="00000700000000000000" pitchFamily="2" charset="-78"/>
            </a:endParaRPr>
          </a:p>
          <a:p>
            <a:pPr marL="0" indent="0">
              <a:buNone/>
            </a:pPr>
            <a:r>
              <a:rPr lang="fa-IR" sz="2200" dirty="0">
                <a:cs typeface="2  Koodak" panose="00000700000000000000" pitchFamily="2" charset="-78"/>
              </a:rPr>
              <a:t>اغلب برنامه های آنان شامل : </a:t>
            </a:r>
          </a:p>
          <a:p>
            <a:pPr marL="0" indent="0">
              <a:buNone/>
            </a:pPr>
            <a:r>
              <a:rPr lang="fa-IR" sz="2200" dirty="0">
                <a:cs typeface="2  Koodak" panose="00000700000000000000" pitchFamily="2" charset="-78"/>
              </a:rPr>
              <a:t>دنبال شکار رفتن ، مراسم مذهبی و ساختن وسایل بود.</a:t>
            </a:r>
          </a:p>
          <a:p>
            <a:pPr marL="0" indent="0">
              <a:buNone/>
            </a:pPr>
            <a:endParaRPr lang="fa-IR" sz="2200" dirty="0">
              <a:cs typeface="2  Koodak" panose="00000700000000000000" pitchFamily="2" charset="-78"/>
            </a:endParaRPr>
          </a:p>
          <a:p>
            <a:pPr marL="0" indent="0">
              <a:buNone/>
            </a:pPr>
            <a:r>
              <a:rPr lang="fa-IR" sz="2200" dirty="0">
                <a:cs typeface="2  Koodak" panose="00000700000000000000" pitchFamily="2" charset="-78"/>
              </a:rPr>
              <a:t> فعالیت های ورزشی نیز شامل :</a:t>
            </a:r>
          </a:p>
          <a:p>
            <a:pPr marL="0" indent="0">
              <a:buNone/>
            </a:pPr>
            <a:r>
              <a:rPr lang="fa-IR" sz="2200" dirty="0">
                <a:cs typeface="2  Koodak" panose="00000700000000000000" pitchFamily="2" charset="-78"/>
              </a:rPr>
              <a:t>چوگان ، پرشهای سبک ، بکس و شنا بوده است.</a:t>
            </a:r>
          </a:p>
        </p:txBody>
      </p:sp>
      <p:sp>
        <p:nvSpPr>
          <p:cNvPr id="3" name="Title 2"/>
          <p:cNvSpPr>
            <a:spLocks noGrp="1"/>
          </p:cNvSpPr>
          <p:nvPr>
            <p:ph type="title"/>
          </p:nvPr>
        </p:nvSpPr>
        <p:spPr/>
        <p:txBody>
          <a:bodyPr/>
          <a:lstStyle/>
          <a:p>
            <a:r>
              <a:rPr lang="fa-IR" sz="4000" b="1" dirty="0" smtClean="0"/>
              <a:t>برنامه تربیت بدنی در دوران باستان :</a:t>
            </a:r>
            <a:endParaRPr lang="fa-IR" sz="4000" b="1" dirty="0"/>
          </a:p>
        </p:txBody>
      </p:sp>
    </p:spTree>
    <p:extLst>
      <p:ext uri="{BB962C8B-B14F-4D97-AF65-F5344CB8AC3E}">
        <p14:creationId xmlns:p14="http://schemas.microsoft.com/office/powerpoint/2010/main" val="275933053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3212976"/>
            <a:ext cx="7745505" cy="2913186"/>
          </a:xfrm>
        </p:spPr>
        <p:txBody>
          <a:bodyPr/>
          <a:lstStyle/>
          <a:p>
            <a:pPr marL="0" indent="0">
              <a:buNone/>
            </a:pPr>
            <a:r>
              <a:rPr lang="fa-IR" b="1" dirty="0" smtClean="0"/>
              <a:t>روش ها بیشتر به صورت تقلیدی بود و بچه ها بیشتر از بزرگان فرا می گرفتندو وقتی به یک سطح هوشیاری می رسیدند تحت تعلیم پزشکان و روحانیون قرار می گرفتند.</a:t>
            </a:r>
          </a:p>
          <a:p>
            <a:pPr marL="0" indent="0">
              <a:buNone/>
            </a:pPr>
            <a:r>
              <a:rPr lang="fa-IR" b="1" dirty="0"/>
              <a:t> </a:t>
            </a:r>
            <a:r>
              <a:rPr lang="fa-IR" b="1" dirty="0" smtClean="0"/>
              <a:t>تجربه به آنان آموخت که دست از بی نظمی بر دارند و حتی افراد وحشی را نیز ملزم به رعایت نظم در جشنها و بازی ها می کردند.</a:t>
            </a:r>
          </a:p>
          <a:p>
            <a:pPr marL="0" indent="0">
              <a:buNone/>
            </a:pPr>
            <a:endParaRPr lang="fa-IR" dirty="0"/>
          </a:p>
          <a:p>
            <a:pPr marL="0" indent="0">
              <a:buNone/>
            </a:pPr>
            <a:endParaRPr lang="fa-IR" dirty="0"/>
          </a:p>
        </p:txBody>
      </p:sp>
      <p:sp>
        <p:nvSpPr>
          <p:cNvPr id="3" name="Title 2"/>
          <p:cNvSpPr>
            <a:spLocks noGrp="1"/>
          </p:cNvSpPr>
          <p:nvPr>
            <p:ph type="title"/>
          </p:nvPr>
        </p:nvSpPr>
        <p:spPr/>
        <p:txBody>
          <a:bodyPr/>
          <a:lstStyle/>
          <a:p>
            <a:r>
              <a:rPr lang="fa-IR" sz="4400" b="1" dirty="0" smtClean="0"/>
              <a:t>شیوه تربیت بدنی در دوران باستان:</a:t>
            </a:r>
            <a:endParaRPr lang="fa-IR" sz="4400" b="1" dirty="0"/>
          </a:p>
        </p:txBody>
      </p:sp>
    </p:spTree>
    <p:extLst>
      <p:ext uri="{BB962C8B-B14F-4D97-AF65-F5344CB8AC3E}">
        <p14:creationId xmlns:p14="http://schemas.microsoft.com/office/powerpoint/2010/main" val="1254739384"/>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340768"/>
            <a:ext cx="6777318" cy="792088"/>
          </a:xfrm>
        </p:spPr>
        <p:txBody>
          <a:bodyPr/>
          <a:lstStyle/>
          <a:p>
            <a:r>
              <a:rPr lang="fa-IR" dirty="0" smtClean="0"/>
              <a:t>تربیت بدنی در دوران مصر</a:t>
            </a:r>
            <a:endParaRPr lang="fa-IR" dirty="0"/>
          </a:p>
        </p:txBody>
      </p:sp>
      <p:sp>
        <p:nvSpPr>
          <p:cNvPr id="3" name="Subtitle 2"/>
          <p:cNvSpPr>
            <a:spLocks noGrp="1"/>
          </p:cNvSpPr>
          <p:nvPr>
            <p:ph type="subTitle" idx="1"/>
          </p:nvPr>
        </p:nvSpPr>
        <p:spPr>
          <a:xfrm>
            <a:off x="1371600" y="3767862"/>
            <a:ext cx="6400800" cy="2541458"/>
          </a:xfrm>
        </p:spPr>
        <p:txBody>
          <a:bodyPr>
            <a:normAutofit/>
          </a:bodyPr>
          <a:lstStyle/>
          <a:p>
            <a:r>
              <a:rPr lang="fa-IR" dirty="0" smtClean="0"/>
              <a:t>تاریخ تربیت بدنی در مصر</a:t>
            </a:r>
          </a:p>
          <a:p>
            <a:r>
              <a:rPr lang="fa-IR" dirty="0" smtClean="0"/>
              <a:t>هدف های تعلیم و تربیت در مصر </a:t>
            </a:r>
          </a:p>
          <a:p>
            <a:r>
              <a:rPr lang="fa-IR" dirty="0" smtClean="0"/>
              <a:t>هدف های تربیت بدنی در مصر</a:t>
            </a:r>
          </a:p>
          <a:p>
            <a:r>
              <a:rPr lang="fa-IR" dirty="0" smtClean="0"/>
              <a:t>تاسیس و پیشرفت تربیت بدنی در مصر</a:t>
            </a:r>
          </a:p>
          <a:p>
            <a:r>
              <a:rPr lang="fa-IR" dirty="0" smtClean="0"/>
              <a:t>برنامه تربیت بدنی در مصر</a:t>
            </a:r>
          </a:p>
          <a:p>
            <a:endParaRPr lang="fa-IR" dirty="0" smtClean="0"/>
          </a:p>
          <a:p>
            <a:endParaRPr lang="fa-IR" dirty="0"/>
          </a:p>
        </p:txBody>
      </p:sp>
    </p:spTree>
    <p:extLst>
      <p:ext uri="{BB962C8B-B14F-4D97-AF65-F5344CB8AC3E}">
        <p14:creationId xmlns:p14="http://schemas.microsoft.com/office/powerpoint/2010/main" val="66089939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در مصر تعلیم و تربیت رسمی با پیدایش خط شروع شد.</a:t>
            </a:r>
          </a:p>
          <a:p>
            <a:pPr marL="0" indent="0">
              <a:buNone/>
            </a:pPr>
            <a:r>
              <a:rPr lang="fa-IR" dirty="0" smtClean="0"/>
              <a:t>در مصر شانس نویسنده شدن کودکی به طبقه ای بستگی داشت که در آن زندگی می کرد.کودکی که استعداد داشت در مدارسی که نویسندگان در ان تدریس می کردند تا 12 سالگی خواندن و نوشتن و حساب می آموخت.</a:t>
            </a:r>
          </a:p>
          <a:p>
            <a:pPr marL="0" indent="0">
              <a:buNone/>
            </a:pPr>
            <a:r>
              <a:rPr lang="fa-IR" dirty="0" smtClean="0"/>
              <a:t>لذا هدف اصلی تعلیم و تربیت یادگیری خواندن و نوشتن بوده است.</a:t>
            </a:r>
          </a:p>
          <a:p>
            <a:pPr marL="0" indent="0">
              <a:buNone/>
            </a:pPr>
            <a:r>
              <a:rPr lang="fa-IR" dirty="0" smtClean="0"/>
              <a:t>تعلیم و تربیت بیشتر به منظور رسیدن و دستیابی به شغل مناسب صورت میگرفت.</a:t>
            </a:r>
            <a:endParaRPr lang="fa-IR" dirty="0"/>
          </a:p>
          <a:p>
            <a:pPr marL="0" indent="0">
              <a:buNone/>
            </a:pPr>
            <a:r>
              <a:rPr lang="fa-IR" dirty="0" smtClean="0"/>
              <a:t>به ها حال تعلیم و تربیت آنچنان رسمی نبود و در طبقات پایین تر کودکان با کار بزرگترها آشنا میشدند.</a:t>
            </a:r>
          </a:p>
          <a:p>
            <a:pPr marL="0" indent="0">
              <a:buNone/>
            </a:pPr>
            <a:endParaRPr lang="fa-IR" dirty="0" smtClean="0"/>
          </a:p>
        </p:txBody>
      </p:sp>
      <p:sp>
        <p:nvSpPr>
          <p:cNvPr id="3" name="Title 2"/>
          <p:cNvSpPr>
            <a:spLocks noGrp="1"/>
          </p:cNvSpPr>
          <p:nvPr>
            <p:ph type="title"/>
          </p:nvPr>
        </p:nvSpPr>
        <p:spPr/>
        <p:txBody>
          <a:bodyPr/>
          <a:lstStyle/>
          <a:p>
            <a:r>
              <a:rPr lang="fa-IR" sz="4500" b="1" dirty="0" smtClean="0"/>
              <a:t>هدف های تعلیم وتربیت در مصر :</a:t>
            </a:r>
            <a:endParaRPr lang="fa-IR" sz="4500" b="1" dirty="0"/>
          </a:p>
        </p:txBody>
      </p:sp>
    </p:spTree>
    <p:extLst>
      <p:ext uri="{BB962C8B-B14F-4D97-AF65-F5344CB8AC3E}">
        <p14:creationId xmlns:p14="http://schemas.microsoft.com/office/powerpoint/2010/main" val="156127286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indent="0">
              <a:buNone/>
            </a:pPr>
            <a:r>
              <a:rPr lang="fa-IR" sz="2200" dirty="0">
                <a:cs typeface="2  Koodak" panose="00000700000000000000" pitchFamily="2" charset="-78"/>
              </a:rPr>
              <a:t>در مصر تربیت بدنی در دوره های تعلیمی زیاد دیده نمیشود.</a:t>
            </a:r>
          </a:p>
          <a:p>
            <a:pPr marL="0" indent="0">
              <a:buNone/>
            </a:pPr>
            <a:endParaRPr lang="fa-IR" dirty="0" smtClean="0"/>
          </a:p>
          <a:p>
            <a:pPr marL="0" indent="0">
              <a:buNone/>
            </a:pPr>
            <a:r>
              <a:rPr lang="fa-IR" dirty="0" smtClean="0">
                <a:cs typeface="2  Homa" panose="00000400000000000000" pitchFamily="2" charset="-78"/>
              </a:rPr>
              <a:t>گاهی طبیعت شغل افراد تمرینات بدنی را به دنبال داشت برای مثال : سربازان و صنعتگران در تعلیمات روزانه خود ورزش هم میکردند.تربیت بدنی از نقطه سلامتی کمتر مورد توجه بود.</a:t>
            </a:r>
          </a:p>
          <a:p>
            <a:pPr marL="0" indent="0">
              <a:buNone/>
            </a:pPr>
            <a:endParaRPr lang="fa-IR" dirty="0">
              <a:cs typeface="2  Homa" panose="00000400000000000000" pitchFamily="2" charset="-78"/>
            </a:endParaRPr>
          </a:p>
          <a:p>
            <a:pPr marL="0" indent="0">
              <a:buNone/>
            </a:pPr>
            <a:r>
              <a:rPr lang="fa-IR" dirty="0" smtClean="0">
                <a:cs typeface="2  Homa" panose="00000400000000000000" pitchFamily="2" charset="-78"/>
              </a:rPr>
              <a:t>در آن دوران آنها به چوپانان یا کسانی که گله داشتند برای سرگرمی گوسفند ها را بلند کرده و سر شانه می گذاشتند و هرکس گوسفند بزرگ تری بلند کرده بود از نظر قدرت جسمانی در جایگاه بالاتری قرار میگرفت.</a:t>
            </a:r>
            <a:endParaRPr lang="fa-IR" dirty="0">
              <a:cs typeface="2  Homa" panose="00000400000000000000" pitchFamily="2" charset="-78"/>
            </a:endParaRPr>
          </a:p>
        </p:txBody>
      </p:sp>
      <p:sp>
        <p:nvSpPr>
          <p:cNvPr id="3" name="Title 2"/>
          <p:cNvSpPr>
            <a:spLocks noGrp="1"/>
          </p:cNvSpPr>
          <p:nvPr>
            <p:ph type="title"/>
          </p:nvPr>
        </p:nvSpPr>
        <p:spPr/>
        <p:txBody>
          <a:bodyPr/>
          <a:lstStyle/>
          <a:p>
            <a:r>
              <a:rPr lang="fa-IR" sz="4000" b="1" dirty="0" smtClean="0"/>
              <a:t>هدف های تربیت بدنی در مصر :</a:t>
            </a:r>
            <a:endParaRPr lang="fa-IR" sz="4000" b="1" dirty="0"/>
          </a:p>
        </p:txBody>
      </p:sp>
    </p:spTree>
    <p:extLst>
      <p:ext uri="{BB962C8B-B14F-4D97-AF65-F5344CB8AC3E}">
        <p14:creationId xmlns:p14="http://schemas.microsoft.com/office/powerpoint/2010/main" val="405941429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پیچیده گردیدن زندگی باعث شده که تعلیم تربیت مخصوص طبقه خاص گردد.در مصر کودکان اشراف آموزش میدیدند و فن شناگری را از برده های نیمه رسمی که احترام نسبتا بیشتری داشتند فرا میگرفتند.</a:t>
            </a:r>
          </a:p>
          <a:p>
            <a:pPr marL="0" indent="0">
              <a:buNone/>
            </a:pPr>
            <a:endParaRPr lang="fa-IR" dirty="0"/>
          </a:p>
          <a:p>
            <a:pPr marL="0" indent="0">
              <a:buNone/>
            </a:pPr>
            <a:r>
              <a:rPr lang="fa-IR" dirty="0" smtClean="0"/>
              <a:t>در مورد افراد بزرگسال هیچ گونه برنامه برای پرورش آنان در نظر گرفته نشده بود.درآن زمان پسر شغل پدر را می آموخت و دختر هم اصول خانه داری را از مادر فرا می گرفت.</a:t>
            </a:r>
          </a:p>
          <a:p>
            <a:pPr marL="0" indent="0">
              <a:buNone/>
            </a:pPr>
            <a:r>
              <a:rPr lang="fa-IR" dirty="0" smtClean="0"/>
              <a:t>به این ترتیب تعلیم و تربیت مردم در مصر بسیار به مردمان اولیه نزدیک بود.</a:t>
            </a:r>
            <a:endParaRPr lang="fa-IR" dirty="0"/>
          </a:p>
        </p:txBody>
      </p:sp>
      <p:sp>
        <p:nvSpPr>
          <p:cNvPr id="3" name="Title 2"/>
          <p:cNvSpPr>
            <a:spLocks noGrp="1"/>
          </p:cNvSpPr>
          <p:nvPr>
            <p:ph type="title"/>
          </p:nvPr>
        </p:nvSpPr>
        <p:spPr/>
        <p:txBody>
          <a:bodyPr/>
          <a:lstStyle/>
          <a:p>
            <a:r>
              <a:rPr lang="fa-IR" sz="4500" b="1" dirty="0" smtClean="0"/>
              <a:t>تاسیس و پیشرفت تربیت بدنی در مصر:</a:t>
            </a:r>
            <a:endParaRPr lang="fa-IR" sz="4500" b="1" dirty="0"/>
          </a:p>
        </p:txBody>
      </p:sp>
    </p:spTree>
    <p:extLst>
      <p:ext uri="{BB962C8B-B14F-4D97-AF65-F5344CB8AC3E}">
        <p14:creationId xmlns:p14="http://schemas.microsoft.com/office/powerpoint/2010/main" val="315840951"/>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0" indent="0">
              <a:buNone/>
            </a:pPr>
            <a:endParaRPr lang="fa-IR" b="1" dirty="0" smtClean="0"/>
          </a:p>
          <a:p>
            <a:pPr marL="0" indent="0">
              <a:buNone/>
            </a:pPr>
            <a:r>
              <a:rPr lang="fa-IR" b="1" dirty="0" smtClean="0"/>
              <a:t>تربیت بدنی رشته ای گلچین است زیرا : اصل آن بر پایه اطلاعات و داشته های رشته های مختلف می باشد.</a:t>
            </a:r>
          </a:p>
          <a:p>
            <a:pPr marL="0" indent="0">
              <a:buNone/>
            </a:pPr>
            <a:endParaRPr lang="fa-IR" b="1" dirty="0"/>
          </a:p>
          <a:p>
            <a:pPr marL="0" indent="0">
              <a:buNone/>
            </a:pPr>
            <a:endParaRPr lang="fa-IR" b="1" dirty="0" smtClean="0"/>
          </a:p>
          <a:p>
            <a:pPr marL="0" indent="0">
              <a:buNone/>
            </a:pPr>
            <a:r>
              <a:rPr lang="fa-IR" dirty="0" smtClean="0">
                <a:cs typeface="2  Koodak" panose="00000700000000000000" pitchFamily="2" charset="-78"/>
              </a:rPr>
              <a:t>واقعیت و حقایق اساسی تربیت بدنی از سه منبع ناشی می شود.</a:t>
            </a:r>
          </a:p>
          <a:p>
            <a:pPr marL="0" indent="0">
              <a:buNone/>
            </a:pPr>
            <a:r>
              <a:rPr lang="fa-IR" dirty="0" smtClean="0">
                <a:cs typeface="2  Koodak" panose="00000700000000000000" pitchFamily="2" charset="-78"/>
              </a:rPr>
              <a:t>1 : علوم پایه اما بیشتر زیست شناسی ، آناتومی ، فیزیولوژی و حرکت شناسی.</a:t>
            </a:r>
          </a:p>
          <a:p>
            <a:pPr marL="0" indent="0">
              <a:buNone/>
            </a:pPr>
            <a:r>
              <a:rPr lang="fa-IR" dirty="0" smtClean="0">
                <a:cs typeface="2  Koodak" panose="00000700000000000000" pitchFamily="2" charset="-78"/>
              </a:rPr>
              <a:t>2 : علوم انسانی شامل تاریخ ، علم سیاست و فلسفه.</a:t>
            </a:r>
          </a:p>
          <a:p>
            <a:pPr marL="0" indent="0">
              <a:buNone/>
            </a:pPr>
            <a:r>
              <a:rPr lang="fa-IR" dirty="0" smtClean="0">
                <a:cs typeface="2  Koodak" panose="00000700000000000000" pitchFamily="2" charset="-78"/>
              </a:rPr>
              <a:t>3 : میراث اجتماعی انسان شامل جامعه شناسی ، روانشناسی و مردم شناسی.</a:t>
            </a:r>
          </a:p>
          <a:p>
            <a:pPr marL="0" indent="0">
              <a:buNone/>
            </a:pPr>
            <a:endParaRPr lang="fa-IR" dirty="0" smtClean="0">
              <a:cs typeface="2  Davat" panose="00000400000000000000" pitchFamily="2" charset="-78"/>
            </a:endParaRPr>
          </a:p>
          <a:p>
            <a:pPr marL="0" indent="0">
              <a:buNone/>
            </a:pPr>
            <a:endParaRPr lang="fa-IR" dirty="0"/>
          </a:p>
        </p:txBody>
      </p:sp>
      <p:sp>
        <p:nvSpPr>
          <p:cNvPr id="3" name="Title 2"/>
          <p:cNvSpPr>
            <a:spLocks noGrp="1"/>
          </p:cNvSpPr>
          <p:nvPr>
            <p:ph type="title"/>
          </p:nvPr>
        </p:nvSpPr>
        <p:spPr>
          <a:xfrm>
            <a:off x="688490" y="260648"/>
            <a:ext cx="7756263" cy="1080120"/>
          </a:xfrm>
        </p:spPr>
        <p:txBody>
          <a:bodyPr/>
          <a:lstStyle/>
          <a:p>
            <a:r>
              <a:rPr lang="fa-IR" dirty="0" smtClean="0"/>
              <a:t>مقدمه</a:t>
            </a:r>
            <a:endParaRPr lang="fa-IR" dirty="0"/>
          </a:p>
        </p:txBody>
      </p:sp>
    </p:spTree>
    <p:extLst>
      <p:ext uri="{BB962C8B-B14F-4D97-AF65-F5344CB8AC3E}">
        <p14:creationId xmlns:p14="http://schemas.microsoft.com/office/powerpoint/2010/main" val="53971186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indent="0">
              <a:buNone/>
            </a:pPr>
            <a:r>
              <a:rPr lang="fa-IR" sz="2200" dirty="0">
                <a:cs typeface="2  Koodak" panose="00000700000000000000" pitchFamily="2" charset="-78"/>
              </a:rPr>
              <a:t>برای مصریان که به زندگی راحت علاقه مند بودند ورزش جزئی از آن بود.</a:t>
            </a:r>
          </a:p>
          <a:p>
            <a:pPr marL="0" indent="0">
              <a:buNone/>
            </a:pPr>
            <a:r>
              <a:rPr lang="fa-IR" sz="2200" dirty="0">
                <a:cs typeface="2  Koodak" panose="00000700000000000000" pitchFamily="2" charset="-78"/>
              </a:rPr>
              <a:t>شنا طرفداران زیادی داشت.</a:t>
            </a:r>
          </a:p>
          <a:p>
            <a:pPr marL="0" indent="0">
              <a:buNone/>
            </a:pPr>
            <a:r>
              <a:rPr lang="fa-IR" sz="2200" dirty="0">
                <a:cs typeface="2  Koodak" panose="00000700000000000000" pitchFamily="2" charset="-78"/>
              </a:rPr>
              <a:t>چنین استنباط میشود که شنا آنها مثل شنا کرال ما بوده است.</a:t>
            </a:r>
          </a:p>
          <a:p>
            <a:pPr marL="0" indent="0">
              <a:buNone/>
            </a:pPr>
            <a:r>
              <a:rPr lang="fa-IR" sz="2200" dirty="0">
                <a:cs typeface="2  Koodak" panose="00000700000000000000" pitchFamily="2" charset="-78"/>
              </a:rPr>
              <a:t>طبقه جنگنده تمرینات خود را به کمک بازی ها که مهارت های خاص رزمی را به همراه داشت انجام می دادند.</a:t>
            </a:r>
          </a:p>
          <a:p>
            <a:pPr marL="0" indent="0">
              <a:buNone/>
            </a:pPr>
            <a:r>
              <a:rPr lang="fa-IR" sz="2200" dirty="0">
                <a:cs typeface="2  Koodak" panose="00000700000000000000" pitchFamily="2" charset="-78"/>
              </a:rPr>
              <a:t>پسران جوان در آموزشگاه ها فن استفادهاز اسلحه و سرعت را می آموختند و حتی روی کشتی و رقص های مانوری تمرین می کردند.</a:t>
            </a:r>
          </a:p>
          <a:p>
            <a:pPr marL="0" indent="0">
              <a:buNone/>
            </a:pPr>
            <a:r>
              <a:rPr lang="fa-IR" sz="2200" dirty="0">
                <a:cs typeface="2  Koodak" panose="00000700000000000000" pitchFamily="2" charset="-78"/>
              </a:rPr>
              <a:t>شکار نیز به دو هدف 1 : تکمیل مهارت های جنگی 2 : دفع حیوانات ضرورری بود.</a:t>
            </a:r>
          </a:p>
        </p:txBody>
      </p:sp>
      <p:sp>
        <p:nvSpPr>
          <p:cNvPr id="3" name="Title 2"/>
          <p:cNvSpPr>
            <a:spLocks noGrp="1"/>
          </p:cNvSpPr>
          <p:nvPr>
            <p:ph type="title"/>
          </p:nvPr>
        </p:nvSpPr>
        <p:spPr/>
        <p:txBody>
          <a:bodyPr/>
          <a:lstStyle/>
          <a:p>
            <a:r>
              <a:rPr lang="fa-IR" sz="4500" b="1" dirty="0" smtClean="0"/>
              <a:t>برنامه تربیت بدنی در مصر:</a:t>
            </a:r>
            <a:endParaRPr lang="fa-IR" sz="4500" b="1" dirty="0"/>
          </a:p>
        </p:txBody>
      </p:sp>
    </p:spTree>
    <p:extLst>
      <p:ext uri="{BB962C8B-B14F-4D97-AF65-F5344CB8AC3E}">
        <p14:creationId xmlns:p14="http://schemas.microsoft.com/office/powerpoint/2010/main" val="1500795832"/>
      </p:ext>
    </p:extLst>
  </p:cSld>
  <p:clrMapOvr>
    <a:masterClrMapping/>
  </p:clrMapOvr>
  <mc:AlternateContent xmlns:mc="http://schemas.openxmlformats.org/markup-compatibility/2006" xmlns:p14="http://schemas.microsoft.com/office/powerpoint/2010/main">
    <mc:Choice Requires="p14">
      <p:transition spd="slow" p14:dur="1600">
        <p14:prism dir="r" isContent="1"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387737"/>
            <a:ext cx="6777318" cy="889135"/>
          </a:xfrm>
        </p:spPr>
        <p:txBody>
          <a:bodyPr/>
          <a:lstStyle/>
          <a:p>
            <a:r>
              <a:rPr lang="fa-IR" dirty="0" smtClean="0"/>
              <a:t>تربیت بدنی در بین النهرین</a:t>
            </a:r>
            <a:endParaRPr lang="fa-IR" dirty="0"/>
          </a:p>
        </p:txBody>
      </p:sp>
      <p:sp>
        <p:nvSpPr>
          <p:cNvPr id="3" name="Subtitle 2"/>
          <p:cNvSpPr>
            <a:spLocks noGrp="1"/>
          </p:cNvSpPr>
          <p:nvPr>
            <p:ph type="subTitle" idx="1"/>
          </p:nvPr>
        </p:nvSpPr>
        <p:spPr>
          <a:xfrm>
            <a:off x="1371600" y="3767862"/>
            <a:ext cx="6400800" cy="2901498"/>
          </a:xfrm>
        </p:spPr>
        <p:txBody>
          <a:bodyPr/>
          <a:lstStyle/>
          <a:p>
            <a:r>
              <a:rPr lang="fa-IR" dirty="0" smtClean="0"/>
              <a:t>هدف های تعلیم و تربیت در بین النهرین</a:t>
            </a:r>
          </a:p>
          <a:p>
            <a:r>
              <a:rPr lang="fa-IR" dirty="0" smtClean="0"/>
              <a:t>هدف تربیت بدنی در بین النهرین</a:t>
            </a:r>
          </a:p>
          <a:p>
            <a:r>
              <a:rPr lang="fa-IR" dirty="0" smtClean="0"/>
              <a:t>تاسیس و پیشرفت تربیت بدنی در بین النهرین</a:t>
            </a:r>
          </a:p>
          <a:p>
            <a:r>
              <a:rPr lang="fa-IR" dirty="0" smtClean="0"/>
              <a:t>برنامه تربیت بدنی در بین النهرین</a:t>
            </a:r>
          </a:p>
          <a:p>
            <a:r>
              <a:rPr lang="fa-IR" dirty="0" smtClean="0"/>
              <a:t>روش تربیت بدنی در بین النهرین</a:t>
            </a:r>
          </a:p>
          <a:p>
            <a:endParaRPr lang="fa-IR" dirty="0"/>
          </a:p>
        </p:txBody>
      </p:sp>
    </p:spTree>
    <p:extLst>
      <p:ext uri="{BB962C8B-B14F-4D97-AF65-F5344CB8AC3E}">
        <p14:creationId xmlns:p14="http://schemas.microsoft.com/office/powerpoint/2010/main" val="160228467"/>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780928"/>
            <a:ext cx="7745505" cy="3345234"/>
          </a:xfrm>
        </p:spPr>
        <p:txBody>
          <a:bodyPr>
            <a:normAutofit lnSpcReduction="10000"/>
          </a:bodyPr>
          <a:lstStyle/>
          <a:p>
            <a:pPr marL="0" indent="0">
              <a:buNone/>
            </a:pPr>
            <a:r>
              <a:rPr lang="fa-IR" sz="2200" dirty="0">
                <a:cs typeface="2  Koodak" panose="00000700000000000000" pitchFamily="2" charset="-78"/>
              </a:rPr>
              <a:t>در بین النهرین و در میان مردم آن دریار تعلیم و تربیت بیشتر به صورت عملی بود و در صورتی که آن تعلیم و تربیت در زندگی آتی آنان موثر واقع می شد مورد توجه قرار می گرفت.</a:t>
            </a:r>
          </a:p>
          <a:p>
            <a:pPr marL="0" indent="0">
              <a:buNone/>
            </a:pPr>
            <a:r>
              <a:rPr lang="fa-IR" sz="2200" dirty="0">
                <a:cs typeface="2  Koodak" panose="00000700000000000000" pitchFamily="2" charset="-78"/>
              </a:rPr>
              <a:t>روحانیون طریقه نوشتن و فرمانبرداری از فرمانداران</a:t>
            </a:r>
          </a:p>
          <a:p>
            <a:pPr marL="0" indent="0">
              <a:buNone/>
            </a:pPr>
            <a:r>
              <a:rPr lang="fa-IR" sz="2200" dirty="0">
                <a:cs typeface="2  Koodak" panose="00000700000000000000" pitchFamily="2" charset="-78"/>
              </a:rPr>
              <a:t>نجوم و ترجمه را آموزش می دادند.</a:t>
            </a:r>
          </a:p>
          <a:p>
            <a:pPr marL="0" indent="0">
              <a:buNone/>
            </a:pPr>
            <a:r>
              <a:rPr lang="fa-IR" sz="2200" dirty="0">
                <a:cs typeface="2  Koodak" panose="00000700000000000000" pitchFamily="2" charset="-78"/>
              </a:rPr>
              <a:t>چون بابل در آن زمان محل مهم تجاری و رفت و آمد اقوام مختلف بود فن ترجمه در آن زمان لازم بود.</a:t>
            </a:r>
          </a:p>
          <a:p>
            <a:pPr marL="0" indent="0">
              <a:buNone/>
            </a:pPr>
            <a:endParaRPr lang="fa-IR" dirty="0" smtClean="0"/>
          </a:p>
        </p:txBody>
      </p:sp>
      <p:sp>
        <p:nvSpPr>
          <p:cNvPr id="3" name="Title 2"/>
          <p:cNvSpPr>
            <a:spLocks noGrp="1"/>
          </p:cNvSpPr>
          <p:nvPr>
            <p:ph type="title"/>
          </p:nvPr>
        </p:nvSpPr>
        <p:spPr/>
        <p:txBody>
          <a:bodyPr/>
          <a:lstStyle/>
          <a:p>
            <a:r>
              <a:rPr lang="fa-IR" sz="4500" b="1" dirty="0" smtClean="0"/>
              <a:t>هدف های تعلیم و تربیت در بین النهرین:</a:t>
            </a:r>
            <a:endParaRPr lang="fa-IR" sz="4500" b="1" dirty="0"/>
          </a:p>
        </p:txBody>
      </p:sp>
    </p:spTree>
    <p:extLst>
      <p:ext uri="{BB962C8B-B14F-4D97-AF65-F5344CB8AC3E}">
        <p14:creationId xmlns:p14="http://schemas.microsoft.com/office/powerpoint/2010/main" val="17501655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3356992"/>
            <a:ext cx="7745505" cy="2769170"/>
          </a:xfrm>
        </p:spPr>
        <p:txBody>
          <a:bodyPr>
            <a:normAutofit fontScale="92500" lnSpcReduction="10000"/>
          </a:bodyPr>
          <a:lstStyle/>
          <a:p>
            <a:pPr marL="0" indent="0">
              <a:buNone/>
            </a:pPr>
            <a:r>
              <a:rPr lang="fa-IR" b="1" dirty="0" smtClean="0">
                <a:cs typeface="2  Homa" panose="00000400000000000000" pitchFamily="2" charset="-78"/>
              </a:rPr>
              <a:t>تربیت بدنی آشوری ها و با بلی ها با تربیت بدنی انسان های اولیه چندان تفاوتی نداشت ولی به دلیل اینکه مکتب های متفاوتی به منظور فراگیری نوشتن و بوجود آمده بود باعث شد که به تربیت بدنی هم توجه کنند.</a:t>
            </a:r>
          </a:p>
          <a:p>
            <a:pPr marL="0" indent="0">
              <a:buNone/>
            </a:pPr>
            <a:r>
              <a:rPr lang="fa-IR" b="1" dirty="0" smtClean="0">
                <a:cs typeface="2  Homa" panose="00000400000000000000" pitchFamily="2" charset="-78"/>
              </a:rPr>
              <a:t>تمرینات تربیت بدنی اغلب به صورت سرگرمی یا کار عملی بین زارعین و صنعتگران و جنگجویان و شکارچیان دیده می شد.</a:t>
            </a:r>
            <a:endParaRPr lang="fa-IR" b="1" dirty="0">
              <a:cs typeface="2  Homa" panose="00000400000000000000" pitchFamily="2" charset="-78"/>
            </a:endParaRPr>
          </a:p>
        </p:txBody>
      </p:sp>
      <p:sp>
        <p:nvSpPr>
          <p:cNvPr id="3" name="Title 2"/>
          <p:cNvSpPr>
            <a:spLocks noGrp="1"/>
          </p:cNvSpPr>
          <p:nvPr>
            <p:ph type="title"/>
          </p:nvPr>
        </p:nvSpPr>
        <p:spPr/>
        <p:txBody>
          <a:bodyPr/>
          <a:lstStyle/>
          <a:p>
            <a:r>
              <a:rPr lang="fa-IR" b="1" dirty="0" smtClean="0"/>
              <a:t>هدف تربیت بدنی در بین النهرین:</a:t>
            </a:r>
            <a:endParaRPr lang="fa-IR" b="1" dirty="0"/>
          </a:p>
        </p:txBody>
      </p:sp>
    </p:spTree>
    <p:extLst>
      <p:ext uri="{BB962C8B-B14F-4D97-AF65-F5344CB8AC3E}">
        <p14:creationId xmlns:p14="http://schemas.microsoft.com/office/powerpoint/2010/main" val="370036916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924944"/>
            <a:ext cx="7745505" cy="3201218"/>
          </a:xfrm>
        </p:spPr>
        <p:txBody>
          <a:bodyPr/>
          <a:lstStyle/>
          <a:p>
            <a:pPr marL="0" indent="0">
              <a:buNone/>
            </a:pPr>
            <a:r>
              <a:rPr lang="fa-IR" b="1" dirty="0" smtClean="0"/>
              <a:t>تعلیم و تربیت در بین النهرین بیشتر مخصوص طبقه خاص بود و بیشتر مردم در خانواده تربیت میشدند.</a:t>
            </a:r>
          </a:p>
          <a:p>
            <a:pPr marL="0" indent="0">
              <a:buNone/>
            </a:pPr>
            <a:r>
              <a:rPr lang="fa-IR" b="1" dirty="0" smtClean="0"/>
              <a:t>از نظر جنگی هم جنگجویان تاکتیک های جنگی را از طریق شکار کردن به جوانان آموزش می دادند.</a:t>
            </a:r>
          </a:p>
          <a:p>
            <a:pPr marL="0" indent="0">
              <a:buNone/>
            </a:pPr>
            <a:r>
              <a:rPr lang="fa-IR" b="1" dirty="0" smtClean="0"/>
              <a:t>و بردگان خاص که سر رشته ای از فنی داشتند و بی نسبت مورد احترام بودند به اشراف زادگان تعلیم میدادند.</a:t>
            </a:r>
            <a:endParaRPr lang="fa-IR" b="1" dirty="0"/>
          </a:p>
        </p:txBody>
      </p:sp>
      <p:sp>
        <p:nvSpPr>
          <p:cNvPr id="3" name="Title 2"/>
          <p:cNvSpPr>
            <a:spLocks noGrp="1"/>
          </p:cNvSpPr>
          <p:nvPr>
            <p:ph type="title"/>
          </p:nvPr>
        </p:nvSpPr>
        <p:spPr/>
        <p:txBody>
          <a:bodyPr/>
          <a:lstStyle/>
          <a:p>
            <a:r>
              <a:rPr lang="fa-IR" sz="3500" b="1" dirty="0" smtClean="0"/>
              <a:t>تاسیس و پیشرفت تربیت بدنی در بین النهرین:</a:t>
            </a:r>
            <a:endParaRPr lang="fa-IR" sz="3500" b="1" dirty="0"/>
          </a:p>
        </p:txBody>
      </p:sp>
    </p:spTree>
    <p:extLst>
      <p:ext uri="{BB962C8B-B14F-4D97-AF65-F5344CB8AC3E}">
        <p14:creationId xmlns:p14="http://schemas.microsoft.com/office/powerpoint/2010/main" val="15258082"/>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852936"/>
            <a:ext cx="7745505" cy="3273226"/>
          </a:xfrm>
        </p:spPr>
        <p:txBody>
          <a:bodyPr>
            <a:normAutofit fontScale="92500"/>
          </a:bodyPr>
          <a:lstStyle/>
          <a:p>
            <a:pPr marL="0" indent="0">
              <a:buNone/>
            </a:pPr>
            <a:r>
              <a:rPr lang="fa-IR" b="1" dirty="0" smtClean="0">
                <a:cs typeface="2  Homa" panose="00000400000000000000" pitchFamily="2" charset="-78"/>
              </a:rPr>
              <a:t>در تربیت بدنی آشوری ها به برنامه های رزمی خیلی بیشتر توجه می کردند و برای نیزه اندازی ، کمند اندازی ، اسب سواری و راندن ارابه جنگی تحت تعلیمات خاص قرار می گرفتند.</a:t>
            </a:r>
          </a:p>
          <a:p>
            <a:pPr marL="0" indent="0">
              <a:buNone/>
            </a:pPr>
            <a:r>
              <a:rPr lang="fa-IR" b="1" dirty="0" smtClean="0">
                <a:cs typeface="2  Homa" panose="00000400000000000000" pitchFamily="2" charset="-78"/>
              </a:rPr>
              <a:t>شکار بیشتر جنبه تعلیم جنگی داشت.</a:t>
            </a:r>
          </a:p>
          <a:p>
            <a:pPr marL="0" indent="0">
              <a:buNone/>
            </a:pPr>
            <a:r>
              <a:rPr lang="fa-IR" b="1" dirty="0" smtClean="0">
                <a:cs typeface="2  Homa" panose="00000400000000000000" pitchFamily="2" charset="-78"/>
              </a:rPr>
              <a:t>تمرین ورزش ماهیگیری یک نوع شغل محسوب میشد.</a:t>
            </a:r>
          </a:p>
          <a:p>
            <a:pPr marL="0" indent="0">
              <a:buNone/>
            </a:pPr>
            <a:r>
              <a:rPr lang="fa-IR" b="1" dirty="0" smtClean="0">
                <a:cs typeface="2  Homa" panose="00000400000000000000" pitchFamily="2" charset="-78"/>
              </a:rPr>
              <a:t>فن شنا گری هم بیشتر برای انجام عملیات های جنگی به جوانان تعلیم داده می شد.</a:t>
            </a:r>
          </a:p>
          <a:p>
            <a:pPr marL="0" indent="0">
              <a:buNone/>
            </a:pPr>
            <a:endParaRPr lang="fa-IR" dirty="0" smtClean="0"/>
          </a:p>
        </p:txBody>
      </p:sp>
      <p:sp>
        <p:nvSpPr>
          <p:cNvPr id="3" name="Title 2"/>
          <p:cNvSpPr>
            <a:spLocks noGrp="1"/>
          </p:cNvSpPr>
          <p:nvPr>
            <p:ph type="title"/>
          </p:nvPr>
        </p:nvSpPr>
        <p:spPr/>
        <p:txBody>
          <a:bodyPr/>
          <a:lstStyle/>
          <a:p>
            <a:r>
              <a:rPr lang="fa-IR" sz="4500" b="1" dirty="0" smtClean="0"/>
              <a:t>برنامه تربیت بدنی در بین النهرین:</a:t>
            </a:r>
            <a:endParaRPr lang="fa-IR" sz="4500" b="1" dirty="0"/>
          </a:p>
        </p:txBody>
      </p:sp>
    </p:spTree>
    <p:extLst>
      <p:ext uri="{BB962C8B-B14F-4D97-AF65-F5344CB8AC3E}">
        <p14:creationId xmlns:p14="http://schemas.microsoft.com/office/powerpoint/2010/main" val="1568130137"/>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636912"/>
            <a:ext cx="7745505" cy="3489250"/>
          </a:xfrm>
        </p:spPr>
        <p:txBody>
          <a:bodyPr>
            <a:normAutofit/>
          </a:bodyPr>
          <a:lstStyle/>
          <a:p>
            <a:pPr marL="0" indent="0">
              <a:buNone/>
            </a:pPr>
            <a:r>
              <a:rPr lang="fa-IR" sz="2200" dirty="0">
                <a:cs typeface="2  Koodak" panose="00000700000000000000" pitchFamily="2" charset="-78"/>
              </a:rPr>
              <a:t>تربیت بدنی به جز برای طبقات ممتاز و کشیشان و اشراف و اطرافیان شاه رسمی نبود.</a:t>
            </a:r>
          </a:p>
          <a:p>
            <a:pPr marL="0" indent="0">
              <a:buNone/>
            </a:pPr>
            <a:r>
              <a:rPr lang="fa-IR" sz="2200" dirty="0">
                <a:cs typeface="2  Koodak" panose="00000700000000000000" pitchFamily="2" charset="-78"/>
              </a:rPr>
              <a:t>هر خانواده ای بچه و کودک خود را به شغلی که خانواده داشت مجبور میکرد و تعلیم میداد.</a:t>
            </a:r>
          </a:p>
          <a:p>
            <a:pPr marL="0" indent="0">
              <a:buNone/>
            </a:pPr>
            <a:r>
              <a:rPr lang="fa-IR" sz="2200" dirty="0">
                <a:cs typeface="2  Koodak" panose="00000700000000000000" pitchFamily="2" charset="-78"/>
              </a:rPr>
              <a:t>مبتدیان که دوره های کارآموزی را طی می کردند از طریق آزمایش و خطا یاد می گرفتند.</a:t>
            </a:r>
          </a:p>
          <a:p>
            <a:pPr marL="0" indent="0">
              <a:buNone/>
            </a:pPr>
            <a:endParaRPr lang="fa-IR" sz="2200" dirty="0">
              <a:cs typeface="2  Koodak" panose="00000700000000000000" pitchFamily="2" charset="-78"/>
            </a:endParaRPr>
          </a:p>
          <a:p>
            <a:pPr marL="0" indent="0">
              <a:buNone/>
            </a:pPr>
            <a:r>
              <a:rPr lang="fa-IR" sz="2200" dirty="0">
                <a:cs typeface="2  Koodak" panose="00000700000000000000" pitchFamily="2" charset="-78"/>
              </a:rPr>
              <a:t>حس خلاقیت در آن زمان خیلی کم بود.</a:t>
            </a:r>
          </a:p>
        </p:txBody>
      </p:sp>
      <p:sp>
        <p:nvSpPr>
          <p:cNvPr id="3" name="Title 2"/>
          <p:cNvSpPr>
            <a:spLocks noGrp="1"/>
          </p:cNvSpPr>
          <p:nvPr>
            <p:ph type="title"/>
          </p:nvPr>
        </p:nvSpPr>
        <p:spPr/>
        <p:txBody>
          <a:bodyPr/>
          <a:lstStyle/>
          <a:p>
            <a:r>
              <a:rPr lang="fa-IR" sz="5000" b="1" dirty="0" smtClean="0"/>
              <a:t>روش تربیت بدنی در بین النهرین:</a:t>
            </a:r>
            <a:endParaRPr lang="fa-IR" sz="5000" b="1" dirty="0"/>
          </a:p>
        </p:txBody>
      </p:sp>
    </p:spTree>
    <p:extLst>
      <p:ext uri="{BB962C8B-B14F-4D97-AF65-F5344CB8AC3E}">
        <p14:creationId xmlns:p14="http://schemas.microsoft.com/office/powerpoint/2010/main" val="288562572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836712"/>
            <a:ext cx="6777318" cy="1584175"/>
          </a:xfrm>
        </p:spPr>
        <p:txBody>
          <a:bodyPr/>
          <a:lstStyle/>
          <a:p>
            <a:r>
              <a:rPr lang="fa-IR" dirty="0" smtClean="0"/>
              <a:t>تربیت بدنی در چین</a:t>
            </a:r>
            <a:endParaRPr lang="fa-IR" dirty="0"/>
          </a:p>
        </p:txBody>
      </p:sp>
      <p:sp>
        <p:nvSpPr>
          <p:cNvPr id="3" name="Subtitle 2"/>
          <p:cNvSpPr>
            <a:spLocks noGrp="1"/>
          </p:cNvSpPr>
          <p:nvPr>
            <p:ph type="subTitle" idx="1"/>
          </p:nvPr>
        </p:nvSpPr>
        <p:spPr>
          <a:xfrm>
            <a:off x="1371600" y="3789040"/>
            <a:ext cx="6400800" cy="2232248"/>
          </a:xfrm>
        </p:spPr>
        <p:txBody>
          <a:bodyPr>
            <a:noAutofit/>
          </a:bodyPr>
          <a:lstStyle/>
          <a:p>
            <a:r>
              <a:rPr lang="fa-IR" b="1" dirty="0" smtClean="0"/>
              <a:t>هدف های تعلیم و تربیت در چین</a:t>
            </a:r>
          </a:p>
          <a:p>
            <a:r>
              <a:rPr lang="fa-IR" b="1" dirty="0" smtClean="0"/>
              <a:t>هدف های تربیت بدنی در چین</a:t>
            </a:r>
          </a:p>
          <a:p>
            <a:r>
              <a:rPr lang="fa-IR" b="1" dirty="0" smtClean="0"/>
              <a:t>پیشرفت و تاسیس تربیت بدنی در چین</a:t>
            </a:r>
          </a:p>
          <a:p>
            <a:r>
              <a:rPr lang="fa-IR" b="1" dirty="0" smtClean="0"/>
              <a:t>برنامه تربیت بدنی در چین</a:t>
            </a:r>
          </a:p>
          <a:p>
            <a:r>
              <a:rPr lang="fa-IR" b="1" dirty="0" smtClean="0"/>
              <a:t>روشهای تربیت بدنی در چین</a:t>
            </a:r>
            <a:endParaRPr lang="fa-IR" b="1" dirty="0"/>
          </a:p>
        </p:txBody>
      </p:sp>
    </p:spTree>
    <p:extLst>
      <p:ext uri="{BB962C8B-B14F-4D97-AF65-F5344CB8AC3E}">
        <p14:creationId xmlns:p14="http://schemas.microsoft.com/office/powerpoint/2010/main" val="1424521377"/>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3568" y="3429000"/>
            <a:ext cx="7745505" cy="2016224"/>
          </a:xfrm>
        </p:spPr>
        <p:txBody>
          <a:bodyPr>
            <a:normAutofit fontScale="92500"/>
          </a:bodyPr>
          <a:lstStyle/>
          <a:p>
            <a:pPr marL="0" indent="0" algn="ctr">
              <a:buNone/>
            </a:pPr>
            <a:r>
              <a:rPr lang="fa-IR" sz="3000" b="1" dirty="0" smtClean="0">
                <a:cs typeface="2  Homa" panose="00000400000000000000" pitchFamily="2" charset="-78"/>
              </a:rPr>
              <a:t>در حقیقت چینی ها اولین ملت متمدن بودند.</a:t>
            </a:r>
          </a:p>
          <a:p>
            <a:pPr marL="0" indent="0" algn="ctr">
              <a:buNone/>
            </a:pPr>
            <a:r>
              <a:rPr lang="fa-IR" sz="3000" b="1" dirty="0" smtClean="0">
                <a:cs typeface="2  Homa" panose="00000400000000000000" pitchFamily="2" charset="-78"/>
              </a:rPr>
              <a:t>به همین دلیل این کشور مشرق زمین یکی از مراکز اولیه تمدن به حساب می آید.</a:t>
            </a:r>
          </a:p>
          <a:p>
            <a:pPr marL="0" indent="0">
              <a:buNone/>
            </a:pPr>
            <a:endParaRPr lang="fa-IR" dirty="0"/>
          </a:p>
        </p:txBody>
      </p:sp>
      <p:sp>
        <p:nvSpPr>
          <p:cNvPr id="3" name="Title 2"/>
          <p:cNvSpPr>
            <a:spLocks noGrp="1"/>
          </p:cNvSpPr>
          <p:nvPr>
            <p:ph type="title"/>
          </p:nvPr>
        </p:nvSpPr>
        <p:spPr/>
        <p:txBody>
          <a:bodyPr/>
          <a:lstStyle/>
          <a:p>
            <a:r>
              <a:rPr lang="fa-IR" b="1" dirty="0" smtClean="0"/>
              <a:t>تاریخ در چین :</a:t>
            </a:r>
            <a:endParaRPr lang="fa-IR" b="1" dirty="0"/>
          </a:p>
        </p:txBody>
      </p:sp>
    </p:spTree>
    <p:extLst>
      <p:ext uri="{BB962C8B-B14F-4D97-AF65-F5344CB8AC3E}">
        <p14:creationId xmlns:p14="http://schemas.microsoft.com/office/powerpoint/2010/main" val="7837202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0" indent="0">
              <a:buNone/>
            </a:pPr>
            <a:r>
              <a:rPr lang="fa-IR" sz="3000" b="1" dirty="0" smtClean="0"/>
              <a:t>هدف اصلی آنان در تعلیم و تربیت این بود که شرایطی را فراهم کنند که بتوانند به خوبی انجام وظیفه کنند.</a:t>
            </a:r>
          </a:p>
          <a:p>
            <a:pPr marL="0" indent="0">
              <a:buNone/>
            </a:pPr>
            <a:endParaRPr lang="fa-IR" sz="3000" b="1" dirty="0"/>
          </a:p>
          <a:p>
            <a:pPr marL="0" indent="0">
              <a:buNone/>
            </a:pPr>
            <a:r>
              <a:rPr lang="fa-IR" sz="3000" b="1" dirty="0" smtClean="0"/>
              <a:t>آموزشگاه ها دولتی بود و دانش آموزانی را که مستعد یادگیری بودند برمی گزیدند تا برای اداره کردن امور حکومتی آموزش ببینند.</a:t>
            </a:r>
          </a:p>
          <a:p>
            <a:pPr marL="0" indent="0">
              <a:buNone/>
            </a:pPr>
            <a:endParaRPr lang="fa-IR" sz="3000" b="1" dirty="0"/>
          </a:p>
          <a:p>
            <a:pPr marL="0" indent="0">
              <a:buNone/>
            </a:pPr>
            <a:r>
              <a:rPr lang="fa-IR" sz="3000" b="1" dirty="0" smtClean="0"/>
              <a:t>تاریخ چینی ها نشان میدهد که آنان از گذشته پیروی می کردند.</a:t>
            </a:r>
          </a:p>
          <a:p>
            <a:pPr marL="0" indent="0">
              <a:buNone/>
            </a:pPr>
            <a:endParaRPr lang="fa-IR" dirty="0"/>
          </a:p>
        </p:txBody>
      </p:sp>
      <p:sp>
        <p:nvSpPr>
          <p:cNvPr id="3" name="Title 2"/>
          <p:cNvSpPr>
            <a:spLocks noGrp="1"/>
          </p:cNvSpPr>
          <p:nvPr>
            <p:ph type="title"/>
          </p:nvPr>
        </p:nvSpPr>
        <p:spPr/>
        <p:txBody>
          <a:bodyPr/>
          <a:lstStyle/>
          <a:p>
            <a:r>
              <a:rPr lang="fa-IR" sz="5000" b="1" dirty="0" smtClean="0"/>
              <a:t>هدف های تعلیم و تربیت در چین:</a:t>
            </a:r>
            <a:endParaRPr lang="fa-IR" sz="5000" b="1" dirty="0"/>
          </a:p>
        </p:txBody>
      </p:sp>
    </p:spTree>
    <p:extLst>
      <p:ext uri="{BB962C8B-B14F-4D97-AF65-F5344CB8AC3E}">
        <p14:creationId xmlns:p14="http://schemas.microsoft.com/office/powerpoint/2010/main" val="1181968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052737"/>
            <a:ext cx="6777318" cy="936104"/>
          </a:xfrm>
        </p:spPr>
        <p:txBody>
          <a:bodyPr/>
          <a:lstStyle/>
          <a:p>
            <a:r>
              <a:rPr lang="fa-IR" dirty="0" smtClean="0"/>
              <a:t>فصل اول:</a:t>
            </a:r>
            <a:endParaRPr lang="fa-IR" dirty="0"/>
          </a:p>
        </p:txBody>
      </p:sp>
      <p:sp>
        <p:nvSpPr>
          <p:cNvPr id="3" name="Subtitle 2"/>
          <p:cNvSpPr>
            <a:spLocks noGrp="1"/>
          </p:cNvSpPr>
          <p:nvPr>
            <p:ph type="subTitle" idx="1"/>
          </p:nvPr>
        </p:nvSpPr>
        <p:spPr>
          <a:xfrm>
            <a:off x="1371600" y="4437112"/>
            <a:ext cx="6400800" cy="2016224"/>
          </a:xfrm>
        </p:spPr>
        <p:txBody>
          <a:bodyPr>
            <a:normAutofit/>
          </a:bodyPr>
          <a:lstStyle/>
          <a:p>
            <a:r>
              <a:rPr lang="fa-IR" sz="5000" b="1" dirty="0" smtClean="0"/>
              <a:t>(مفاهیم و تعریف)</a:t>
            </a:r>
            <a:endParaRPr lang="fa-IR" sz="5000" b="1" dirty="0"/>
          </a:p>
        </p:txBody>
      </p:sp>
    </p:spTree>
    <p:extLst>
      <p:ext uri="{BB962C8B-B14F-4D97-AF65-F5344CB8AC3E}">
        <p14:creationId xmlns:p14="http://schemas.microsoft.com/office/powerpoint/2010/main" val="9091983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fa-IR" b="1" dirty="0" smtClean="0">
                <a:cs typeface="2  Homa" panose="00000400000000000000" pitchFamily="2" charset="-78"/>
              </a:rPr>
              <a:t>در ابتدا تعلیمات بدنی نقش مهمی در زنگی مردمان چین نداشت.</a:t>
            </a:r>
          </a:p>
          <a:p>
            <a:pPr marL="0" indent="0">
              <a:buNone/>
            </a:pPr>
            <a:endParaRPr lang="fa-IR" dirty="0" smtClean="0"/>
          </a:p>
          <a:p>
            <a:pPr marL="0" indent="0">
              <a:buNone/>
            </a:pPr>
            <a:r>
              <a:rPr lang="fa-IR" sz="2200" dirty="0">
                <a:cs typeface="2  Koodak" panose="00000700000000000000" pitchFamily="2" charset="-78"/>
              </a:rPr>
              <a:t>بعدا هم که تعلیمات  درسی گسترش یافت نمی توانستنند به تعلیمات بدنی برسند.</a:t>
            </a:r>
          </a:p>
          <a:p>
            <a:pPr marL="0" indent="0">
              <a:buNone/>
            </a:pPr>
            <a:endParaRPr lang="fa-IR" dirty="0" smtClean="0"/>
          </a:p>
          <a:p>
            <a:pPr marL="0" indent="0">
              <a:buNone/>
            </a:pPr>
            <a:r>
              <a:rPr lang="fa-IR" sz="2200" dirty="0">
                <a:cs typeface="2  Koodak" panose="00000700000000000000" pitchFamily="2" charset="-78"/>
              </a:rPr>
              <a:t>البته گاهی به تعلیمات بدنی توجه می شد که بیشتر برای جنبه نظامی بود. ولی چون ار لحاظ جغرافی امن بودند و کشور های دیگر کمتر میتوانستند به آنان حمله کنند افراد کمتری به سربازی می رفتند.</a:t>
            </a:r>
          </a:p>
        </p:txBody>
      </p:sp>
      <p:sp>
        <p:nvSpPr>
          <p:cNvPr id="3" name="Title 2"/>
          <p:cNvSpPr>
            <a:spLocks noGrp="1"/>
          </p:cNvSpPr>
          <p:nvPr>
            <p:ph type="title"/>
          </p:nvPr>
        </p:nvSpPr>
        <p:spPr/>
        <p:txBody>
          <a:bodyPr/>
          <a:lstStyle/>
          <a:p>
            <a:r>
              <a:rPr lang="fa-IR" b="1" dirty="0" smtClean="0"/>
              <a:t>هدف های تربیت بدنی در چین :</a:t>
            </a:r>
            <a:endParaRPr lang="fa-IR" b="1" dirty="0"/>
          </a:p>
        </p:txBody>
      </p:sp>
    </p:spTree>
    <p:extLst>
      <p:ext uri="{BB962C8B-B14F-4D97-AF65-F5344CB8AC3E}">
        <p14:creationId xmlns:p14="http://schemas.microsoft.com/office/powerpoint/2010/main" val="20950491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780928"/>
            <a:ext cx="7745505" cy="3345234"/>
          </a:xfrm>
        </p:spPr>
        <p:txBody>
          <a:bodyPr/>
          <a:lstStyle/>
          <a:p>
            <a:pPr marL="0" indent="0" algn="ctr">
              <a:buNone/>
            </a:pPr>
            <a:r>
              <a:rPr lang="fa-IR" sz="3000" b="1" dirty="0" smtClean="0"/>
              <a:t>تاریخ نشان دادهکه چینی ها در چهار هزار سال پیش دارای آموزشگاه های تربیتی بودند.</a:t>
            </a:r>
          </a:p>
          <a:p>
            <a:pPr marL="0" indent="0" algn="ctr">
              <a:buNone/>
            </a:pPr>
            <a:r>
              <a:rPr lang="fa-IR" sz="3000" b="1" dirty="0" smtClean="0"/>
              <a:t>حتی در یک سیستم وزارتخانه ای دست به تاسیس مدارس زده اند به طوری که مبادرت به برگزاری امتحانات نهایی نیز کردند.</a:t>
            </a:r>
          </a:p>
          <a:p>
            <a:pPr marL="0" indent="0">
              <a:buNone/>
            </a:pPr>
            <a:endParaRPr lang="fa-IR" dirty="0" smtClean="0"/>
          </a:p>
        </p:txBody>
      </p:sp>
      <p:sp>
        <p:nvSpPr>
          <p:cNvPr id="3" name="Title 2"/>
          <p:cNvSpPr>
            <a:spLocks noGrp="1"/>
          </p:cNvSpPr>
          <p:nvPr>
            <p:ph type="title"/>
          </p:nvPr>
        </p:nvSpPr>
        <p:spPr/>
        <p:txBody>
          <a:bodyPr/>
          <a:lstStyle/>
          <a:p>
            <a:r>
              <a:rPr lang="fa-IR" sz="4500" b="1" dirty="0" smtClean="0"/>
              <a:t>پیشرفت و تاسیس تربیت بدنی در چین :</a:t>
            </a:r>
            <a:endParaRPr lang="fa-IR" sz="4500" b="1" dirty="0"/>
          </a:p>
        </p:txBody>
      </p:sp>
    </p:spTree>
    <p:extLst>
      <p:ext uri="{BB962C8B-B14F-4D97-AF65-F5344CB8AC3E}">
        <p14:creationId xmlns:p14="http://schemas.microsoft.com/office/powerpoint/2010/main" val="1098156705"/>
      </p:ext>
    </p:extLst>
  </p:cSld>
  <p:clrMapOvr>
    <a:masterClrMapping/>
  </p:clrMapOvr>
  <p:transition spd="slow">
    <p:pull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indent="0">
              <a:buNone/>
            </a:pPr>
            <a:r>
              <a:rPr lang="fa-IR" sz="2200" dirty="0">
                <a:cs typeface="2  Koodak" panose="00000700000000000000" pitchFamily="2" charset="-78"/>
              </a:rPr>
              <a:t>افرادی که میتوانستند بهتر سواری یا تیراندازی کنند بیشتر مورد توجه قرار می گرفتند.</a:t>
            </a:r>
          </a:p>
          <a:p>
            <a:pPr marL="0" indent="0">
              <a:buNone/>
            </a:pPr>
            <a:r>
              <a:rPr lang="fa-IR" sz="2200" dirty="0">
                <a:cs typeface="2  Koodak" panose="00000700000000000000" pitchFamily="2" charset="-78"/>
              </a:rPr>
              <a:t>از این افراد یک سری امتحانات بدنی مثل بلند کردن وزنه سنگین ، کشیدن کمان یا </a:t>
            </a:r>
            <a:r>
              <a:rPr lang="fa-IR" sz="2200" dirty="0" smtClean="0">
                <a:cs typeface="2  Koodak" panose="00000700000000000000" pitchFamily="2" charset="-78"/>
              </a:rPr>
              <a:t>شمشیربازی </a:t>
            </a:r>
            <a:r>
              <a:rPr lang="fa-IR" sz="2200" dirty="0">
                <a:cs typeface="2  Koodak" panose="00000700000000000000" pitchFamily="2" charset="-78"/>
              </a:rPr>
              <a:t>به عمل ی آمد.</a:t>
            </a:r>
          </a:p>
          <a:p>
            <a:pPr marL="0" indent="0">
              <a:buNone/>
            </a:pPr>
            <a:r>
              <a:rPr lang="fa-IR" sz="2200" dirty="0">
                <a:cs typeface="2  Koodak" panose="00000700000000000000" pitchFamily="2" charset="-78"/>
              </a:rPr>
              <a:t>یک نوع فوتبال مخصوص بازی میکردند که توپ آنان از یک چرم و هشت تیکه بود که اغلب داخل آن پر از پشم بود.</a:t>
            </a:r>
          </a:p>
          <a:p>
            <a:pPr marL="0" indent="0">
              <a:buNone/>
            </a:pPr>
            <a:r>
              <a:rPr lang="fa-IR" sz="2200" dirty="0">
                <a:cs typeface="2  Koodak" panose="00000700000000000000" pitchFamily="2" charset="-78"/>
              </a:rPr>
              <a:t>در قرن پنجم نیز ازتوپ بادی استفاده نمودند.</a:t>
            </a:r>
          </a:p>
          <a:p>
            <a:pPr marL="0" indent="0">
              <a:buNone/>
            </a:pPr>
            <a:r>
              <a:rPr lang="fa-IR" sz="2200" dirty="0">
                <a:cs typeface="2  Koodak" panose="00000700000000000000" pitchFamily="2" charset="-78"/>
              </a:rPr>
              <a:t>بوکس به خاطر اینکه در جنگ کاربرد داشت مورد توجه قرار میگرفت.</a:t>
            </a:r>
          </a:p>
          <a:p>
            <a:pPr marL="0" indent="0">
              <a:buNone/>
            </a:pPr>
            <a:r>
              <a:rPr lang="fa-IR" sz="2200" dirty="0">
                <a:cs typeface="2  Koodak" panose="00000700000000000000" pitchFamily="2" charset="-78"/>
              </a:rPr>
              <a:t>دستکش نمی پوشیدند و حتی نیزه هم استفاده نمیکردند.</a:t>
            </a:r>
          </a:p>
          <a:p>
            <a:pPr marL="0" indent="0">
              <a:buNone/>
            </a:pPr>
            <a:endParaRPr lang="fa-IR" b="1" dirty="0" smtClean="0">
              <a:cs typeface="2  Davat" panose="00000400000000000000" pitchFamily="2" charset="-78"/>
            </a:endParaRPr>
          </a:p>
          <a:p>
            <a:pPr marL="0" indent="0">
              <a:buNone/>
            </a:pPr>
            <a:endParaRPr lang="fa-IR" b="1" dirty="0" smtClean="0">
              <a:cs typeface="2  Davat" panose="00000400000000000000" pitchFamily="2" charset="-78"/>
            </a:endParaRPr>
          </a:p>
          <a:p>
            <a:pPr marL="0" indent="0">
              <a:buNone/>
            </a:pPr>
            <a:endParaRPr lang="fa-IR" dirty="0"/>
          </a:p>
        </p:txBody>
      </p:sp>
      <p:sp>
        <p:nvSpPr>
          <p:cNvPr id="3" name="Title 2"/>
          <p:cNvSpPr>
            <a:spLocks noGrp="1"/>
          </p:cNvSpPr>
          <p:nvPr>
            <p:ph type="title"/>
          </p:nvPr>
        </p:nvSpPr>
        <p:spPr/>
        <p:txBody>
          <a:bodyPr/>
          <a:lstStyle/>
          <a:p>
            <a:r>
              <a:rPr lang="fa-IR" b="1" dirty="0" smtClean="0"/>
              <a:t>برنامه تربیت بدنی در چین :</a:t>
            </a:r>
            <a:endParaRPr lang="fa-IR" b="1" dirty="0"/>
          </a:p>
        </p:txBody>
      </p:sp>
    </p:spTree>
    <p:extLst>
      <p:ext uri="{BB962C8B-B14F-4D97-AF65-F5344CB8AC3E}">
        <p14:creationId xmlns:p14="http://schemas.microsoft.com/office/powerpoint/2010/main" val="2621031205"/>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شکار و ماهیگیری مخصوص طبقه اشراف بود.</a:t>
            </a:r>
          </a:p>
          <a:p>
            <a:pPr marL="0" indent="0">
              <a:buNone/>
            </a:pPr>
            <a:r>
              <a:rPr lang="fa-IR" dirty="0" smtClean="0"/>
              <a:t>رقص قسمتی از تعلیم و تربیت آنان بود.در کتاب هایشان چهار نوع رقص را که در مراسمات خاص انجام میشد را نام بردند.</a:t>
            </a:r>
          </a:p>
          <a:p>
            <a:pPr marL="0" indent="0">
              <a:buNone/>
            </a:pPr>
            <a:r>
              <a:rPr lang="fa-IR" dirty="0" smtClean="0"/>
              <a:t>1 :رقص سبز</a:t>
            </a:r>
          </a:p>
          <a:p>
            <a:pPr marL="0" indent="0">
              <a:buNone/>
            </a:pPr>
            <a:r>
              <a:rPr lang="fa-IR" dirty="0" smtClean="0"/>
              <a:t>2 : رقص نیزه و سنان</a:t>
            </a:r>
          </a:p>
          <a:p>
            <a:pPr marL="0" indent="0">
              <a:buNone/>
            </a:pPr>
            <a:r>
              <a:rPr lang="fa-IR" dirty="0" smtClean="0"/>
              <a:t>3 : رقص بوسیله پری که روز کاهشان بود.</a:t>
            </a:r>
          </a:p>
          <a:p>
            <a:pPr marL="0" indent="0">
              <a:buNone/>
            </a:pPr>
            <a:r>
              <a:rPr lang="fa-IR" dirty="0" smtClean="0"/>
              <a:t>4 : رقص فلوت</a:t>
            </a:r>
          </a:p>
        </p:txBody>
      </p:sp>
    </p:spTree>
    <p:extLst>
      <p:ext uri="{BB962C8B-B14F-4D97-AF65-F5344CB8AC3E}">
        <p14:creationId xmlns:p14="http://schemas.microsoft.com/office/powerpoint/2010/main" val="390929604"/>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3140968"/>
            <a:ext cx="7745505" cy="2985194"/>
          </a:xfrm>
        </p:spPr>
        <p:txBody>
          <a:bodyPr/>
          <a:lstStyle/>
          <a:p>
            <a:pPr marL="0" indent="0" algn="ctr">
              <a:buNone/>
            </a:pPr>
            <a:r>
              <a:rPr lang="fa-IR" sz="3000" b="1" dirty="0" smtClean="0">
                <a:cs typeface="2  Homa" panose="00000400000000000000" pitchFamily="2" charset="-78"/>
              </a:rPr>
              <a:t>به هر حال چون آن اقوام تعصبی برای گردآوری و جمع کرد اطلاعات از گذشتگان دارد بدیهی است که روش آنان تقلیدی از گذشته بوده است.</a:t>
            </a:r>
          </a:p>
          <a:p>
            <a:pPr marL="0" indent="0">
              <a:buNone/>
            </a:pPr>
            <a:endParaRPr lang="fa-IR" dirty="0"/>
          </a:p>
        </p:txBody>
      </p:sp>
      <p:sp>
        <p:nvSpPr>
          <p:cNvPr id="3" name="Title 2"/>
          <p:cNvSpPr>
            <a:spLocks noGrp="1"/>
          </p:cNvSpPr>
          <p:nvPr>
            <p:ph type="title"/>
          </p:nvPr>
        </p:nvSpPr>
        <p:spPr/>
        <p:txBody>
          <a:bodyPr/>
          <a:lstStyle/>
          <a:p>
            <a:r>
              <a:rPr lang="fa-IR" sz="5000" b="1" dirty="0" smtClean="0"/>
              <a:t>روش های تربیت بدنی در چین:</a:t>
            </a:r>
            <a:endParaRPr lang="fa-IR" sz="5000" b="1" dirty="0"/>
          </a:p>
        </p:txBody>
      </p:sp>
    </p:spTree>
    <p:extLst>
      <p:ext uri="{BB962C8B-B14F-4D97-AF65-F5344CB8AC3E}">
        <p14:creationId xmlns:p14="http://schemas.microsoft.com/office/powerpoint/2010/main" val="2008619353"/>
      </p:ext>
    </p:extLst>
  </p:cSld>
  <p:clrMapOvr>
    <a:masterClrMapping/>
  </p:clrMapOvr>
  <p:transition spd="slow">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268761"/>
            <a:ext cx="6777318" cy="1080120"/>
          </a:xfrm>
        </p:spPr>
        <p:txBody>
          <a:bodyPr/>
          <a:lstStyle/>
          <a:p>
            <a:r>
              <a:rPr lang="fa-IR" dirty="0" smtClean="0"/>
              <a:t>تربیت بدنی در هندوستان</a:t>
            </a:r>
            <a:endParaRPr lang="fa-IR" dirty="0"/>
          </a:p>
        </p:txBody>
      </p:sp>
      <p:sp>
        <p:nvSpPr>
          <p:cNvPr id="3" name="Subtitle 2"/>
          <p:cNvSpPr>
            <a:spLocks noGrp="1"/>
          </p:cNvSpPr>
          <p:nvPr>
            <p:ph type="subTitle" idx="1"/>
          </p:nvPr>
        </p:nvSpPr>
        <p:spPr>
          <a:xfrm>
            <a:off x="1371600" y="4005064"/>
            <a:ext cx="6400800" cy="2232248"/>
          </a:xfrm>
        </p:spPr>
        <p:txBody>
          <a:bodyPr/>
          <a:lstStyle/>
          <a:p>
            <a:r>
              <a:rPr lang="fa-IR" b="1" dirty="0" smtClean="0"/>
              <a:t>هدف های تعلیم و تربیت در هند</a:t>
            </a:r>
          </a:p>
          <a:p>
            <a:r>
              <a:rPr lang="fa-IR" b="1" dirty="0" smtClean="0"/>
              <a:t>هدف تربیت بدنی در هند</a:t>
            </a:r>
          </a:p>
          <a:p>
            <a:r>
              <a:rPr lang="fa-IR" b="1" dirty="0" smtClean="0"/>
              <a:t>تاسیس و پیشرفت تربیت بدنی در هند</a:t>
            </a:r>
          </a:p>
          <a:p>
            <a:r>
              <a:rPr lang="fa-IR" b="1" dirty="0" smtClean="0"/>
              <a:t>برنامه ورزش و تربیت بدنی در هند </a:t>
            </a:r>
            <a:endParaRPr lang="fa-IR" b="1" dirty="0"/>
          </a:p>
        </p:txBody>
      </p:sp>
    </p:spTree>
    <p:extLst>
      <p:ext uri="{BB962C8B-B14F-4D97-AF65-F5344CB8AC3E}">
        <p14:creationId xmlns:p14="http://schemas.microsoft.com/office/powerpoint/2010/main" val="7973932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marL="0" indent="0">
              <a:buNone/>
            </a:pPr>
            <a:r>
              <a:rPr lang="fa-IR" sz="3000" b="1" dirty="0" smtClean="0">
                <a:cs typeface="2  Homa" panose="00000400000000000000" pitchFamily="2" charset="-78"/>
              </a:rPr>
              <a:t>اکثر مردم در هند مشغول فراگیری مطالب دینی و مذهبی بودند.</a:t>
            </a:r>
          </a:p>
          <a:p>
            <a:pPr marL="0" indent="0">
              <a:buNone/>
            </a:pPr>
            <a:r>
              <a:rPr lang="fa-IR" sz="3000" b="1" dirty="0" smtClean="0">
                <a:cs typeface="2  Homa" panose="00000400000000000000" pitchFamily="2" charset="-78"/>
              </a:rPr>
              <a:t>هر فرقه ای اجازه داشت کودکان را به شکل دلخواه به نحوی تربیت کند تا امور محوله که فرقه به او داده بود را به خوبی انجام دهد.</a:t>
            </a:r>
          </a:p>
          <a:p>
            <a:pPr marL="0" indent="0">
              <a:buNone/>
            </a:pPr>
            <a:r>
              <a:rPr lang="fa-IR" sz="3000" b="1" dirty="0" smtClean="0">
                <a:cs typeface="2  Homa" panose="00000400000000000000" pitchFamily="2" charset="-78"/>
              </a:rPr>
              <a:t>بیشتر کودکان را روحانی ها یا معلمان بار می آوردند.</a:t>
            </a:r>
          </a:p>
          <a:p>
            <a:pPr marL="0" indent="0">
              <a:buNone/>
            </a:pPr>
            <a:r>
              <a:rPr lang="fa-IR" sz="3000" b="1" dirty="0" smtClean="0">
                <a:cs typeface="2  Homa" panose="00000400000000000000" pitchFamily="2" charset="-78"/>
              </a:rPr>
              <a:t>به هر حال عقیده اصلی آنها ایجاد فلسفه فرقه ای در تعلیم و تربیت بود.</a:t>
            </a:r>
            <a:endParaRPr lang="fa-IR" dirty="0"/>
          </a:p>
          <a:p>
            <a:pPr marL="0" indent="0">
              <a:buNone/>
            </a:pPr>
            <a:r>
              <a:rPr lang="fa-IR" sz="2600" dirty="0">
                <a:cs typeface="2  Koodak" panose="00000700000000000000" pitchFamily="2" charset="-78"/>
              </a:rPr>
              <a:t>مثال :</a:t>
            </a:r>
          </a:p>
          <a:p>
            <a:pPr marL="0" indent="0">
              <a:buNone/>
            </a:pPr>
            <a:r>
              <a:rPr lang="fa-IR" sz="2600" dirty="0">
                <a:cs typeface="2  Koodak" panose="00000700000000000000" pitchFamily="2" charset="-78"/>
              </a:rPr>
              <a:t>سودراسها وظیفه نوکران را به عهده داشتند.</a:t>
            </a:r>
          </a:p>
          <a:p>
            <a:pPr marL="0" indent="0">
              <a:buNone/>
            </a:pPr>
            <a:r>
              <a:rPr lang="fa-IR" sz="2600" dirty="0">
                <a:cs typeface="2  Koodak" panose="00000700000000000000" pitchFamily="2" charset="-78"/>
              </a:rPr>
              <a:t>وایسیاس ها بیشتر در امور مزرعه داری تخصص داشتند.</a:t>
            </a:r>
          </a:p>
        </p:txBody>
      </p:sp>
      <p:sp>
        <p:nvSpPr>
          <p:cNvPr id="3" name="Title 2"/>
          <p:cNvSpPr>
            <a:spLocks noGrp="1"/>
          </p:cNvSpPr>
          <p:nvPr>
            <p:ph type="title"/>
          </p:nvPr>
        </p:nvSpPr>
        <p:spPr/>
        <p:txBody>
          <a:bodyPr/>
          <a:lstStyle/>
          <a:p>
            <a:r>
              <a:rPr lang="fa-IR" sz="5000" b="1" dirty="0" smtClean="0"/>
              <a:t>هدف های تعلیم و تربیت در هند:</a:t>
            </a:r>
            <a:endParaRPr lang="fa-IR" sz="5000" b="1" dirty="0"/>
          </a:p>
        </p:txBody>
      </p:sp>
    </p:spTree>
    <p:extLst>
      <p:ext uri="{BB962C8B-B14F-4D97-AF65-F5344CB8AC3E}">
        <p14:creationId xmlns:p14="http://schemas.microsoft.com/office/powerpoint/2010/main" val="845031700"/>
      </p:ext>
    </p:extLst>
  </p:cSld>
  <p:clrMapOvr>
    <a:masterClrMapping/>
  </p:clrMapOvr>
  <p:transition spd="slow">
    <p:cover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b="1" dirty="0" smtClean="0"/>
              <a:t>با توجه به اینکه هندی ها به امور دینی توجه بیشتری داشتند برای همین قدرت بدنی لازم را نداشتند.</a:t>
            </a:r>
          </a:p>
          <a:p>
            <a:pPr marL="0" indent="0">
              <a:buNone/>
            </a:pPr>
            <a:r>
              <a:rPr lang="fa-IR" b="1" dirty="0" smtClean="0"/>
              <a:t>ولی به طور کلی از تمرینات بدنی چشم پوشی نشده بود.</a:t>
            </a:r>
          </a:p>
          <a:p>
            <a:pPr marL="0" indent="0">
              <a:buNone/>
            </a:pPr>
            <a:r>
              <a:rPr lang="fa-IR" b="1" dirty="0" smtClean="0"/>
              <a:t>برای مثال دخترانی که در جشن های مذهبی مخصوص می رقصیدند یک سری تمرینات مخصوص داشتند.</a:t>
            </a:r>
          </a:p>
          <a:p>
            <a:pPr marL="0" indent="0">
              <a:buNone/>
            </a:pPr>
            <a:r>
              <a:rPr lang="fa-IR" b="1" dirty="0" smtClean="0"/>
              <a:t>یا به طور مثال فرقه شاتریاز ها که تابع حکومت بودند از تمرینات رزمی استفاده میکردند.</a:t>
            </a:r>
          </a:p>
          <a:p>
            <a:pPr marL="0" indent="0">
              <a:buNone/>
            </a:pPr>
            <a:r>
              <a:rPr lang="fa-IR" b="1" dirty="0" smtClean="0"/>
              <a:t>اما در کل به تربیت بدنی توجه زیادی نمی شد و عموم مردم به سلامت اهمیتی نمیدادند و هدفی نداشتند.</a:t>
            </a:r>
            <a:endParaRPr lang="fa-IR" b="1" dirty="0"/>
          </a:p>
        </p:txBody>
      </p:sp>
      <p:sp>
        <p:nvSpPr>
          <p:cNvPr id="3" name="Title 2"/>
          <p:cNvSpPr>
            <a:spLocks noGrp="1"/>
          </p:cNvSpPr>
          <p:nvPr>
            <p:ph type="title"/>
          </p:nvPr>
        </p:nvSpPr>
        <p:spPr/>
        <p:txBody>
          <a:bodyPr/>
          <a:lstStyle/>
          <a:p>
            <a:r>
              <a:rPr lang="fa-IR" b="1" dirty="0" smtClean="0"/>
              <a:t>هدف تربیت بدنی در هند:</a:t>
            </a:r>
            <a:endParaRPr lang="fa-IR" b="1" dirty="0"/>
          </a:p>
        </p:txBody>
      </p:sp>
    </p:spTree>
    <p:extLst>
      <p:ext uri="{BB962C8B-B14F-4D97-AF65-F5344CB8AC3E}">
        <p14:creationId xmlns:p14="http://schemas.microsoft.com/office/powerpoint/2010/main" val="361824667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564904"/>
            <a:ext cx="7745505" cy="3561258"/>
          </a:xfrm>
        </p:spPr>
        <p:txBody>
          <a:bodyPr>
            <a:normAutofit lnSpcReduction="10000"/>
          </a:bodyPr>
          <a:lstStyle/>
          <a:p>
            <a:pPr marL="0" indent="0" algn="ctr">
              <a:buNone/>
            </a:pPr>
            <a:r>
              <a:rPr lang="fa-IR" sz="3000" b="1" dirty="0" smtClean="0"/>
              <a:t>برهمن ها در هند وظیفه تعلیم و تربیت را بر عهده داشتند برای همین بیشتر به طبقه خود توجه می کردند و موقعیت اجتماعی آنان خوب بود.</a:t>
            </a:r>
          </a:p>
          <a:p>
            <a:pPr marL="0" indent="0" algn="ctr">
              <a:buNone/>
            </a:pPr>
            <a:r>
              <a:rPr lang="fa-IR" sz="3000" b="1" dirty="0" smtClean="0"/>
              <a:t>تنها ارتش بود که به تربیت بدنی به خاطر داشتن قدرت بدنی توجه میکرد.</a:t>
            </a:r>
          </a:p>
          <a:p>
            <a:pPr marL="0" indent="0">
              <a:buNone/>
            </a:pPr>
            <a:endParaRPr lang="fa-IR" dirty="0"/>
          </a:p>
          <a:p>
            <a:pPr marL="0" indent="0">
              <a:lnSpc>
                <a:spcPct val="90000"/>
              </a:lnSpc>
              <a:buNone/>
            </a:pPr>
            <a:r>
              <a:rPr lang="fa-IR" sz="2200" dirty="0">
                <a:cs typeface="2  Koodak" panose="00000700000000000000" pitchFamily="2" charset="-78"/>
              </a:rPr>
              <a:t>ولی در کل باید تاسیس و پیشرفت تربیت بدنی در هند را در رقص هایشان خلاصه کرد.</a:t>
            </a:r>
          </a:p>
          <a:p>
            <a:pPr marL="0" indent="0">
              <a:buNone/>
            </a:pPr>
            <a:endParaRPr lang="fa-IR" dirty="0"/>
          </a:p>
        </p:txBody>
      </p:sp>
      <p:sp>
        <p:nvSpPr>
          <p:cNvPr id="3" name="Title 2"/>
          <p:cNvSpPr>
            <a:spLocks noGrp="1"/>
          </p:cNvSpPr>
          <p:nvPr>
            <p:ph type="title"/>
          </p:nvPr>
        </p:nvSpPr>
        <p:spPr/>
        <p:txBody>
          <a:bodyPr/>
          <a:lstStyle/>
          <a:p>
            <a:r>
              <a:rPr lang="fa-IR" sz="4500" b="1" dirty="0" smtClean="0"/>
              <a:t>تاسیس و پیشرفت تربیت بدنی:</a:t>
            </a:r>
            <a:endParaRPr lang="fa-IR" sz="4500" b="1" dirty="0"/>
          </a:p>
        </p:txBody>
      </p:sp>
    </p:spTree>
    <p:extLst>
      <p:ext uri="{BB962C8B-B14F-4D97-AF65-F5344CB8AC3E}">
        <p14:creationId xmlns:p14="http://schemas.microsoft.com/office/powerpoint/2010/main" val="2018521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0" indent="0">
              <a:buNone/>
            </a:pPr>
            <a:r>
              <a:rPr lang="fa-IR" dirty="0">
                <a:cs typeface="2  Koodak" panose="00000700000000000000" pitchFamily="2" charset="-78"/>
              </a:rPr>
              <a:t>برنامه تربیت بدنی هندی ها را رقص های مختلف آنان در مراسمات مذهبی تشکیل میداد.</a:t>
            </a:r>
          </a:p>
          <a:p>
            <a:pPr marL="0" indent="0">
              <a:buNone/>
            </a:pPr>
            <a:endParaRPr lang="fa-IR" dirty="0">
              <a:cs typeface="2  Koodak" panose="00000700000000000000" pitchFamily="2" charset="-78"/>
            </a:endParaRPr>
          </a:p>
          <a:p>
            <a:pPr marL="0" indent="0">
              <a:buNone/>
            </a:pPr>
            <a:r>
              <a:rPr lang="fa-IR" dirty="0">
                <a:cs typeface="2  Koodak" panose="00000700000000000000" pitchFamily="2" charset="-78"/>
              </a:rPr>
              <a:t>شیوا خدای رقص آنان بود و بی اندازه مورد پرستش قرار میگرفت.</a:t>
            </a:r>
          </a:p>
          <a:p>
            <a:pPr marL="0" indent="0">
              <a:buNone/>
            </a:pPr>
            <a:r>
              <a:rPr lang="fa-IR" dirty="0">
                <a:cs typeface="2  Koodak" panose="00000700000000000000" pitchFamily="2" charset="-78"/>
              </a:rPr>
              <a:t>رقاصان آن زمان را میتوان به دو دسته تقسیم کرد.</a:t>
            </a:r>
          </a:p>
          <a:p>
            <a:pPr marL="0" indent="0">
              <a:buNone/>
            </a:pPr>
            <a:r>
              <a:rPr lang="fa-IR" dirty="0">
                <a:cs typeface="2  Koodak" panose="00000700000000000000" pitchFamily="2" charset="-78"/>
              </a:rPr>
              <a:t>1 : کسانی که در معابد می رقصیدند.</a:t>
            </a:r>
          </a:p>
          <a:p>
            <a:pPr marL="0" indent="0">
              <a:buNone/>
            </a:pPr>
            <a:r>
              <a:rPr lang="fa-IR" dirty="0">
                <a:cs typeface="2  Koodak" panose="00000700000000000000" pitchFamily="2" charset="-78"/>
              </a:rPr>
              <a:t>2 : افرادی که برای سرگرمی و ازدواج میرقصیدند.</a:t>
            </a:r>
          </a:p>
          <a:p>
            <a:pPr marL="0" indent="0">
              <a:buNone/>
            </a:pPr>
            <a:endParaRPr lang="fa-IR" dirty="0">
              <a:cs typeface="2  Koodak" panose="00000700000000000000" pitchFamily="2" charset="-78"/>
            </a:endParaRPr>
          </a:p>
          <a:p>
            <a:pPr marL="0" indent="0">
              <a:buNone/>
            </a:pPr>
            <a:r>
              <a:rPr lang="fa-IR" dirty="0">
                <a:cs typeface="2  Koodak" panose="00000700000000000000" pitchFamily="2" charset="-78"/>
              </a:rPr>
              <a:t>البته در بین برهمن ها شاهزادگانی بودند که به شکار یا تیر اندازی علاقه زیادی داشتند.</a:t>
            </a:r>
          </a:p>
          <a:p>
            <a:pPr marL="0" indent="0">
              <a:buNone/>
            </a:pPr>
            <a:endParaRPr lang="fa-IR" dirty="0"/>
          </a:p>
        </p:txBody>
      </p:sp>
      <p:sp>
        <p:nvSpPr>
          <p:cNvPr id="3" name="Title 2"/>
          <p:cNvSpPr>
            <a:spLocks noGrp="1"/>
          </p:cNvSpPr>
          <p:nvPr>
            <p:ph type="title"/>
          </p:nvPr>
        </p:nvSpPr>
        <p:spPr/>
        <p:txBody>
          <a:bodyPr/>
          <a:lstStyle/>
          <a:p>
            <a:r>
              <a:rPr lang="fa-IR" sz="4000" b="1" dirty="0" smtClean="0"/>
              <a:t>برنامه ورزشی و تربیت بدنی در هند:</a:t>
            </a:r>
            <a:endParaRPr lang="fa-IR" sz="4000" b="1" dirty="0"/>
          </a:p>
        </p:txBody>
      </p:sp>
    </p:spTree>
    <p:extLst>
      <p:ext uri="{BB962C8B-B14F-4D97-AF65-F5344CB8AC3E}">
        <p14:creationId xmlns:p14="http://schemas.microsoft.com/office/powerpoint/2010/main" val="179293091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fa-IR" b="1" dirty="0" smtClean="0"/>
              <a:t>درباره معنی ومفهوم تاریخ سخن بسیار است.</a:t>
            </a:r>
          </a:p>
          <a:p>
            <a:pPr marL="0" indent="0">
              <a:buNone/>
            </a:pPr>
            <a:endParaRPr lang="fa-IR" b="1" dirty="0" smtClean="0"/>
          </a:p>
          <a:p>
            <a:pPr marL="0" indent="0">
              <a:buNone/>
            </a:pPr>
            <a:endParaRPr lang="fa-IR" dirty="0" smtClean="0">
              <a:cs typeface="2  Davat" panose="00000400000000000000" pitchFamily="2" charset="-78"/>
            </a:endParaRPr>
          </a:p>
          <a:p>
            <a:pPr marL="0" indent="0">
              <a:buNone/>
            </a:pPr>
            <a:r>
              <a:rPr lang="fa-IR" sz="2200" dirty="0">
                <a:cs typeface="2  Koodak" panose="00000700000000000000" pitchFamily="2" charset="-78"/>
              </a:rPr>
              <a:t>تاریخ در زبان یونان ایسروریا گویند و به معنی جست و جو ، تحقیق ، کسب اطلاعات و مطالعه بوده است.</a:t>
            </a:r>
          </a:p>
          <a:p>
            <a:pPr marL="0" indent="0">
              <a:buNone/>
            </a:pPr>
            <a:endParaRPr lang="fa-IR" dirty="0">
              <a:cs typeface="2  Davat" panose="00000400000000000000" pitchFamily="2" charset="-78"/>
            </a:endParaRPr>
          </a:p>
          <a:p>
            <a:pPr marL="0" indent="0">
              <a:buNone/>
            </a:pPr>
            <a:endParaRPr lang="fa-IR" dirty="0" smtClean="0">
              <a:cs typeface="2  Davat" panose="00000400000000000000" pitchFamily="2" charset="-78"/>
            </a:endParaRPr>
          </a:p>
          <a:p>
            <a:pPr marL="0" indent="0">
              <a:buNone/>
            </a:pPr>
            <a:r>
              <a:rPr lang="fa-IR" sz="2200" dirty="0">
                <a:cs typeface="2  Koodak" panose="00000700000000000000" pitchFamily="2" charset="-78"/>
              </a:rPr>
              <a:t>تاریخ از نظر ارسطو : مجموع اطلاعات ، اسناد و گزارشها و مدارک مربوط به یک موضوع.</a:t>
            </a:r>
          </a:p>
        </p:txBody>
      </p:sp>
      <p:sp>
        <p:nvSpPr>
          <p:cNvPr id="3" name="Title 2"/>
          <p:cNvSpPr>
            <a:spLocks noGrp="1"/>
          </p:cNvSpPr>
          <p:nvPr>
            <p:ph type="title"/>
          </p:nvPr>
        </p:nvSpPr>
        <p:spPr>
          <a:xfrm>
            <a:off x="688490" y="260648"/>
            <a:ext cx="7756263" cy="1224136"/>
          </a:xfrm>
        </p:spPr>
        <p:txBody>
          <a:bodyPr/>
          <a:lstStyle/>
          <a:p>
            <a:r>
              <a:rPr lang="fa-IR" dirty="0" smtClean="0"/>
              <a:t>تعریف تاریخ:</a:t>
            </a:r>
            <a:endParaRPr lang="fa-IR" dirty="0"/>
          </a:p>
        </p:txBody>
      </p:sp>
    </p:spTree>
    <p:extLst>
      <p:ext uri="{BB962C8B-B14F-4D97-AF65-F5344CB8AC3E}">
        <p14:creationId xmlns:p14="http://schemas.microsoft.com/office/powerpoint/2010/main" val="209542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052737"/>
            <a:ext cx="6777318" cy="1224135"/>
          </a:xfrm>
        </p:spPr>
        <p:txBody>
          <a:bodyPr/>
          <a:lstStyle/>
          <a:p>
            <a:r>
              <a:rPr lang="fa-IR" b="1" dirty="0"/>
              <a:t>تربیت بدنی در یونان </a:t>
            </a:r>
            <a:r>
              <a:rPr lang="fa-IR" b="1" dirty="0" smtClean="0"/>
              <a:t>قدیم</a:t>
            </a:r>
            <a:br>
              <a:rPr lang="fa-IR" b="1" dirty="0" smtClean="0"/>
            </a:br>
            <a:r>
              <a:rPr lang="fa-IR" b="1" dirty="0"/>
              <a:t> </a:t>
            </a:r>
            <a:r>
              <a:rPr lang="fa-IR" b="1" dirty="0" smtClean="0"/>
              <a:t>( اسپارت )</a:t>
            </a:r>
            <a:endParaRPr lang="fa-IR" b="1" dirty="0"/>
          </a:p>
        </p:txBody>
      </p:sp>
      <p:sp>
        <p:nvSpPr>
          <p:cNvPr id="3" name="Subtitle 2"/>
          <p:cNvSpPr>
            <a:spLocks noGrp="1"/>
          </p:cNvSpPr>
          <p:nvPr>
            <p:ph type="subTitle" idx="1"/>
          </p:nvPr>
        </p:nvSpPr>
        <p:spPr>
          <a:xfrm>
            <a:off x="1371600" y="4005064"/>
            <a:ext cx="6400800" cy="2520280"/>
          </a:xfrm>
        </p:spPr>
        <p:txBody>
          <a:bodyPr>
            <a:normAutofit/>
          </a:bodyPr>
          <a:lstStyle/>
          <a:p>
            <a:r>
              <a:rPr lang="fa-IR" sz="3000" b="1" dirty="0" smtClean="0"/>
              <a:t>هدف های تربیت بدنی در اسپارت</a:t>
            </a:r>
          </a:p>
          <a:p>
            <a:r>
              <a:rPr lang="fa-IR" sz="3000" b="1" dirty="0" smtClean="0"/>
              <a:t>تاسیس و پیشرفت تربیت بدنی در یونان</a:t>
            </a:r>
          </a:p>
          <a:p>
            <a:r>
              <a:rPr lang="fa-IR" sz="3000" b="1" dirty="0" smtClean="0"/>
              <a:t>برنامه تربیت بدنی در یونان</a:t>
            </a:r>
          </a:p>
          <a:p>
            <a:r>
              <a:rPr lang="fa-IR" sz="3000" b="1" dirty="0" smtClean="0"/>
              <a:t>روش تربیت بدنی در یونان</a:t>
            </a:r>
            <a:endParaRPr lang="fa-IR" sz="3000" b="1" dirty="0"/>
          </a:p>
        </p:txBody>
      </p:sp>
    </p:spTree>
    <p:extLst>
      <p:ext uri="{BB962C8B-B14F-4D97-AF65-F5344CB8AC3E}">
        <p14:creationId xmlns:p14="http://schemas.microsoft.com/office/powerpoint/2010/main" val="470690443"/>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3284984"/>
            <a:ext cx="7745505" cy="2841178"/>
          </a:xfrm>
        </p:spPr>
        <p:txBody>
          <a:bodyPr/>
          <a:lstStyle/>
          <a:p>
            <a:pPr marL="0" indent="0" algn="ctr">
              <a:buNone/>
            </a:pPr>
            <a:r>
              <a:rPr lang="fa-IR" sz="3000" b="1" dirty="0" smtClean="0">
                <a:cs typeface="2  Homa" panose="00000400000000000000" pitchFamily="2" charset="-78"/>
              </a:rPr>
              <a:t>هدف تربیت بدنی توافق کامل با هدف های تعلیم و تربیت داشت.توجه به امور نظامی و اصول و موازین سپاه گیری اوج تربیت بدنی اسپارت ها بوده است.</a:t>
            </a:r>
          </a:p>
          <a:p>
            <a:pPr marL="0" indent="0">
              <a:buNone/>
            </a:pPr>
            <a:endParaRPr lang="fa-IR" dirty="0" smtClean="0"/>
          </a:p>
          <a:p>
            <a:pPr marL="0" indent="0">
              <a:buNone/>
            </a:pPr>
            <a:endParaRPr lang="fa-IR" dirty="0"/>
          </a:p>
        </p:txBody>
      </p:sp>
      <p:sp>
        <p:nvSpPr>
          <p:cNvPr id="3" name="Title 2"/>
          <p:cNvSpPr>
            <a:spLocks noGrp="1"/>
          </p:cNvSpPr>
          <p:nvPr>
            <p:ph type="title"/>
          </p:nvPr>
        </p:nvSpPr>
        <p:spPr/>
        <p:txBody>
          <a:bodyPr/>
          <a:lstStyle/>
          <a:p>
            <a:r>
              <a:rPr lang="fa-IR" sz="4500" b="1" dirty="0" smtClean="0"/>
              <a:t>هدف های تربیت بدنی اسپارت:</a:t>
            </a:r>
            <a:endParaRPr lang="fa-IR" sz="4500" b="1" dirty="0"/>
          </a:p>
        </p:txBody>
      </p:sp>
    </p:spTree>
    <p:extLst>
      <p:ext uri="{BB962C8B-B14F-4D97-AF65-F5344CB8AC3E}">
        <p14:creationId xmlns:p14="http://schemas.microsoft.com/office/powerpoint/2010/main" val="2970109999"/>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indent="0">
              <a:buNone/>
            </a:pPr>
            <a:r>
              <a:rPr lang="fa-IR" b="1" dirty="0" smtClean="0">
                <a:cs typeface="2  Homa" panose="00000400000000000000" pitchFamily="2" charset="-78"/>
              </a:rPr>
              <a:t>تربیت کودکان در اسپارت از کار های دولت بود. دولت شخص را از سن تولد تا سن بازنشستگی زیر نظر داشت.</a:t>
            </a:r>
          </a:p>
          <a:p>
            <a:pPr marL="0" indent="0">
              <a:buNone/>
            </a:pPr>
            <a:r>
              <a:rPr lang="fa-IR" b="1" dirty="0" smtClean="0">
                <a:cs typeface="2  Homa" panose="00000400000000000000" pitchFamily="2" charset="-78"/>
              </a:rPr>
              <a:t>با این حال پرورش کودکان تا سن 7 سالگی در دست مادر هم بوده است.</a:t>
            </a:r>
          </a:p>
          <a:p>
            <a:pPr marL="0" indent="0">
              <a:buNone/>
            </a:pPr>
            <a:endParaRPr lang="fa-IR" dirty="0"/>
          </a:p>
          <a:p>
            <a:pPr marL="0" indent="0">
              <a:lnSpc>
                <a:spcPct val="90000"/>
              </a:lnSpc>
              <a:buNone/>
            </a:pPr>
            <a:r>
              <a:rPr lang="fa-IR" sz="2200" dirty="0">
                <a:cs typeface="2  Koodak" panose="00000700000000000000" pitchFamily="2" charset="-78"/>
              </a:rPr>
              <a:t>پسران معمولا تا سن 7 سالگی در خانواده پرورش می یافتند و بعد از آن دولت اسپارت عملا تربیت او را بر عهده می گرفت و آنان را در آموزشگاه های خاصی نگهداری می کردند.</a:t>
            </a:r>
          </a:p>
          <a:p>
            <a:pPr marL="0" indent="0">
              <a:lnSpc>
                <a:spcPct val="90000"/>
              </a:lnSpc>
              <a:buNone/>
            </a:pPr>
            <a:r>
              <a:rPr lang="fa-IR" sz="2200" dirty="0">
                <a:cs typeface="2  Koodak" panose="00000700000000000000" pitchFamily="2" charset="-78"/>
              </a:rPr>
              <a:t> آموزشگاه هایی که طبق قوانین و مقررات نظامی تاسیس شده بود و با سختگیری های نظامی باعث پرورش قدرت ، بالا رفتن تحمل و مقاومت فردی و تقویت جسمی می شد.</a:t>
            </a:r>
          </a:p>
        </p:txBody>
      </p:sp>
      <p:sp>
        <p:nvSpPr>
          <p:cNvPr id="3" name="Title 2"/>
          <p:cNvSpPr>
            <a:spLocks noGrp="1"/>
          </p:cNvSpPr>
          <p:nvPr>
            <p:ph type="title"/>
          </p:nvPr>
        </p:nvSpPr>
        <p:spPr/>
        <p:txBody>
          <a:bodyPr/>
          <a:lstStyle/>
          <a:p>
            <a:r>
              <a:rPr lang="fa-IR" sz="4500" b="1" dirty="0" smtClean="0"/>
              <a:t>تاسیس و پیشرفت تربیت بدنی اسپارت:</a:t>
            </a:r>
            <a:endParaRPr lang="fa-IR" sz="4500" b="1" dirty="0"/>
          </a:p>
        </p:txBody>
      </p:sp>
    </p:spTree>
    <p:extLst>
      <p:ext uri="{BB962C8B-B14F-4D97-AF65-F5344CB8AC3E}">
        <p14:creationId xmlns:p14="http://schemas.microsoft.com/office/powerpoint/2010/main" val="2634756869"/>
      </p:ext>
    </p:extLst>
  </p:cSld>
  <p:clrMapOvr>
    <a:masterClrMapping/>
  </p:clrMapOvr>
  <mc:AlternateContent xmlns:mc="http://schemas.openxmlformats.org/markup-compatibility/2006" xmlns:p14="http://schemas.microsoft.com/office/powerpoint/2010/main">
    <mc:Choice Requires="p14">
      <p:transition spd="slow" p14:dur="1100">
        <p14:switch dir="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060848"/>
            <a:ext cx="7745505" cy="4536504"/>
          </a:xfrm>
        </p:spPr>
        <p:txBody>
          <a:bodyPr>
            <a:normAutofit/>
          </a:bodyPr>
          <a:lstStyle/>
          <a:p>
            <a:pPr marL="0" indent="0" algn="ctr">
              <a:buNone/>
            </a:pPr>
            <a:r>
              <a:rPr lang="fa-IR" sz="2000" dirty="0" smtClean="0">
                <a:cs typeface="2  Homa" panose="00000400000000000000" pitchFamily="2" charset="-78"/>
              </a:rPr>
              <a:t>1 : شنا</a:t>
            </a:r>
          </a:p>
          <a:p>
            <a:pPr marL="0" indent="0" algn="ctr">
              <a:buNone/>
            </a:pPr>
            <a:r>
              <a:rPr lang="fa-IR" sz="2000" dirty="0" smtClean="0">
                <a:cs typeface="2  Homa" panose="00000400000000000000" pitchFamily="2" charset="-78"/>
              </a:rPr>
              <a:t>2 : دو</a:t>
            </a:r>
          </a:p>
          <a:p>
            <a:pPr marL="0" indent="0" algn="ctr">
              <a:buNone/>
            </a:pPr>
            <a:r>
              <a:rPr lang="fa-IR" sz="2000" dirty="0" smtClean="0">
                <a:cs typeface="2  Homa" panose="00000400000000000000" pitchFamily="2" charset="-78"/>
              </a:rPr>
              <a:t>3 : شکار</a:t>
            </a:r>
          </a:p>
          <a:p>
            <a:pPr marL="0" indent="0" algn="ctr">
              <a:buNone/>
            </a:pPr>
            <a:r>
              <a:rPr lang="fa-IR" sz="2000" dirty="0" smtClean="0">
                <a:cs typeface="2  Homa" panose="00000400000000000000" pitchFamily="2" charset="-78"/>
              </a:rPr>
              <a:t>4 : جنگ </a:t>
            </a:r>
          </a:p>
          <a:p>
            <a:pPr marL="0" indent="0" algn="ctr">
              <a:buNone/>
            </a:pPr>
            <a:r>
              <a:rPr lang="fa-IR" sz="2000" dirty="0" smtClean="0">
                <a:cs typeface="2  Homa" panose="00000400000000000000" pitchFamily="2" charset="-78"/>
              </a:rPr>
              <a:t>5 : جست و خیز</a:t>
            </a:r>
          </a:p>
          <a:p>
            <a:pPr marL="0" indent="0" algn="ctr">
              <a:buNone/>
            </a:pPr>
            <a:r>
              <a:rPr lang="fa-IR" sz="2000" dirty="0" smtClean="0">
                <a:cs typeface="2  Homa" panose="00000400000000000000" pitchFamily="2" charset="-78"/>
              </a:rPr>
              <a:t>6 : سواری بر اسب های برهنه</a:t>
            </a:r>
          </a:p>
          <a:p>
            <a:pPr marL="0" indent="0" algn="ctr">
              <a:buNone/>
            </a:pPr>
            <a:r>
              <a:rPr lang="fa-IR" sz="2000" dirty="0" smtClean="0">
                <a:cs typeface="2  Homa" panose="00000400000000000000" pitchFamily="2" charset="-78"/>
              </a:rPr>
              <a:t>7 : پرتاب ( سنگ ، دیسک ، نیزه ) </a:t>
            </a:r>
          </a:p>
          <a:p>
            <a:pPr marL="0" indent="0" algn="ctr">
              <a:buNone/>
            </a:pPr>
            <a:r>
              <a:rPr lang="fa-IR" sz="2000" dirty="0" smtClean="0">
                <a:cs typeface="2  Homa" panose="00000400000000000000" pitchFamily="2" charset="-78"/>
              </a:rPr>
              <a:t>8 : پیاده روی های طولانی </a:t>
            </a:r>
          </a:p>
          <a:p>
            <a:pPr marL="0" indent="0" algn="ctr">
              <a:buNone/>
            </a:pPr>
            <a:r>
              <a:rPr lang="fa-IR" sz="2000" dirty="0" smtClean="0">
                <a:cs typeface="2  Homa" panose="00000400000000000000" pitchFamily="2" charset="-78"/>
              </a:rPr>
              <a:t>9 : بازی با توپ</a:t>
            </a:r>
          </a:p>
          <a:p>
            <a:pPr marL="0" indent="0" algn="ctr">
              <a:buNone/>
            </a:pPr>
            <a:r>
              <a:rPr lang="fa-IR" sz="2000" dirty="0" smtClean="0">
                <a:cs typeface="2  Homa" panose="00000400000000000000" pitchFamily="2" charset="-78"/>
              </a:rPr>
              <a:t>10 : کشتی </a:t>
            </a:r>
          </a:p>
          <a:p>
            <a:pPr marL="0" indent="0" algn="ctr">
              <a:buNone/>
            </a:pPr>
            <a:r>
              <a:rPr lang="fa-IR" sz="2000" dirty="0" smtClean="0">
                <a:cs typeface="2  Homa" panose="00000400000000000000" pitchFamily="2" charset="-78"/>
              </a:rPr>
              <a:t>11 : مشت زنی </a:t>
            </a:r>
          </a:p>
          <a:p>
            <a:pPr marL="0" indent="0" algn="ctr">
              <a:buNone/>
            </a:pPr>
            <a:r>
              <a:rPr lang="fa-IR" sz="2000" dirty="0" smtClean="0">
                <a:cs typeface="2  Homa" panose="00000400000000000000" pitchFamily="2" charset="-78"/>
              </a:rPr>
              <a:t>12 : پانکراتیوم ( ترکیبی از کشتی و مشت زنی )</a:t>
            </a:r>
            <a:endParaRPr lang="fa-IR" sz="2000" dirty="0">
              <a:cs typeface="2  Homa" panose="00000400000000000000" pitchFamily="2" charset="-78"/>
            </a:endParaRPr>
          </a:p>
        </p:txBody>
      </p:sp>
      <p:sp>
        <p:nvSpPr>
          <p:cNvPr id="3" name="Title 2"/>
          <p:cNvSpPr>
            <a:spLocks noGrp="1"/>
          </p:cNvSpPr>
          <p:nvPr>
            <p:ph type="title"/>
          </p:nvPr>
        </p:nvSpPr>
        <p:spPr/>
        <p:txBody>
          <a:bodyPr/>
          <a:lstStyle/>
          <a:p>
            <a:r>
              <a:rPr lang="fa-IR" b="1" dirty="0" smtClean="0"/>
              <a:t>برنامه تربیت بدنی اسپارت :</a:t>
            </a:r>
            <a:endParaRPr lang="fa-IR" b="1" dirty="0"/>
          </a:p>
        </p:txBody>
      </p:sp>
    </p:spTree>
    <p:extLst>
      <p:ext uri="{BB962C8B-B14F-4D97-AF65-F5344CB8AC3E}">
        <p14:creationId xmlns:p14="http://schemas.microsoft.com/office/powerpoint/2010/main" val="163170109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780928"/>
            <a:ext cx="7745505" cy="3345234"/>
          </a:xfrm>
        </p:spPr>
        <p:txBody>
          <a:bodyPr/>
          <a:lstStyle/>
          <a:p>
            <a:pPr marL="0" indent="0" algn="ctr">
              <a:buNone/>
            </a:pPr>
            <a:r>
              <a:rPr lang="fa-IR" b="1" dirty="0" smtClean="0"/>
              <a:t>برنامه تربیت بدنی اسپارت دشوار و جدی بود.</a:t>
            </a:r>
          </a:p>
          <a:p>
            <a:pPr marL="0" indent="0" algn="ctr">
              <a:buNone/>
            </a:pPr>
            <a:r>
              <a:rPr lang="fa-IR" b="1" dirty="0" smtClean="0"/>
              <a:t>نوزادان از بدو تولد طوری تربیت می شدند که از تاریکی و تنهایی نهراسند و هر غذای نامطلوبی که به آنان داده میشود بخورند.</a:t>
            </a:r>
          </a:p>
          <a:p>
            <a:pPr marL="0" indent="0" algn="ctr">
              <a:buNone/>
            </a:pPr>
            <a:r>
              <a:rPr lang="fa-IR" b="1" dirty="0" smtClean="0"/>
              <a:t>جوانان بین 18-20 سالگی بایستی در ارزیابی هایی که دولت برای سنجیدن قدرت بدنی آنان میگذاشتند شرکت کنند.</a:t>
            </a:r>
          </a:p>
          <a:p>
            <a:pPr marL="0" indent="0" algn="ctr">
              <a:buNone/>
            </a:pPr>
            <a:r>
              <a:rPr lang="fa-IR" b="1" dirty="0" smtClean="0"/>
              <a:t>این ارزیابی برای فهمیدن آمادگی جسمانی جوانان و یادگیری اصول شهروندی بوده است.</a:t>
            </a:r>
          </a:p>
          <a:p>
            <a:pPr marL="0" indent="0">
              <a:buNone/>
            </a:pPr>
            <a:endParaRPr lang="fa-IR" dirty="0" smtClean="0"/>
          </a:p>
          <a:p>
            <a:pPr marL="0" indent="0">
              <a:buNone/>
            </a:pPr>
            <a:endParaRPr lang="fa-IR" dirty="0"/>
          </a:p>
        </p:txBody>
      </p:sp>
      <p:sp>
        <p:nvSpPr>
          <p:cNvPr id="3" name="Title 2"/>
          <p:cNvSpPr>
            <a:spLocks noGrp="1"/>
          </p:cNvSpPr>
          <p:nvPr>
            <p:ph type="title"/>
          </p:nvPr>
        </p:nvSpPr>
        <p:spPr/>
        <p:txBody>
          <a:bodyPr/>
          <a:lstStyle/>
          <a:p>
            <a:r>
              <a:rPr lang="fa-IR" b="1" dirty="0" smtClean="0"/>
              <a:t>روش تربیت بدنی اسپارت:</a:t>
            </a:r>
            <a:endParaRPr lang="fa-IR" b="1" dirty="0"/>
          </a:p>
        </p:txBody>
      </p:sp>
    </p:spTree>
    <p:extLst>
      <p:ext uri="{BB962C8B-B14F-4D97-AF65-F5344CB8AC3E}">
        <p14:creationId xmlns:p14="http://schemas.microsoft.com/office/powerpoint/2010/main" val="1807164367"/>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052736"/>
            <a:ext cx="6777318" cy="1512167"/>
          </a:xfrm>
        </p:spPr>
        <p:txBody>
          <a:bodyPr/>
          <a:lstStyle/>
          <a:p>
            <a:r>
              <a:rPr lang="fa-IR" b="1" dirty="0" smtClean="0"/>
              <a:t>آتنی ها</a:t>
            </a:r>
            <a:endParaRPr lang="fa-IR" b="1" dirty="0"/>
          </a:p>
        </p:txBody>
      </p:sp>
      <p:sp>
        <p:nvSpPr>
          <p:cNvPr id="3" name="Subtitle 2"/>
          <p:cNvSpPr>
            <a:spLocks noGrp="1"/>
          </p:cNvSpPr>
          <p:nvPr>
            <p:ph type="subTitle" idx="1"/>
          </p:nvPr>
        </p:nvSpPr>
        <p:spPr>
          <a:xfrm>
            <a:off x="1371600" y="4005064"/>
            <a:ext cx="6400800" cy="2088232"/>
          </a:xfrm>
        </p:spPr>
        <p:txBody>
          <a:bodyPr>
            <a:normAutofit/>
          </a:bodyPr>
          <a:lstStyle/>
          <a:p>
            <a:r>
              <a:rPr lang="fa-IR" b="1" dirty="0" smtClean="0"/>
              <a:t>هدف تعلیم و تربیت آتنی ها</a:t>
            </a:r>
          </a:p>
          <a:p>
            <a:r>
              <a:rPr lang="fa-IR" b="1" dirty="0" smtClean="0"/>
              <a:t>هدف تربیت بدنی آتنی ها</a:t>
            </a:r>
          </a:p>
          <a:p>
            <a:r>
              <a:rPr lang="fa-IR" b="1" dirty="0" smtClean="0"/>
              <a:t>تاسیس و پیشرفت تربیت بدنی آتنی ها </a:t>
            </a:r>
          </a:p>
          <a:p>
            <a:r>
              <a:rPr lang="fa-IR" b="1" dirty="0" smtClean="0"/>
              <a:t>چهار مسابقه بزرگ آتنی ها</a:t>
            </a:r>
            <a:endParaRPr lang="fa-IR" b="1" dirty="0"/>
          </a:p>
        </p:txBody>
      </p:sp>
    </p:spTree>
    <p:extLst>
      <p:ext uri="{BB962C8B-B14F-4D97-AF65-F5344CB8AC3E}">
        <p14:creationId xmlns:p14="http://schemas.microsoft.com/office/powerpoint/2010/main" val="62590018"/>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852936"/>
            <a:ext cx="7745505" cy="3273226"/>
          </a:xfrm>
        </p:spPr>
        <p:txBody>
          <a:bodyPr/>
          <a:lstStyle/>
          <a:p>
            <a:pPr marL="0" indent="0" algn="ctr">
              <a:buNone/>
            </a:pPr>
            <a:r>
              <a:rPr lang="fa-IR" b="1" dirty="0" smtClean="0"/>
              <a:t>آرمان آتن قدیم این بود که جوانان از جهت جسمی و عقلی به کمال مطلوب برسند و خدمتگزاران شایسته ای برای مملکت خود باشند چه در جنگ چه در صلح.</a:t>
            </a:r>
          </a:p>
          <a:p>
            <a:pPr marL="0" indent="0" algn="ctr">
              <a:buNone/>
            </a:pPr>
            <a:r>
              <a:rPr lang="fa-IR" b="1" dirty="0" smtClean="0"/>
              <a:t>نخستین تلاش آنان ایجاد سیستم آموزش و پرورشی بود که بتوانند کودک را از جهت جسمی و فکری ارتقاء دهند و باعث هماهنگی میان کیفیت رشد و شکوفایی استعداد کودک شود.</a:t>
            </a:r>
          </a:p>
          <a:p>
            <a:pPr marL="0" indent="0">
              <a:buNone/>
            </a:pPr>
            <a:endParaRPr lang="fa-IR" dirty="0" smtClean="0"/>
          </a:p>
          <a:p>
            <a:pPr marL="0" indent="0">
              <a:buNone/>
            </a:pPr>
            <a:endParaRPr lang="fa-IR" dirty="0" smtClean="0"/>
          </a:p>
        </p:txBody>
      </p:sp>
      <p:sp>
        <p:nvSpPr>
          <p:cNvPr id="3" name="Title 2"/>
          <p:cNvSpPr>
            <a:spLocks noGrp="1"/>
          </p:cNvSpPr>
          <p:nvPr>
            <p:ph type="title"/>
          </p:nvPr>
        </p:nvSpPr>
        <p:spPr/>
        <p:txBody>
          <a:bodyPr/>
          <a:lstStyle/>
          <a:p>
            <a:r>
              <a:rPr lang="fa-IR" b="1" dirty="0" smtClean="0"/>
              <a:t>هدف تعلیم و تربیت در آتن:</a:t>
            </a:r>
            <a:endParaRPr lang="fa-IR" b="1" dirty="0"/>
          </a:p>
        </p:txBody>
      </p:sp>
    </p:spTree>
    <p:extLst>
      <p:ext uri="{BB962C8B-B14F-4D97-AF65-F5344CB8AC3E}">
        <p14:creationId xmlns:p14="http://schemas.microsoft.com/office/powerpoint/2010/main" val="536877538"/>
      </p:ext>
    </p:extLst>
  </p:cSld>
  <p:clrMapOvr>
    <a:masterClrMapping/>
  </p:clrMapOvr>
  <mc:AlternateContent xmlns:mc="http://schemas.openxmlformats.org/markup-compatibility/2006" xmlns:p14="http://schemas.microsoft.com/office/powerpoint/2010/main">
    <mc:Choice Requires="p14">
      <p:transition spd="slow" p14:dur="3900">
        <p14:glitter dir="r"/>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nSpc>
                <a:spcPct val="90000"/>
              </a:lnSpc>
              <a:buNone/>
            </a:pPr>
            <a:r>
              <a:rPr lang="fa-IR" sz="2200" dirty="0">
                <a:cs typeface="2  Koodak" panose="00000700000000000000" pitchFamily="2" charset="-78"/>
              </a:rPr>
              <a:t>هدف تربیت بدنی در یونان تنها به پرورش بدن خلاصه نمی شد.</a:t>
            </a:r>
          </a:p>
          <a:p>
            <a:pPr marL="0" indent="0">
              <a:buNone/>
            </a:pPr>
            <a:endParaRPr lang="fa-IR" dirty="0"/>
          </a:p>
          <a:p>
            <a:pPr marL="0" indent="0" algn="ctr">
              <a:buNone/>
            </a:pPr>
            <a:r>
              <a:rPr lang="fa-IR" b="1" dirty="0" smtClean="0">
                <a:cs typeface="2  Homa" panose="00000400000000000000" pitchFamily="2" charset="-78"/>
              </a:rPr>
              <a:t>هدف تربیت جسم و روح بوده است : زیرا یونانیان بهترین راه رشد خصوصیات انسانی و رسیدن به کیفیات کامل فردی را در فعالیت های بدنی میدانستند و تربیت بدنی باید با سایر انواع تربیت ها مانند تربیت فکری ، اخلاقی ، روحی در موازنه باشد.</a:t>
            </a:r>
          </a:p>
        </p:txBody>
      </p:sp>
      <p:sp>
        <p:nvSpPr>
          <p:cNvPr id="3" name="Title 2"/>
          <p:cNvSpPr>
            <a:spLocks noGrp="1"/>
          </p:cNvSpPr>
          <p:nvPr>
            <p:ph type="title"/>
          </p:nvPr>
        </p:nvSpPr>
        <p:spPr/>
        <p:txBody>
          <a:bodyPr/>
          <a:lstStyle/>
          <a:p>
            <a:r>
              <a:rPr lang="fa-IR" sz="4500" b="1" dirty="0" smtClean="0"/>
              <a:t>هدف تربیت بدنی در آتن:</a:t>
            </a:r>
            <a:endParaRPr lang="fa-IR" sz="4500" b="1" dirty="0"/>
          </a:p>
        </p:txBody>
      </p:sp>
    </p:spTree>
    <p:extLst>
      <p:ext uri="{BB962C8B-B14F-4D97-AF65-F5344CB8AC3E}">
        <p14:creationId xmlns:p14="http://schemas.microsoft.com/office/powerpoint/2010/main" val="6919884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0" indent="0">
              <a:buNone/>
            </a:pPr>
            <a:r>
              <a:rPr lang="fa-IR" b="1" dirty="0" smtClean="0"/>
              <a:t>پسران آتنی از کودکی تا دوران بلوغ تحت تعلیم و مراقبت خانواده و تحت سرپرستی معلم تربیت بدنی قرار میگرفتند.</a:t>
            </a:r>
          </a:p>
          <a:p>
            <a:pPr marL="0" indent="0">
              <a:buNone/>
            </a:pPr>
            <a:r>
              <a:rPr lang="fa-IR" b="1" dirty="0" smtClean="0"/>
              <a:t>پسران که پول نداشتند توسط بردگان پیر که ( پداگوگوس ) نام داشتند نگهداری می شدند و این افراد تا سن 17 سالگی ناظر پسران بودند.</a:t>
            </a:r>
          </a:p>
          <a:p>
            <a:pPr marL="0" indent="0">
              <a:buNone/>
            </a:pPr>
            <a:r>
              <a:rPr lang="fa-IR" b="1" dirty="0" smtClean="0"/>
              <a:t>کودک تا 7 سالگی اغلب اوقات خود را با معلمین و خدمتکاران و میگذراند و همین باعث می شد تا او خود را در میان مردمان شهر و کشور نشان دهد.</a:t>
            </a:r>
          </a:p>
          <a:p>
            <a:pPr marL="0" indent="0">
              <a:buNone/>
            </a:pPr>
            <a:r>
              <a:rPr lang="fa-IR" b="1" dirty="0" smtClean="0"/>
              <a:t>جوانان آتن دو نوع مدرسه می رفتند :</a:t>
            </a:r>
          </a:p>
          <a:p>
            <a:pPr marL="0" indent="0">
              <a:buNone/>
            </a:pPr>
            <a:r>
              <a:rPr lang="fa-IR" b="1" dirty="0" smtClean="0"/>
              <a:t>1 : مدرسه پالسترا که شامل وسایل سرگرمی برای شنا ، کشتی ، مشت زنی ، پرش و ........ برای تربیت بدنی بود</a:t>
            </a:r>
          </a:p>
          <a:p>
            <a:pPr marL="0" indent="0">
              <a:buNone/>
            </a:pPr>
            <a:r>
              <a:rPr lang="fa-IR" b="1" dirty="0" smtClean="0"/>
              <a:t>2 : دیداسکالئوم : ادبیات موسیقی و چهار عمل اصلی و حساب را می آموختند.</a:t>
            </a:r>
          </a:p>
        </p:txBody>
      </p:sp>
      <p:sp>
        <p:nvSpPr>
          <p:cNvPr id="3" name="Title 2"/>
          <p:cNvSpPr>
            <a:spLocks noGrp="1"/>
          </p:cNvSpPr>
          <p:nvPr>
            <p:ph type="title"/>
          </p:nvPr>
        </p:nvSpPr>
        <p:spPr/>
        <p:txBody>
          <a:bodyPr/>
          <a:lstStyle/>
          <a:p>
            <a:r>
              <a:rPr lang="fa-IR" sz="4500" b="1" dirty="0" smtClean="0"/>
              <a:t>تاسیس و پیشرفت تربیت بدنی در آتن :</a:t>
            </a:r>
            <a:endParaRPr lang="fa-IR" sz="4500" b="1" dirty="0"/>
          </a:p>
        </p:txBody>
      </p:sp>
    </p:spTree>
    <p:extLst>
      <p:ext uri="{BB962C8B-B14F-4D97-AF65-F5344CB8AC3E}">
        <p14:creationId xmlns:p14="http://schemas.microsoft.com/office/powerpoint/2010/main" val="3958720207"/>
      </p:ext>
    </p:extLst>
  </p:cSld>
  <p:clrMapOvr>
    <a:masterClrMapping/>
  </p:clrMapOvr>
  <p:transition spd="slow">
    <p:wheel spokes="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indent="0">
              <a:buNone/>
            </a:pPr>
            <a:r>
              <a:rPr lang="fa-IR" b="1" dirty="0" smtClean="0">
                <a:cs typeface="2  Homa" panose="00000400000000000000" pitchFamily="2" charset="-78"/>
              </a:rPr>
              <a:t>1 : المپیک : </a:t>
            </a:r>
            <a:r>
              <a:rPr lang="fa-IR" sz="2200" dirty="0">
                <a:cs typeface="2  Koodak" panose="00000700000000000000" pitchFamily="2" charset="-78"/>
              </a:rPr>
              <a:t>از معروف ترین و مهمترین مسابقات که هر 4 سال یکبار و در فصل تابستان از سال 776 پیش از میلاد و به افتخار زئوس خدای اساطیری یونان در المپیا به مدت 5 روز برگزار می شده.</a:t>
            </a:r>
          </a:p>
          <a:p>
            <a:pPr marL="0" indent="0">
              <a:buNone/>
            </a:pPr>
            <a:r>
              <a:rPr lang="fa-IR" sz="2200" dirty="0">
                <a:cs typeface="2  Koodak" panose="00000700000000000000" pitchFamily="2" charset="-78"/>
              </a:rPr>
              <a:t>قهرمانان اول المپیک به دریافت یک شاخه درخت خرما نائل می شدند.</a:t>
            </a:r>
          </a:p>
          <a:p>
            <a:pPr marL="0" indent="0">
              <a:buNone/>
            </a:pPr>
            <a:endParaRPr lang="fa-IR" b="1" dirty="0" smtClean="0">
              <a:cs typeface="2  Davat" panose="00000400000000000000" pitchFamily="2" charset="-78"/>
            </a:endParaRPr>
          </a:p>
          <a:p>
            <a:pPr marL="0" indent="0">
              <a:lnSpc>
                <a:spcPct val="90000"/>
              </a:lnSpc>
              <a:buNone/>
            </a:pPr>
            <a:r>
              <a:rPr lang="fa-IR" b="1" dirty="0">
                <a:cs typeface="2  Homa" panose="00000400000000000000" pitchFamily="2" charset="-78"/>
              </a:rPr>
              <a:t>2 : استیمن یا استیا : </a:t>
            </a:r>
            <a:r>
              <a:rPr lang="fa-IR" sz="2200" dirty="0">
                <a:cs typeface="2  Koodak" panose="00000700000000000000" pitchFamily="2" charset="-78"/>
              </a:rPr>
              <a:t>این مسابقات هر  2 سال یکبار برگزار می شد.در این مسابقات قهرمانان ، اسب سواران ، موسیقی دانان  شرکت میکردند.مسابقات قایقرانی نیز به افتخار خدای دریا ها نیز برگزار میشد.</a:t>
            </a:r>
          </a:p>
          <a:p>
            <a:pPr marL="0" indent="0">
              <a:lnSpc>
                <a:spcPct val="90000"/>
              </a:lnSpc>
              <a:buNone/>
            </a:pPr>
            <a:r>
              <a:rPr lang="fa-IR" sz="2200" dirty="0">
                <a:cs typeface="2  Koodak" panose="00000700000000000000" pitchFamily="2" charset="-78"/>
              </a:rPr>
              <a:t>جایزه آن  برگهای خشک جعفری بود.</a:t>
            </a:r>
          </a:p>
        </p:txBody>
      </p:sp>
      <p:sp>
        <p:nvSpPr>
          <p:cNvPr id="3" name="Title 2"/>
          <p:cNvSpPr>
            <a:spLocks noGrp="1"/>
          </p:cNvSpPr>
          <p:nvPr>
            <p:ph type="title"/>
          </p:nvPr>
        </p:nvSpPr>
        <p:spPr/>
        <p:txBody>
          <a:bodyPr/>
          <a:lstStyle/>
          <a:p>
            <a:r>
              <a:rPr lang="fa-IR" b="1" dirty="0" smtClean="0"/>
              <a:t>چهار مسابقه بزرگ آتنی ها:</a:t>
            </a:r>
            <a:endParaRPr lang="fa-IR" b="1" dirty="0"/>
          </a:p>
        </p:txBody>
      </p:sp>
    </p:spTree>
    <p:extLst>
      <p:ext uri="{BB962C8B-B14F-4D97-AF65-F5344CB8AC3E}">
        <p14:creationId xmlns:p14="http://schemas.microsoft.com/office/powerpoint/2010/main" val="24412183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3568" y="2248347"/>
            <a:ext cx="7745505" cy="3877815"/>
          </a:xfrm>
        </p:spPr>
        <p:txBody>
          <a:bodyPr/>
          <a:lstStyle/>
          <a:p>
            <a:pPr marL="0" indent="0">
              <a:buNone/>
            </a:pPr>
            <a:endParaRPr lang="fa-IR" b="1" dirty="0" smtClean="0"/>
          </a:p>
          <a:p>
            <a:pPr marL="0" indent="0">
              <a:buNone/>
            </a:pPr>
            <a:r>
              <a:rPr lang="fa-IR" b="1" dirty="0" smtClean="0"/>
              <a:t>1 : علم تاریخ عبارت است از علم به وقایع و حوادث سپری شده و اوضاع و احوال گذشتگان ، زندگینامه ها ، فتح نامه ها ، سیره ها که در حیات همه ملل تالیف شده و می شود.  ( تاریخ نقلی )</a:t>
            </a:r>
          </a:p>
          <a:p>
            <a:pPr marL="0" indent="0">
              <a:buNone/>
            </a:pPr>
            <a:r>
              <a:rPr lang="fa-IR" b="1" dirty="0"/>
              <a:t>2 : معنی دوم به تاریخ علمی تعبیر شده و عبارت است از علم به قوائد و</a:t>
            </a:r>
            <a:r>
              <a:rPr lang="fa-IR" b="1" dirty="0" smtClean="0"/>
              <a:t> سنن </a:t>
            </a:r>
            <a:r>
              <a:rPr lang="fa-IR" b="1" dirty="0"/>
              <a:t>حاکم بر زندگی های گذشته که از مطالعه و بررسی و تحلیل </a:t>
            </a:r>
            <a:r>
              <a:rPr lang="fa-IR" b="1" dirty="0" smtClean="0"/>
              <a:t>حوادث </a:t>
            </a:r>
            <a:r>
              <a:rPr lang="fa-IR" b="1" dirty="0"/>
              <a:t>و وقایع گذشته به دست می آید</a:t>
            </a:r>
            <a:r>
              <a:rPr lang="fa-IR" b="1" dirty="0" smtClean="0"/>
              <a:t>.   ( تاریخ علمی )</a:t>
            </a:r>
            <a:endParaRPr lang="fa-IR" b="1" dirty="0"/>
          </a:p>
          <a:p>
            <a:pPr marL="0" indent="0">
              <a:buNone/>
            </a:pPr>
            <a:r>
              <a:rPr lang="fa-IR" b="1" dirty="0"/>
              <a:t>3 : تاریخ در معنی سوم عالم تکامل جامعه ها از مرحله ای به مرحله دیگر است</a:t>
            </a:r>
            <a:r>
              <a:rPr lang="fa-IR" b="1" dirty="0" smtClean="0"/>
              <a:t>.    ( فلسفه تاریخ )</a:t>
            </a:r>
            <a:endParaRPr lang="fa-IR" b="1" dirty="0"/>
          </a:p>
        </p:txBody>
      </p:sp>
      <p:sp>
        <p:nvSpPr>
          <p:cNvPr id="3" name="Title 2"/>
          <p:cNvSpPr>
            <a:spLocks noGrp="1"/>
          </p:cNvSpPr>
          <p:nvPr>
            <p:ph type="title"/>
          </p:nvPr>
        </p:nvSpPr>
        <p:spPr>
          <a:xfrm>
            <a:off x="688490" y="188640"/>
            <a:ext cx="7756263" cy="1224136"/>
          </a:xfrm>
        </p:spPr>
        <p:txBody>
          <a:bodyPr/>
          <a:lstStyle/>
          <a:p>
            <a:r>
              <a:rPr lang="fa-IR" dirty="0"/>
              <a:t/>
            </a:r>
            <a:br>
              <a:rPr lang="fa-IR" dirty="0"/>
            </a:br>
            <a:r>
              <a:rPr lang="fa-IR" sz="2500" b="1" dirty="0"/>
              <a:t>استاد شهید مرتضی مطهری تاریخ را از دید علمی چنین تفسیر می کند : تاریخ را سه گونه </a:t>
            </a:r>
            <a:r>
              <a:rPr lang="fa-IR" sz="2500" b="1" dirty="0" smtClean="0"/>
              <a:t> می </a:t>
            </a:r>
            <a:r>
              <a:rPr lang="fa-IR" sz="2500" b="1" dirty="0"/>
              <a:t>توان تعریف کرد سه حقیقت مهم مربوط به تاریخ داریم که با یکدیگر رابطه نزدیک دارند.</a:t>
            </a:r>
            <a:r>
              <a:rPr lang="fa-IR" dirty="0"/>
              <a:t/>
            </a:r>
            <a:br>
              <a:rPr lang="fa-IR" dirty="0"/>
            </a:br>
            <a:endParaRPr lang="fa-IR" dirty="0"/>
          </a:p>
        </p:txBody>
      </p:sp>
    </p:spTree>
    <p:extLst>
      <p:ext uri="{BB962C8B-B14F-4D97-AF65-F5344CB8AC3E}">
        <p14:creationId xmlns:p14="http://schemas.microsoft.com/office/powerpoint/2010/main" val="2951600854"/>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780928"/>
            <a:ext cx="7745505" cy="3345234"/>
          </a:xfrm>
        </p:spPr>
        <p:txBody>
          <a:bodyPr/>
          <a:lstStyle/>
          <a:p>
            <a:pPr marL="0" indent="0">
              <a:buNone/>
            </a:pPr>
            <a:r>
              <a:rPr lang="fa-IR" b="1" dirty="0" smtClean="0">
                <a:cs typeface="2  Homa" panose="00000400000000000000" pitchFamily="2" charset="-78"/>
              </a:rPr>
              <a:t>3 : پی تین : </a:t>
            </a:r>
            <a:r>
              <a:rPr lang="fa-IR" b="1" dirty="0">
                <a:cs typeface="2  Davat" panose="00000400000000000000" pitchFamily="2" charset="-78"/>
              </a:rPr>
              <a:t>4 </a:t>
            </a:r>
            <a:r>
              <a:rPr lang="fa-IR" sz="2200" dirty="0">
                <a:cs typeface="2  Koodak" panose="00000700000000000000" pitchFamily="2" charset="-78"/>
              </a:rPr>
              <a:t>سال یکبار به افتخار آپولو در رشته های موسیقی ، ارابه رانی ، اسب سواری برگزار میشد.</a:t>
            </a:r>
          </a:p>
          <a:p>
            <a:pPr marL="0" indent="0">
              <a:buNone/>
            </a:pPr>
            <a:r>
              <a:rPr lang="fa-IR" sz="2200" dirty="0">
                <a:cs typeface="2  Koodak" panose="00000700000000000000" pitchFamily="2" charset="-78"/>
              </a:rPr>
              <a:t>جایزه ان برگ درخت غار بود.</a:t>
            </a:r>
          </a:p>
          <a:p>
            <a:pPr marL="0" indent="0">
              <a:buNone/>
            </a:pPr>
            <a:endParaRPr lang="fa-IR" dirty="0"/>
          </a:p>
          <a:p>
            <a:pPr marL="0" indent="0">
              <a:buNone/>
            </a:pPr>
            <a:r>
              <a:rPr lang="fa-IR" b="1" dirty="0">
                <a:cs typeface="2  Homa" panose="00000400000000000000" pitchFamily="2" charset="-78"/>
              </a:rPr>
              <a:t>4 : نی مین : </a:t>
            </a:r>
            <a:r>
              <a:rPr lang="fa-IR" b="1" dirty="0">
                <a:cs typeface="2  Davat" panose="00000400000000000000" pitchFamily="2" charset="-78"/>
              </a:rPr>
              <a:t>هر 2 </a:t>
            </a:r>
            <a:r>
              <a:rPr lang="fa-IR" sz="2200" dirty="0">
                <a:cs typeface="2  Koodak" panose="00000700000000000000" pitchFamily="2" charset="-78"/>
              </a:rPr>
              <a:t>سال یکبار به افتخار زئوس در دره نی میا برگزار میشد. </a:t>
            </a:r>
          </a:p>
          <a:p>
            <a:pPr marL="0" indent="0">
              <a:buNone/>
            </a:pPr>
            <a:r>
              <a:rPr lang="fa-IR" sz="2200" dirty="0">
                <a:cs typeface="2  Koodak" panose="00000700000000000000" pitchFamily="2" charset="-78"/>
              </a:rPr>
              <a:t>جایزه آن برگ های تازه جعفری بود.</a:t>
            </a:r>
          </a:p>
        </p:txBody>
      </p:sp>
    </p:spTree>
    <p:extLst>
      <p:ext uri="{BB962C8B-B14F-4D97-AF65-F5344CB8AC3E}">
        <p14:creationId xmlns:p14="http://schemas.microsoft.com/office/powerpoint/2010/main" val="171277678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387737"/>
            <a:ext cx="6777318" cy="1105159"/>
          </a:xfrm>
        </p:spPr>
        <p:txBody>
          <a:bodyPr/>
          <a:lstStyle/>
          <a:p>
            <a:r>
              <a:rPr lang="fa-IR" b="1" dirty="0" smtClean="0"/>
              <a:t>تربیت بدنی در روم</a:t>
            </a:r>
            <a:endParaRPr lang="fa-IR" b="1" dirty="0"/>
          </a:p>
        </p:txBody>
      </p:sp>
      <p:sp>
        <p:nvSpPr>
          <p:cNvPr id="3" name="Subtitle 2"/>
          <p:cNvSpPr>
            <a:spLocks noGrp="1"/>
          </p:cNvSpPr>
          <p:nvPr>
            <p:ph type="subTitle" idx="1"/>
          </p:nvPr>
        </p:nvSpPr>
        <p:spPr>
          <a:xfrm>
            <a:off x="1371600" y="3767862"/>
            <a:ext cx="6400800" cy="2685474"/>
          </a:xfrm>
        </p:spPr>
        <p:txBody>
          <a:bodyPr>
            <a:normAutofit/>
          </a:bodyPr>
          <a:lstStyle/>
          <a:p>
            <a:r>
              <a:rPr lang="fa-IR" sz="2500" b="1" dirty="0" smtClean="0"/>
              <a:t>تاریخ تربیت بدنی</a:t>
            </a:r>
          </a:p>
          <a:p>
            <a:endParaRPr lang="fa-IR" sz="2500" b="1" dirty="0" smtClean="0"/>
          </a:p>
          <a:p>
            <a:r>
              <a:rPr lang="fa-IR" sz="2500" b="1" dirty="0" smtClean="0"/>
              <a:t>تاریخ تربیت بدنی رومیان را به دو بخش تقسیم کرده اند.</a:t>
            </a:r>
          </a:p>
          <a:p>
            <a:r>
              <a:rPr lang="fa-IR" sz="2500" b="1" dirty="0" smtClean="0"/>
              <a:t>1 : روم قدیم که از روم قدیم تا تصرف یونان </a:t>
            </a:r>
          </a:p>
          <a:p>
            <a:r>
              <a:rPr lang="fa-IR" sz="2500" b="1" dirty="0" smtClean="0"/>
              <a:t>2 : روم جدید از تصرف یونان تا انقراض تمدن عظیم روم </a:t>
            </a:r>
          </a:p>
          <a:p>
            <a:endParaRPr lang="fa-IR" dirty="0"/>
          </a:p>
        </p:txBody>
      </p:sp>
    </p:spTree>
    <p:extLst>
      <p:ext uri="{BB962C8B-B14F-4D97-AF65-F5344CB8AC3E}">
        <p14:creationId xmlns:p14="http://schemas.microsoft.com/office/powerpoint/2010/main" val="195734325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387737"/>
            <a:ext cx="6777318" cy="1105159"/>
          </a:xfrm>
        </p:spPr>
        <p:txBody>
          <a:bodyPr/>
          <a:lstStyle/>
          <a:p>
            <a:r>
              <a:rPr lang="fa-IR" b="1" dirty="0" smtClean="0"/>
              <a:t>روم قدیم</a:t>
            </a:r>
            <a:endParaRPr lang="fa-IR" b="1" dirty="0"/>
          </a:p>
        </p:txBody>
      </p:sp>
      <p:sp>
        <p:nvSpPr>
          <p:cNvPr id="3" name="Subtitle 2"/>
          <p:cNvSpPr>
            <a:spLocks noGrp="1"/>
          </p:cNvSpPr>
          <p:nvPr>
            <p:ph type="subTitle" idx="1"/>
          </p:nvPr>
        </p:nvSpPr>
        <p:spPr>
          <a:xfrm>
            <a:off x="1371600" y="4005064"/>
            <a:ext cx="6400800" cy="2592288"/>
          </a:xfrm>
        </p:spPr>
        <p:txBody>
          <a:bodyPr/>
          <a:lstStyle/>
          <a:p>
            <a:r>
              <a:rPr lang="fa-IR" b="1" dirty="0" smtClean="0"/>
              <a:t>هدف های تعلیم و تربیت روم قدیم</a:t>
            </a:r>
          </a:p>
          <a:p>
            <a:r>
              <a:rPr lang="fa-IR" b="1" dirty="0" smtClean="0"/>
              <a:t>هدف های تربیت بدنی روم قدیم</a:t>
            </a:r>
          </a:p>
          <a:p>
            <a:r>
              <a:rPr lang="fa-IR" b="1" dirty="0" smtClean="0"/>
              <a:t>تاسیس و پیشرفت تربیت بدنی روم قدیم</a:t>
            </a:r>
          </a:p>
          <a:p>
            <a:r>
              <a:rPr lang="fa-IR" b="1" dirty="0" smtClean="0"/>
              <a:t>برنامه تربیت بدنی روم قدیم</a:t>
            </a:r>
          </a:p>
          <a:p>
            <a:r>
              <a:rPr lang="fa-IR" b="1" dirty="0" smtClean="0"/>
              <a:t>روش تربیت بدنی روم قدیم</a:t>
            </a:r>
            <a:endParaRPr lang="fa-IR" b="1" dirty="0"/>
          </a:p>
        </p:txBody>
      </p:sp>
    </p:spTree>
    <p:extLst>
      <p:ext uri="{BB962C8B-B14F-4D97-AF65-F5344CB8AC3E}">
        <p14:creationId xmlns:p14="http://schemas.microsoft.com/office/powerpoint/2010/main" val="9482198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ctr">
              <a:buNone/>
            </a:pPr>
            <a:r>
              <a:rPr lang="fa-IR" b="1" dirty="0" smtClean="0"/>
              <a:t>رومیان قدیم مردمانی سنت گرا بودند و اهداف آموزشی آنها در تربیت مردانی مفید و کارآمد برای زندگی روزانه خلاصه می شد.</a:t>
            </a:r>
          </a:p>
          <a:p>
            <a:pPr marL="0" indent="0" algn="ctr">
              <a:buNone/>
            </a:pPr>
            <a:endParaRPr lang="fa-IR" b="1" dirty="0" smtClean="0"/>
          </a:p>
          <a:p>
            <a:pPr marL="0" indent="0" algn="ctr">
              <a:buNone/>
            </a:pPr>
            <a:r>
              <a:rPr lang="fa-IR" b="1" dirty="0" smtClean="0"/>
              <a:t>از جوانان رومی انتظار می رفت که سربازانی دلیرو شجاع ، شهروندی وظیفه شناس و خدمتگزار ، کشاورزی پرکار و کارآمد باشند.</a:t>
            </a:r>
          </a:p>
          <a:p>
            <a:pPr marL="0" indent="0" algn="ctr">
              <a:buNone/>
            </a:pPr>
            <a:endParaRPr lang="fa-IR" b="1" dirty="0" smtClean="0"/>
          </a:p>
          <a:p>
            <a:pPr marL="0" indent="0" algn="ctr">
              <a:buNone/>
            </a:pPr>
            <a:r>
              <a:rPr lang="fa-IR" b="1" dirty="0" smtClean="0"/>
              <a:t>رومیان هر یک تلاش داشتند که به هدف شخصی شان برسند.</a:t>
            </a:r>
          </a:p>
          <a:p>
            <a:pPr marL="0" indent="0" algn="ctr">
              <a:buNone/>
            </a:pPr>
            <a:r>
              <a:rPr lang="fa-IR" b="1" dirty="0" smtClean="0"/>
              <a:t>هدفشان در شرکت از مراسمات جلب رضایت خدایان بود.</a:t>
            </a:r>
          </a:p>
        </p:txBody>
      </p:sp>
      <p:sp>
        <p:nvSpPr>
          <p:cNvPr id="3" name="Title 2"/>
          <p:cNvSpPr>
            <a:spLocks noGrp="1"/>
          </p:cNvSpPr>
          <p:nvPr>
            <p:ph type="title"/>
          </p:nvPr>
        </p:nvSpPr>
        <p:spPr/>
        <p:txBody>
          <a:bodyPr/>
          <a:lstStyle/>
          <a:p>
            <a:r>
              <a:rPr lang="fa-IR" sz="5000" b="1" dirty="0" smtClean="0"/>
              <a:t>هدف های تعلیم و تربیت روم قدیم:</a:t>
            </a:r>
            <a:endParaRPr lang="fa-IR" sz="5000" b="1" dirty="0"/>
          </a:p>
        </p:txBody>
      </p:sp>
    </p:spTree>
    <p:extLst>
      <p:ext uri="{BB962C8B-B14F-4D97-AF65-F5344CB8AC3E}">
        <p14:creationId xmlns:p14="http://schemas.microsoft.com/office/powerpoint/2010/main" val="3842725115"/>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sz="2200" dirty="0">
                <a:cs typeface="2  Koodak" panose="00000700000000000000" pitchFamily="2" charset="-78"/>
              </a:rPr>
              <a:t>رومیان قدیم مردمانی جنگجو و جهانگشا بودند.</a:t>
            </a:r>
          </a:p>
          <a:p>
            <a:pPr marL="0" indent="0" algn="ctr">
              <a:buNone/>
            </a:pPr>
            <a:r>
              <a:rPr lang="fa-IR" sz="2200" dirty="0">
                <a:cs typeface="2  Koodak" panose="00000700000000000000" pitchFamily="2" charset="-78"/>
              </a:rPr>
              <a:t>امکانات جنگی و وسایل و سلاح های آن روزگار</a:t>
            </a:r>
          </a:p>
          <a:p>
            <a:pPr marL="0" indent="0" algn="ctr">
              <a:buNone/>
            </a:pPr>
            <a:r>
              <a:rPr lang="fa-IR" sz="2200" dirty="0">
                <a:cs typeface="2  Koodak" panose="00000700000000000000" pitchFamily="2" charset="-78"/>
              </a:rPr>
              <a:t>نیروی انسانی و کارآئی و توانایی سربازان</a:t>
            </a:r>
          </a:p>
          <a:p>
            <a:pPr marL="0" indent="0" algn="ctr">
              <a:buNone/>
            </a:pPr>
            <a:r>
              <a:rPr lang="fa-IR" sz="2200" dirty="0">
                <a:cs typeface="2  Koodak" panose="00000700000000000000" pitchFamily="2" charset="-78"/>
              </a:rPr>
              <a:t>مهارت و از خود گذشتگی سربازان</a:t>
            </a:r>
          </a:p>
          <a:p>
            <a:pPr marL="0" indent="0" algn="ctr">
              <a:buNone/>
            </a:pPr>
            <a:r>
              <a:rPr lang="fa-IR" sz="2200" dirty="0">
                <a:cs typeface="2  Koodak" panose="00000700000000000000" pitchFamily="2" charset="-78"/>
              </a:rPr>
              <a:t>شجاعت جنگجویان</a:t>
            </a:r>
          </a:p>
          <a:p>
            <a:pPr marL="0" indent="0" algn="ctr">
              <a:buNone/>
            </a:pPr>
            <a:r>
              <a:rPr lang="fa-IR" sz="2200" dirty="0">
                <a:cs typeface="2  Koodak" panose="00000700000000000000" pitchFamily="2" charset="-78"/>
              </a:rPr>
              <a:t>پیروزی انان در نبرد ها را تضمین میکرد.</a:t>
            </a:r>
          </a:p>
          <a:p>
            <a:pPr marL="0" indent="0">
              <a:buNone/>
            </a:pPr>
            <a:r>
              <a:rPr lang="fa-IR" sz="2200" dirty="0">
                <a:cs typeface="2  Koodak" panose="00000700000000000000" pitchFamily="2" charset="-78"/>
              </a:rPr>
              <a:t>از این رو رومیان به تربیت بدنی و و ورزش به عنوان بهترین وسیله برای بالا بردن آمادگی جسمانی و قدرت و بالا بردن روحیه نظامی اهمیت میدادند.</a:t>
            </a:r>
          </a:p>
          <a:p>
            <a:pPr marL="0" indent="0">
              <a:buNone/>
            </a:pPr>
            <a:endParaRPr lang="fa-IR" dirty="0"/>
          </a:p>
        </p:txBody>
      </p:sp>
      <p:sp>
        <p:nvSpPr>
          <p:cNvPr id="3" name="Title 2"/>
          <p:cNvSpPr>
            <a:spLocks noGrp="1"/>
          </p:cNvSpPr>
          <p:nvPr>
            <p:ph type="title"/>
          </p:nvPr>
        </p:nvSpPr>
        <p:spPr/>
        <p:txBody>
          <a:bodyPr/>
          <a:lstStyle/>
          <a:p>
            <a:r>
              <a:rPr lang="fa-IR" sz="4500" b="1" dirty="0" smtClean="0"/>
              <a:t>هدف های تربیت بدنی در روم قدیم :</a:t>
            </a:r>
            <a:endParaRPr lang="fa-IR" sz="4500" b="1" dirty="0"/>
          </a:p>
        </p:txBody>
      </p:sp>
    </p:spTree>
    <p:extLst>
      <p:ext uri="{BB962C8B-B14F-4D97-AF65-F5344CB8AC3E}">
        <p14:creationId xmlns:p14="http://schemas.microsoft.com/office/powerpoint/2010/main" val="371763744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b="1" dirty="0" smtClean="0"/>
              <a:t>تنها موسسه تعلیم و تربیت در روم قدیم خانه بوده و دولت هیچ نظارتی بر این امر نداشته است.</a:t>
            </a:r>
          </a:p>
          <a:p>
            <a:pPr marL="0" indent="0">
              <a:buNone/>
            </a:pPr>
            <a:r>
              <a:rPr lang="fa-IR" b="1" dirty="0" smtClean="0"/>
              <a:t>کودکان رومی زیر نظر پدر و مادر تربیت میشدند و پدر در خانواده رومی از قدرت فوق العاده ای برخوردار بود و او صلاحیت زنده ماندن فرزند را تایید یا رد میکرد.</a:t>
            </a:r>
          </a:p>
          <a:p>
            <a:pPr marL="0" indent="0">
              <a:buNone/>
            </a:pPr>
            <a:r>
              <a:rPr lang="fa-IR" b="1" dirty="0" smtClean="0"/>
              <a:t>در روم قدیم تا سال 300 پیش از میلاد مدرسه ای وجود نداشت و در حدود سال 300 قبل از میلاد تعدادی مدرسه خصوصی ابتدایی تاسیس شد.</a:t>
            </a:r>
          </a:p>
          <a:p>
            <a:pPr marL="0" indent="0">
              <a:buNone/>
            </a:pPr>
            <a:r>
              <a:rPr lang="fa-IR" b="1" dirty="0" smtClean="0"/>
              <a:t>با این حال در اجتماع که بیشتر پیشبرد تربیت بدنی موثر بوده کمپ ها و اردوگاه های نظامی موجود بوده که مهمترین آنها مارتیوس بود.</a:t>
            </a:r>
          </a:p>
          <a:p>
            <a:pPr marL="0" indent="0">
              <a:buNone/>
            </a:pPr>
            <a:endParaRPr lang="fa-IR" dirty="0" smtClean="0"/>
          </a:p>
          <a:p>
            <a:pPr marL="0" indent="0">
              <a:buNone/>
            </a:pPr>
            <a:endParaRPr lang="fa-IR" dirty="0"/>
          </a:p>
        </p:txBody>
      </p:sp>
      <p:sp>
        <p:nvSpPr>
          <p:cNvPr id="3" name="Title 2"/>
          <p:cNvSpPr>
            <a:spLocks noGrp="1"/>
          </p:cNvSpPr>
          <p:nvPr>
            <p:ph type="title"/>
          </p:nvPr>
        </p:nvSpPr>
        <p:spPr/>
        <p:txBody>
          <a:bodyPr/>
          <a:lstStyle/>
          <a:p>
            <a:r>
              <a:rPr lang="fa-IR" sz="4000" b="1" dirty="0" smtClean="0"/>
              <a:t>تاسیس و پیشرفت تربیت بدنی در روم قدیم:</a:t>
            </a:r>
            <a:endParaRPr lang="fa-IR" sz="4000" b="1" dirty="0"/>
          </a:p>
        </p:txBody>
      </p:sp>
    </p:spTree>
    <p:extLst>
      <p:ext uri="{BB962C8B-B14F-4D97-AF65-F5344CB8AC3E}">
        <p14:creationId xmlns:p14="http://schemas.microsoft.com/office/powerpoint/2010/main" val="20889052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b="1" dirty="0" smtClean="0"/>
              <a:t>در روم قدیم کودکان از وسایل و اسباب بازی هایی به مشابه بقیه اقوام مانند سرسره، اسب چوبی ، عروسک ، خانه عروسکی ، حلقه ، ارابه و چوپ پا استفاده میکردند.</a:t>
            </a:r>
          </a:p>
          <a:p>
            <a:pPr marL="0" indent="0">
              <a:buNone/>
            </a:pPr>
            <a:r>
              <a:rPr lang="fa-IR" b="1" dirty="0" smtClean="0"/>
              <a:t>به بازی هایی مانند قایم باشک و بازی با تاس می پرداختند.</a:t>
            </a:r>
          </a:p>
          <a:p>
            <a:pPr marL="0" indent="0">
              <a:buNone/>
            </a:pPr>
            <a:r>
              <a:rPr lang="fa-IR" b="1" dirty="0" smtClean="0"/>
              <a:t>بزرگان به بازی مخصوصی شبیه شطرنج علاقه داشتند.</a:t>
            </a:r>
          </a:p>
          <a:p>
            <a:pPr marL="0" indent="0">
              <a:buNone/>
            </a:pPr>
            <a:r>
              <a:rPr lang="fa-IR" b="1" dirty="0" smtClean="0"/>
              <a:t>تاریخ تربیت بدنی نشان میدهد که بازی هایی که در آن توپ استفاده می شد بسیار رایج و معمولی بوده است.</a:t>
            </a:r>
          </a:p>
          <a:p>
            <a:pPr marL="0" indent="0">
              <a:buNone/>
            </a:pPr>
            <a:r>
              <a:rPr lang="fa-IR" b="1" dirty="0" smtClean="0"/>
              <a:t>مسابقات ارابه رانی و اسب سواری نیز در جشن ها و ایام تعطیل رایج بوده است.</a:t>
            </a:r>
          </a:p>
          <a:p>
            <a:pPr marL="0" indent="0">
              <a:buNone/>
            </a:pPr>
            <a:endParaRPr lang="fa-IR" dirty="0"/>
          </a:p>
        </p:txBody>
      </p:sp>
      <p:sp>
        <p:nvSpPr>
          <p:cNvPr id="3" name="Title 2"/>
          <p:cNvSpPr>
            <a:spLocks noGrp="1"/>
          </p:cNvSpPr>
          <p:nvPr>
            <p:ph type="title"/>
          </p:nvPr>
        </p:nvSpPr>
        <p:spPr/>
        <p:txBody>
          <a:bodyPr/>
          <a:lstStyle/>
          <a:p>
            <a:r>
              <a:rPr lang="fa-IR" b="1" dirty="0" smtClean="0"/>
              <a:t>برنامه تربیت بدنی در روم قدیم:</a:t>
            </a:r>
            <a:endParaRPr lang="fa-IR" b="1" dirty="0"/>
          </a:p>
        </p:txBody>
      </p:sp>
    </p:spTree>
    <p:extLst>
      <p:ext uri="{BB962C8B-B14F-4D97-AF65-F5344CB8AC3E}">
        <p14:creationId xmlns:p14="http://schemas.microsoft.com/office/powerpoint/2010/main" val="62805576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924944"/>
            <a:ext cx="7745505" cy="3201218"/>
          </a:xfrm>
        </p:spPr>
        <p:txBody>
          <a:bodyPr>
            <a:normAutofit lnSpcReduction="10000"/>
          </a:bodyPr>
          <a:lstStyle/>
          <a:p>
            <a:pPr marL="0" indent="0" algn="ctr">
              <a:buNone/>
            </a:pPr>
            <a:r>
              <a:rPr lang="fa-IR" sz="3000" b="1" dirty="0" smtClean="0">
                <a:cs typeface="2  Homa" panose="00000400000000000000" pitchFamily="2" charset="-78"/>
              </a:rPr>
              <a:t>شیوه تعلیم و تربیت در روم قدیم همانند بسیاری از جوامع کهن بر مبنای مشاهده و تقلید از بزرگترها و اطاعت محض انجام میگرفت.</a:t>
            </a:r>
          </a:p>
          <a:p>
            <a:pPr marL="0" indent="0" algn="ctr">
              <a:buNone/>
            </a:pPr>
            <a:r>
              <a:rPr lang="fa-IR" sz="3000" b="1" dirty="0" smtClean="0">
                <a:cs typeface="2  Homa" panose="00000400000000000000" pitchFamily="2" charset="-78"/>
              </a:rPr>
              <a:t>انضباطی سخت و خشن بر برنامه های تعلیماتی حاکم بوده و تنبیهات بدنی رایج بود.</a:t>
            </a:r>
          </a:p>
          <a:p>
            <a:pPr marL="0" indent="0">
              <a:buNone/>
            </a:pPr>
            <a:endParaRPr lang="fa-IR" dirty="0" smtClean="0"/>
          </a:p>
        </p:txBody>
      </p:sp>
      <p:sp>
        <p:nvSpPr>
          <p:cNvPr id="3" name="Title 2"/>
          <p:cNvSpPr>
            <a:spLocks noGrp="1"/>
          </p:cNvSpPr>
          <p:nvPr>
            <p:ph type="title"/>
          </p:nvPr>
        </p:nvSpPr>
        <p:spPr/>
        <p:txBody>
          <a:bodyPr/>
          <a:lstStyle/>
          <a:p>
            <a:r>
              <a:rPr lang="fa-IR" sz="4500" b="1" dirty="0" smtClean="0"/>
              <a:t>روش تربیت بدنی در روم قدیم:</a:t>
            </a:r>
            <a:endParaRPr lang="fa-IR" sz="4500" b="1" dirty="0"/>
          </a:p>
        </p:txBody>
      </p:sp>
    </p:spTree>
    <p:extLst>
      <p:ext uri="{BB962C8B-B14F-4D97-AF65-F5344CB8AC3E}">
        <p14:creationId xmlns:p14="http://schemas.microsoft.com/office/powerpoint/2010/main" val="41532667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387737"/>
            <a:ext cx="6777318" cy="961143"/>
          </a:xfrm>
        </p:spPr>
        <p:txBody>
          <a:bodyPr/>
          <a:lstStyle/>
          <a:p>
            <a:r>
              <a:rPr lang="fa-IR" b="1" dirty="0" smtClean="0"/>
              <a:t>روم جدید</a:t>
            </a:r>
            <a:endParaRPr lang="fa-IR" b="1" dirty="0"/>
          </a:p>
        </p:txBody>
      </p:sp>
      <p:sp>
        <p:nvSpPr>
          <p:cNvPr id="3" name="Subtitle 2"/>
          <p:cNvSpPr>
            <a:spLocks noGrp="1"/>
          </p:cNvSpPr>
          <p:nvPr>
            <p:ph type="subTitle" idx="1"/>
          </p:nvPr>
        </p:nvSpPr>
        <p:spPr>
          <a:xfrm>
            <a:off x="1371600" y="4077072"/>
            <a:ext cx="6400800" cy="2232248"/>
          </a:xfrm>
        </p:spPr>
        <p:txBody>
          <a:bodyPr/>
          <a:lstStyle/>
          <a:p>
            <a:r>
              <a:rPr lang="fa-IR" b="1" dirty="0" smtClean="0"/>
              <a:t>تعلیم و تربیت در روم جدید</a:t>
            </a:r>
          </a:p>
          <a:p>
            <a:r>
              <a:rPr lang="fa-IR" b="1" dirty="0" smtClean="0"/>
              <a:t>هدف های تعلیم و تربیت در روم جدید</a:t>
            </a:r>
          </a:p>
          <a:p>
            <a:r>
              <a:rPr lang="fa-IR" b="1" dirty="0" smtClean="0"/>
              <a:t>برنامه تربیت بدنی در روم جدید</a:t>
            </a:r>
          </a:p>
          <a:p>
            <a:r>
              <a:rPr lang="fa-IR" b="1" dirty="0" smtClean="0"/>
              <a:t>روش های تربیت بدنی در روم جدید</a:t>
            </a:r>
            <a:endParaRPr lang="fa-IR" b="1" dirty="0"/>
          </a:p>
        </p:txBody>
      </p:sp>
    </p:spTree>
    <p:extLst>
      <p:ext uri="{BB962C8B-B14F-4D97-AF65-F5344CB8AC3E}">
        <p14:creationId xmlns:p14="http://schemas.microsoft.com/office/powerpoint/2010/main" val="968616945"/>
      </p:ext>
    </p:extLst>
  </p:cSld>
  <p:clrMapOvr>
    <a:masterClrMapping/>
  </p:clrMapOvr>
  <mc:AlternateContent xmlns:mc="http://schemas.openxmlformats.org/markup-compatibility/2006" xmlns:p14="http://schemas.microsoft.com/office/powerpoint/2010/main">
    <mc:Choice Requires="p14">
      <p:transition spd="slow" p14:dur="1600">
        <p14:prism dir="r" isContent="1" isInverted="1"/>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3140968"/>
            <a:ext cx="7745505" cy="2985194"/>
          </a:xfrm>
        </p:spPr>
        <p:txBody>
          <a:bodyPr/>
          <a:lstStyle/>
          <a:p>
            <a:pPr marL="0" indent="0">
              <a:buNone/>
            </a:pPr>
            <a:r>
              <a:rPr lang="fa-IR" sz="2200" dirty="0">
                <a:cs typeface="2  Koodak" panose="00000700000000000000" pitchFamily="2" charset="-78"/>
              </a:rPr>
              <a:t>تعلیم و تربیت در این دوره اغلب خانوادگی بود.</a:t>
            </a:r>
          </a:p>
          <a:p>
            <a:pPr marL="0" indent="0">
              <a:buNone/>
            </a:pPr>
            <a:endParaRPr lang="fa-IR" sz="2200" dirty="0">
              <a:cs typeface="2  Koodak" panose="00000700000000000000" pitchFamily="2" charset="-78"/>
            </a:endParaRPr>
          </a:p>
          <a:p>
            <a:pPr marL="0" indent="0">
              <a:buNone/>
            </a:pPr>
            <a:r>
              <a:rPr lang="fa-IR" sz="2200" dirty="0">
                <a:cs typeface="2  Koodak" panose="00000700000000000000" pitchFamily="2" charset="-78"/>
              </a:rPr>
              <a:t>مگر در مورد افرادی که توانایی مالی داشتند و برای کودکان خود معلم خصوصی میگرفتند.</a:t>
            </a:r>
          </a:p>
          <a:p>
            <a:pPr marL="0" indent="0">
              <a:buNone/>
            </a:pPr>
            <a:endParaRPr lang="fa-IR" dirty="0"/>
          </a:p>
        </p:txBody>
      </p:sp>
      <p:sp>
        <p:nvSpPr>
          <p:cNvPr id="3" name="Title 2"/>
          <p:cNvSpPr>
            <a:spLocks noGrp="1"/>
          </p:cNvSpPr>
          <p:nvPr>
            <p:ph type="title"/>
          </p:nvPr>
        </p:nvSpPr>
        <p:spPr/>
        <p:txBody>
          <a:bodyPr/>
          <a:lstStyle/>
          <a:p>
            <a:r>
              <a:rPr lang="fa-IR" b="1" dirty="0" smtClean="0"/>
              <a:t>تعلیم و تربیت در روم جدید:</a:t>
            </a:r>
            <a:endParaRPr lang="fa-IR" b="1" dirty="0"/>
          </a:p>
        </p:txBody>
      </p:sp>
    </p:spTree>
    <p:extLst>
      <p:ext uri="{BB962C8B-B14F-4D97-AF65-F5344CB8AC3E}">
        <p14:creationId xmlns:p14="http://schemas.microsoft.com/office/powerpoint/2010/main" val="220429802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fa-IR" dirty="0" smtClean="0"/>
          </a:p>
          <a:p>
            <a:pPr marL="0" indent="0">
              <a:buNone/>
            </a:pPr>
            <a:endParaRPr lang="fa-IR" sz="2200" dirty="0">
              <a:cs typeface="2  Koodak" panose="00000700000000000000" pitchFamily="2" charset="-78"/>
            </a:endParaRPr>
          </a:p>
          <a:p>
            <a:pPr marL="0" indent="0">
              <a:buNone/>
            </a:pPr>
            <a:r>
              <a:rPr lang="fa-IR" sz="2200" dirty="0">
                <a:cs typeface="2  Koodak" panose="00000700000000000000" pitchFamily="2" charset="-78"/>
              </a:rPr>
              <a:t>به هر حال بررسی تاریخ در سه معنی خود ، سودمند است. حتی تاریخ نقلی   ( علم به احوال و سیره زندگی اشخاص ) می توانند سودمند و حرکت آفرین و جهت بخش و مربی و سازنده باشد.</a:t>
            </a:r>
          </a:p>
          <a:p>
            <a:pPr marL="0" indent="0">
              <a:buNone/>
            </a:pPr>
            <a:r>
              <a:rPr lang="fa-IR" sz="2200" dirty="0">
                <a:cs typeface="2  Koodak" panose="00000700000000000000" pitchFamily="2" charset="-78"/>
              </a:rPr>
              <a:t>البته بستگی دارد تاریخ زندگی چه اشخاصی باشد و چه نکاتی در بر داشته باشد.</a:t>
            </a:r>
          </a:p>
          <a:p>
            <a:pPr marL="0" indent="0">
              <a:buNone/>
            </a:pPr>
            <a:endParaRPr lang="fa-IR" dirty="0"/>
          </a:p>
        </p:txBody>
      </p:sp>
      <p:sp>
        <p:nvSpPr>
          <p:cNvPr id="3" name="Title 2"/>
          <p:cNvSpPr>
            <a:spLocks noGrp="1"/>
          </p:cNvSpPr>
          <p:nvPr>
            <p:ph type="title"/>
          </p:nvPr>
        </p:nvSpPr>
        <p:spPr/>
        <p:txBody>
          <a:bodyPr/>
          <a:lstStyle/>
          <a:p>
            <a:r>
              <a:rPr lang="fa-IR" sz="3000" b="1" dirty="0" smtClean="0"/>
              <a:t>فواید تاریخ از نظر استاد شهید مطهری:</a:t>
            </a:r>
            <a:endParaRPr lang="fa-IR" sz="3000" b="1" dirty="0"/>
          </a:p>
        </p:txBody>
      </p:sp>
    </p:spTree>
    <p:extLst>
      <p:ext uri="{BB962C8B-B14F-4D97-AF65-F5344CB8AC3E}">
        <p14:creationId xmlns:p14="http://schemas.microsoft.com/office/powerpoint/2010/main" val="27220501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dirty="0" smtClean="0"/>
              <a:t>در این دوران سیستم آموزش یونان جایگزین آموزش قبلی گردید.</a:t>
            </a:r>
          </a:p>
          <a:p>
            <a:pPr marL="0" indent="0">
              <a:buNone/>
            </a:pPr>
            <a:r>
              <a:rPr lang="fa-IR" dirty="0" smtClean="0"/>
              <a:t>مراحل آن عبارت بود از</a:t>
            </a:r>
          </a:p>
          <a:p>
            <a:pPr marL="0" indent="0">
              <a:buNone/>
            </a:pPr>
            <a:r>
              <a:rPr lang="fa-IR" dirty="0" smtClean="0"/>
              <a:t>1: مدرسه لیتراتور در دوران ابتدایی</a:t>
            </a:r>
          </a:p>
          <a:p>
            <a:pPr marL="0" indent="0">
              <a:buNone/>
            </a:pPr>
            <a:r>
              <a:rPr lang="fa-IR" dirty="0" smtClean="0"/>
              <a:t>2: مدرسه گراماتیکوس در دوره متوسطه</a:t>
            </a:r>
          </a:p>
          <a:p>
            <a:pPr marL="0" indent="0">
              <a:buNone/>
            </a:pPr>
            <a:r>
              <a:rPr lang="fa-IR" dirty="0" smtClean="0"/>
              <a:t>3: سپس دوره نهایی تا مدرسه رییور</a:t>
            </a:r>
          </a:p>
          <a:p>
            <a:pPr marL="0" indent="0">
              <a:buNone/>
            </a:pPr>
            <a:r>
              <a:rPr lang="fa-IR" dirty="0" smtClean="0"/>
              <a:t>حتی بعدا دانشگاه رم تاسیس شد که جوانان برای تکمیل اطلاعات خویش به آنجا بروند.</a:t>
            </a:r>
          </a:p>
          <a:p>
            <a:pPr marL="0" indent="0">
              <a:buNone/>
            </a:pPr>
            <a:r>
              <a:rPr lang="fa-IR" dirty="0" smtClean="0"/>
              <a:t>تنها در آن دوران ارتش بود که به تربیت بدنی توجه داشت آن هم به خاطر امور ارتشی و نظامی و داشتن شغل نه برای تعلیم و تربیت.</a:t>
            </a:r>
          </a:p>
          <a:p>
            <a:pPr marL="0" indent="0">
              <a:buNone/>
            </a:pPr>
            <a:endParaRPr lang="fa-IR" dirty="0" smtClean="0"/>
          </a:p>
          <a:p>
            <a:pPr marL="0" indent="0">
              <a:buNone/>
            </a:pPr>
            <a:endParaRPr lang="fa-IR" dirty="0"/>
          </a:p>
        </p:txBody>
      </p:sp>
      <p:sp>
        <p:nvSpPr>
          <p:cNvPr id="3" name="Title 2"/>
          <p:cNvSpPr>
            <a:spLocks noGrp="1"/>
          </p:cNvSpPr>
          <p:nvPr>
            <p:ph type="title"/>
          </p:nvPr>
        </p:nvSpPr>
        <p:spPr/>
        <p:txBody>
          <a:bodyPr/>
          <a:lstStyle/>
          <a:p>
            <a:r>
              <a:rPr lang="fa-IR" sz="4500" b="1" dirty="0" smtClean="0"/>
              <a:t>هدف های تعلیم و تربیت در روم جدید:</a:t>
            </a:r>
            <a:endParaRPr lang="fa-IR" sz="4500" b="1" dirty="0"/>
          </a:p>
        </p:txBody>
      </p:sp>
    </p:spTree>
    <p:extLst>
      <p:ext uri="{BB962C8B-B14F-4D97-AF65-F5344CB8AC3E}">
        <p14:creationId xmlns:p14="http://schemas.microsoft.com/office/powerpoint/2010/main" val="1344470945"/>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3068960"/>
            <a:ext cx="7745505" cy="3057202"/>
          </a:xfrm>
        </p:spPr>
        <p:txBody>
          <a:bodyPr/>
          <a:lstStyle/>
          <a:p>
            <a:pPr marL="0" indent="0">
              <a:buNone/>
            </a:pPr>
            <a:r>
              <a:rPr lang="fa-IR" sz="2200" dirty="0">
                <a:cs typeface="2  Koodak" panose="00000700000000000000" pitchFamily="2" charset="-78"/>
              </a:rPr>
              <a:t>جوانان جدید رومی بیشتر به حمام آبگرم و موسیقی و قمار علاقه داشتند ولی بزرگترها به ورزش های بوکس و کشتی و ورزش های سنگین علاقه مند بودند.</a:t>
            </a:r>
          </a:p>
          <a:p>
            <a:pPr marL="0" indent="0">
              <a:buNone/>
            </a:pPr>
            <a:endParaRPr lang="fa-IR" b="1" dirty="0" smtClean="0">
              <a:cs typeface="2  Davat" panose="00000400000000000000" pitchFamily="2" charset="-78"/>
            </a:endParaRPr>
          </a:p>
          <a:p>
            <a:pPr marL="0" indent="0">
              <a:buNone/>
            </a:pPr>
            <a:endParaRPr lang="fa-IR" dirty="0" smtClean="0"/>
          </a:p>
          <a:p>
            <a:pPr marL="0" indent="0" algn="ctr">
              <a:buNone/>
            </a:pPr>
            <a:r>
              <a:rPr lang="fa-IR" b="1" dirty="0" smtClean="0"/>
              <a:t>به ها حال بیشتر توجه شان به سرگرمی بود تا ورزش.</a:t>
            </a:r>
          </a:p>
          <a:p>
            <a:pPr marL="0" indent="0">
              <a:buNone/>
            </a:pPr>
            <a:endParaRPr lang="fa-IR" dirty="0"/>
          </a:p>
        </p:txBody>
      </p:sp>
      <p:sp>
        <p:nvSpPr>
          <p:cNvPr id="3" name="Title 2"/>
          <p:cNvSpPr>
            <a:spLocks noGrp="1"/>
          </p:cNvSpPr>
          <p:nvPr>
            <p:ph type="title"/>
          </p:nvPr>
        </p:nvSpPr>
        <p:spPr/>
        <p:txBody>
          <a:bodyPr/>
          <a:lstStyle/>
          <a:p>
            <a:r>
              <a:rPr lang="fa-IR" sz="4500" b="1" dirty="0" smtClean="0"/>
              <a:t>برنامه تربیت بدنی در روم جدید:</a:t>
            </a:r>
            <a:endParaRPr lang="fa-IR" sz="4500" b="1" dirty="0"/>
          </a:p>
        </p:txBody>
      </p:sp>
    </p:spTree>
    <p:extLst>
      <p:ext uri="{BB962C8B-B14F-4D97-AF65-F5344CB8AC3E}">
        <p14:creationId xmlns:p14="http://schemas.microsoft.com/office/powerpoint/2010/main" val="11397739"/>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lgn="ctr">
              <a:buNone/>
            </a:pPr>
            <a:r>
              <a:rPr lang="fa-IR" b="1" dirty="0" smtClean="0">
                <a:cs typeface="2  Homa" panose="00000400000000000000" pitchFamily="2" charset="-78"/>
              </a:rPr>
              <a:t>چنان که از نوشته های مورخین بر می آید در این دوره تقلید نقشی نداشته است.</a:t>
            </a:r>
          </a:p>
          <a:p>
            <a:pPr marL="0" indent="0">
              <a:buNone/>
            </a:pPr>
            <a:endParaRPr lang="fa-IR" dirty="0" smtClean="0"/>
          </a:p>
          <a:p>
            <a:pPr marL="0" indent="0">
              <a:buNone/>
            </a:pPr>
            <a:r>
              <a:rPr lang="fa-IR" sz="2200" dirty="0">
                <a:cs typeface="2  Koodak" panose="00000700000000000000" pitchFamily="2" charset="-78"/>
              </a:rPr>
              <a:t>در مورد چگونگی تربیت بدنی اطلاعاتی در دست نیست ولی میتوان اظهار کرد که بیشتر تربیت بدنی در حمام های آبگرم انجام میشده است.</a:t>
            </a:r>
          </a:p>
          <a:p>
            <a:pPr marL="0" indent="0">
              <a:buNone/>
            </a:pPr>
            <a:r>
              <a:rPr lang="fa-IR" sz="2200" dirty="0">
                <a:cs typeface="2  Koodak" panose="00000700000000000000" pitchFamily="2" charset="-78"/>
              </a:rPr>
              <a:t>به برخی از بزرگان که مهارت های </a:t>
            </a:r>
            <a:r>
              <a:rPr lang="fa-IR" sz="2200" dirty="0" smtClean="0">
                <a:cs typeface="2  Koodak" panose="00000700000000000000" pitchFamily="2" charset="-78"/>
              </a:rPr>
              <a:t>ماساژ داشتند </a:t>
            </a:r>
            <a:r>
              <a:rPr lang="fa-IR" sz="2200" dirty="0">
                <a:cs typeface="2  Koodak" panose="00000700000000000000" pitchFamily="2" charset="-78"/>
              </a:rPr>
              <a:t>احترام زیادی می گذاشتند.</a:t>
            </a:r>
          </a:p>
          <a:p>
            <a:pPr marL="0" indent="0">
              <a:buNone/>
            </a:pPr>
            <a:r>
              <a:rPr lang="fa-IR" sz="2200" dirty="0">
                <a:cs typeface="2  Koodak" panose="00000700000000000000" pitchFamily="2" charset="-78"/>
              </a:rPr>
              <a:t>در برنامه تربیت بدنی به سربازان و ورزشکارات توجه و دقت بسیاری می شد و برنامه های انان بسیار طولانی مدت و مشکل بوده است.</a:t>
            </a:r>
          </a:p>
        </p:txBody>
      </p:sp>
      <p:sp>
        <p:nvSpPr>
          <p:cNvPr id="3" name="Title 2"/>
          <p:cNvSpPr>
            <a:spLocks noGrp="1"/>
          </p:cNvSpPr>
          <p:nvPr>
            <p:ph type="title"/>
          </p:nvPr>
        </p:nvSpPr>
        <p:spPr/>
        <p:txBody>
          <a:bodyPr/>
          <a:lstStyle/>
          <a:p>
            <a:r>
              <a:rPr lang="fa-IR" sz="4500" b="1" dirty="0" smtClean="0"/>
              <a:t>روش های تربیت بدنی در روم جدید:</a:t>
            </a:r>
            <a:endParaRPr lang="fa-IR" sz="4500" b="1" dirty="0"/>
          </a:p>
        </p:txBody>
      </p:sp>
    </p:spTree>
    <p:extLst>
      <p:ext uri="{BB962C8B-B14F-4D97-AF65-F5344CB8AC3E}">
        <p14:creationId xmlns:p14="http://schemas.microsoft.com/office/powerpoint/2010/main" val="567667985"/>
      </p:ext>
    </p:extLst>
  </p:cSld>
  <p:clrMapOvr>
    <a:masterClrMapping/>
  </p:clrMapOvr>
  <p:transition spd="slow">
    <p:push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lgn="ctr">
              <a:buNone/>
            </a:pPr>
            <a:r>
              <a:rPr lang="fa-IR" b="1" dirty="0" smtClean="0"/>
              <a:t>در تمام تاریخ تربیت بدنی از زمان انسان های اولیه تا دوران باستان بیشتر تربیت بدنی برای بالا بردن توان بدنی و آمادگی جسمانی</a:t>
            </a:r>
          </a:p>
          <a:p>
            <a:pPr marL="0" indent="0" algn="ctr">
              <a:buNone/>
            </a:pPr>
            <a:r>
              <a:rPr lang="fa-IR" b="1" dirty="0" smtClean="0"/>
              <a:t>بالا بردن قدرت بدنی برای شکار کردن</a:t>
            </a:r>
          </a:p>
          <a:p>
            <a:pPr marL="0" indent="0" algn="ctr">
              <a:buNone/>
            </a:pPr>
            <a:r>
              <a:rPr lang="fa-IR" b="1" dirty="0" smtClean="0"/>
              <a:t>جنگیدن و .... بوده است.</a:t>
            </a:r>
          </a:p>
          <a:p>
            <a:pPr marL="0" indent="0" algn="ctr">
              <a:buNone/>
            </a:pPr>
            <a:endParaRPr lang="fa-IR" b="1" dirty="0"/>
          </a:p>
          <a:p>
            <a:pPr marL="0" indent="0" algn="ctr">
              <a:buNone/>
            </a:pPr>
            <a:r>
              <a:rPr lang="fa-IR" b="1" dirty="0" smtClean="0"/>
              <a:t>تمرینات تربیت بدنی برای نظامیان و مردمانی مورد اهمیت بوده که بیشتر شغلشان امادگی و قدرت جسمانی بالایی میخواسته است.</a:t>
            </a:r>
          </a:p>
          <a:p>
            <a:pPr marL="0" indent="0" algn="ctr">
              <a:buNone/>
            </a:pPr>
            <a:endParaRPr lang="fa-IR" b="1" dirty="0"/>
          </a:p>
          <a:p>
            <a:pPr marL="0" indent="0" algn="ctr">
              <a:buNone/>
            </a:pPr>
            <a:r>
              <a:rPr lang="fa-IR" b="1" dirty="0" smtClean="0"/>
              <a:t>بقیه مردمان از ورزش و تربیت بدنی فقط برای گذراندن زمان و سرگرمی یا داشتن مهارتی خاص استفاده میکردند.</a:t>
            </a:r>
            <a:endParaRPr lang="fa-IR" b="1" dirty="0"/>
          </a:p>
        </p:txBody>
      </p:sp>
      <p:sp>
        <p:nvSpPr>
          <p:cNvPr id="3" name="Title 2"/>
          <p:cNvSpPr>
            <a:spLocks noGrp="1"/>
          </p:cNvSpPr>
          <p:nvPr>
            <p:ph type="title"/>
          </p:nvPr>
        </p:nvSpPr>
        <p:spPr/>
        <p:txBody>
          <a:bodyPr/>
          <a:lstStyle/>
          <a:p>
            <a:r>
              <a:rPr lang="fa-IR" b="1" dirty="0" smtClean="0"/>
              <a:t>نتیجه گیری: </a:t>
            </a:r>
            <a:endParaRPr lang="fa-IR" b="1" dirty="0"/>
          </a:p>
        </p:txBody>
      </p:sp>
    </p:spTree>
    <p:extLst>
      <p:ext uri="{BB962C8B-B14F-4D97-AF65-F5344CB8AC3E}">
        <p14:creationId xmlns:p14="http://schemas.microsoft.com/office/powerpoint/2010/main" val="14732828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3341" y="1387737"/>
            <a:ext cx="6777318" cy="1105159"/>
          </a:xfrm>
        </p:spPr>
        <p:txBody>
          <a:bodyPr/>
          <a:lstStyle/>
          <a:p>
            <a:r>
              <a:rPr lang="fa-IR" b="1" dirty="0" smtClean="0"/>
              <a:t>با تشکر از توجهتان.</a:t>
            </a:r>
            <a:endParaRPr lang="fa-IR" b="1" dirty="0"/>
          </a:p>
        </p:txBody>
      </p:sp>
      <p:sp>
        <p:nvSpPr>
          <p:cNvPr id="3" name="Subtitle 2"/>
          <p:cNvSpPr>
            <a:spLocks noGrp="1"/>
          </p:cNvSpPr>
          <p:nvPr>
            <p:ph type="subTitle" idx="1"/>
          </p:nvPr>
        </p:nvSpPr>
        <p:spPr>
          <a:xfrm>
            <a:off x="1371600" y="4581128"/>
            <a:ext cx="6400800" cy="939334"/>
          </a:xfrm>
        </p:spPr>
        <p:txBody>
          <a:bodyPr>
            <a:normAutofit/>
          </a:bodyPr>
          <a:lstStyle/>
          <a:p>
            <a:r>
              <a:rPr lang="fa-IR" sz="5000" b="1" dirty="0" smtClean="0"/>
              <a:t>............پایان............</a:t>
            </a:r>
            <a:endParaRPr lang="fa-IR" sz="5000" b="1" dirty="0"/>
          </a:p>
        </p:txBody>
      </p:sp>
    </p:spTree>
    <p:extLst>
      <p:ext uri="{BB962C8B-B14F-4D97-AF65-F5344CB8AC3E}">
        <p14:creationId xmlns:p14="http://schemas.microsoft.com/office/powerpoint/2010/main" val="3639649430"/>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indent="0">
              <a:buNone/>
            </a:pPr>
            <a:r>
              <a:rPr lang="fa-IR" sz="2200" dirty="0">
                <a:cs typeface="2  Koodak" panose="00000700000000000000" pitchFamily="2" charset="-78"/>
              </a:rPr>
              <a:t>موضوع ورزش در جهان امروز رفته رفته از جنبه یک فعالیت ورفتار شخصی و حرکت و نرمش های بدنی یا رقابت های فردی و تیمی و مسابقات و همایش ها و المپیک و المپیادها فراتر رفته و به بخشی از فعالیت های اجتماعی و فرهنگی و اقتصادی کشورها تبدیل شده است.</a:t>
            </a:r>
          </a:p>
          <a:p>
            <a:pPr marL="0" indent="0">
              <a:buNone/>
            </a:pPr>
            <a:r>
              <a:rPr lang="fa-IR" sz="2200" dirty="0">
                <a:cs typeface="2  Koodak" panose="00000700000000000000" pitchFamily="2" charset="-78"/>
              </a:rPr>
              <a:t>سرمایه گذاری های کلان و روز افزون که امروزه در ورزش صورت میپذیرد بی تردید این مقوله را به یک فعالیت جدی و اثربخش در گردش اقتصاد و رشد و ارتقاء تبدیل نموده است.</a:t>
            </a:r>
          </a:p>
          <a:p>
            <a:pPr marL="0" indent="0">
              <a:buNone/>
            </a:pPr>
            <a:r>
              <a:rPr lang="fa-IR" sz="2200" dirty="0">
                <a:cs typeface="2  Koodak" panose="00000700000000000000" pitchFamily="2" charset="-78"/>
              </a:rPr>
              <a:t>بسیاری از کشور ها از طریق تولید کالاهای ورزشی و ساخت و احداث اردوگاه ها و کمپ ها ، ایجاد مراکز درمانی ورزشی ، مراکز تربیت و پرورش مربیان و قهرمانان منابع پر درآمدی برای کشور خود مهیا کرده اند.</a:t>
            </a:r>
          </a:p>
        </p:txBody>
      </p:sp>
      <p:sp>
        <p:nvSpPr>
          <p:cNvPr id="3" name="Title 2"/>
          <p:cNvSpPr>
            <a:spLocks noGrp="1"/>
          </p:cNvSpPr>
          <p:nvPr>
            <p:ph type="title"/>
          </p:nvPr>
        </p:nvSpPr>
        <p:spPr/>
        <p:txBody>
          <a:bodyPr/>
          <a:lstStyle/>
          <a:p>
            <a:r>
              <a:rPr lang="fa-IR" sz="4000" b="1" dirty="0" smtClean="0"/>
              <a:t>نقش تاریخ در تحولات اجتماعی و سیاسی </a:t>
            </a:r>
            <a:endParaRPr lang="fa-IR" sz="4000" b="1" dirty="0"/>
          </a:p>
        </p:txBody>
      </p:sp>
    </p:spTree>
    <p:extLst>
      <p:ext uri="{BB962C8B-B14F-4D97-AF65-F5344CB8AC3E}">
        <p14:creationId xmlns:p14="http://schemas.microsoft.com/office/powerpoint/2010/main" val="1657708369"/>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b="1" dirty="0" smtClean="0"/>
              <a:t>از لحاظ تاریخی تربیت بدنی دو مسئولیت اساسی در جامعه دارد.</a:t>
            </a:r>
          </a:p>
          <a:p>
            <a:pPr marL="0" indent="0">
              <a:buNone/>
            </a:pPr>
            <a:r>
              <a:rPr lang="fa-IR" sz="2200" dirty="0">
                <a:cs typeface="2  Koodak" panose="00000700000000000000" pitchFamily="2" charset="-78"/>
              </a:rPr>
              <a:t>1 : هدف نهایی تعلیم و تربیت در یک جامعه</a:t>
            </a:r>
          </a:p>
          <a:p>
            <a:pPr marL="0" indent="0">
              <a:buNone/>
            </a:pPr>
            <a:r>
              <a:rPr lang="fa-IR" sz="2200" dirty="0">
                <a:cs typeface="2  Koodak" panose="00000700000000000000" pitchFamily="2" charset="-78"/>
              </a:rPr>
              <a:t>2 : حفظ میراث فرهنگی و اجتماعی جامعه</a:t>
            </a:r>
          </a:p>
          <a:p>
            <a:pPr marL="0" indent="0">
              <a:buNone/>
            </a:pPr>
            <a:endParaRPr lang="fa-IR" sz="2200" dirty="0">
              <a:cs typeface="2  Koodak" panose="00000700000000000000" pitchFamily="2" charset="-78"/>
            </a:endParaRPr>
          </a:p>
          <a:p>
            <a:pPr marL="0" indent="0">
              <a:buNone/>
            </a:pPr>
            <a:r>
              <a:rPr lang="fa-IR" sz="2200" dirty="0">
                <a:cs typeface="2  Koodak" panose="00000700000000000000" pitchFamily="2" charset="-78"/>
              </a:rPr>
              <a:t>تعلیم و تربیت ارزش حیاتی دارد.</a:t>
            </a:r>
          </a:p>
          <a:p>
            <a:pPr marL="0" indent="0">
              <a:buNone/>
            </a:pPr>
            <a:endParaRPr lang="fa-IR" sz="2200" dirty="0">
              <a:cs typeface="2  Koodak" panose="00000700000000000000" pitchFamily="2" charset="-78"/>
            </a:endParaRPr>
          </a:p>
          <a:p>
            <a:pPr marL="0" indent="0">
              <a:buNone/>
            </a:pPr>
            <a:r>
              <a:rPr lang="fa-IR" sz="2200" dirty="0">
                <a:cs typeface="2  Koodak" panose="00000700000000000000" pitchFamily="2" charset="-78"/>
              </a:rPr>
              <a:t>با تربیت افراد در اجتماع و میراث فرهنگی این جامعه است که به عملکرد خود با چنین افرادی تداوم می بخشد.</a:t>
            </a:r>
          </a:p>
        </p:txBody>
      </p:sp>
      <p:sp>
        <p:nvSpPr>
          <p:cNvPr id="3" name="Title 2"/>
          <p:cNvSpPr>
            <a:spLocks noGrp="1"/>
          </p:cNvSpPr>
          <p:nvPr>
            <p:ph type="title"/>
          </p:nvPr>
        </p:nvSpPr>
        <p:spPr/>
        <p:txBody>
          <a:bodyPr/>
          <a:lstStyle/>
          <a:p>
            <a:r>
              <a:rPr lang="fa-IR" b="1" dirty="0" smtClean="0"/>
              <a:t>تعلیم و تربیت و جامعه</a:t>
            </a:r>
            <a:endParaRPr lang="fa-IR" b="1" dirty="0"/>
          </a:p>
        </p:txBody>
      </p:sp>
    </p:spTree>
    <p:extLst>
      <p:ext uri="{BB962C8B-B14F-4D97-AF65-F5344CB8AC3E}">
        <p14:creationId xmlns:p14="http://schemas.microsoft.com/office/powerpoint/2010/main" val="667673215"/>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b="1" dirty="0" smtClean="0"/>
              <a:t>هر نسل جدیدی با نوعی میراث زیستی وراثتی متولد می شود که خود آن را انتخاب نکرده است.</a:t>
            </a:r>
          </a:p>
          <a:p>
            <a:pPr marL="0" indent="0">
              <a:buNone/>
            </a:pPr>
            <a:r>
              <a:rPr lang="fa-IR" b="1" dirty="0" smtClean="0"/>
              <a:t>در حالی که ویژگی های زیستی از طریق ژن ها به فرزندان منتقل می شوند.</a:t>
            </a:r>
          </a:p>
          <a:p>
            <a:pPr marL="0" indent="0">
              <a:buNone/>
            </a:pPr>
            <a:endParaRPr lang="fa-IR" dirty="0" smtClean="0"/>
          </a:p>
          <a:p>
            <a:pPr marL="0" indent="0">
              <a:buNone/>
            </a:pPr>
            <a:r>
              <a:rPr lang="fa-IR" sz="2200" dirty="0">
                <a:cs typeface="2  Koodak" panose="00000700000000000000" pitchFamily="2" charset="-78"/>
              </a:rPr>
              <a:t>ویژگی های فرهنگی چنین نیست با اینکه از بزرگان به ارث می رسد اما تمایل درونی آنها را در برابر فرهنگ متعهد می سازند.</a:t>
            </a:r>
          </a:p>
          <a:p>
            <a:pPr marL="0" indent="0">
              <a:buNone/>
            </a:pPr>
            <a:r>
              <a:rPr lang="fa-IR" sz="2200" dirty="0">
                <a:cs typeface="2  Koodak" panose="00000700000000000000" pitchFamily="2" charset="-78"/>
              </a:rPr>
              <a:t>فرهنگ جمع شونده است و از طریق آموزش به هر نسل جدید می تواند انتقال یابد.</a:t>
            </a:r>
          </a:p>
          <a:p>
            <a:pPr marL="0" indent="0">
              <a:buNone/>
            </a:pPr>
            <a:endParaRPr lang="fa-IR" dirty="0"/>
          </a:p>
        </p:txBody>
      </p:sp>
      <p:sp>
        <p:nvSpPr>
          <p:cNvPr id="3" name="Title 2"/>
          <p:cNvSpPr>
            <a:spLocks noGrp="1"/>
          </p:cNvSpPr>
          <p:nvPr>
            <p:ph type="title"/>
          </p:nvPr>
        </p:nvSpPr>
        <p:spPr/>
        <p:txBody>
          <a:bodyPr/>
          <a:lstStyle/>
          <a:p>
            <a:r>
              <a:rPr lang="fa-IR" dirty="0" smtClean="0"/>
              <a:t>جامعه و فرهنگ</a:t>
            </a:r>
            <a:endParaRPr lang="fa-IR" dirty="0"/>
          </a:p>
        </p:txBody>
      </p:sp>
    </p:spTree>
    <p:extLst>
      <p:ext uri="{BB962C8B-B14F-4D97-AF65-F5344CB8AC3E}">
        <p14:creationId xmlns:p14="http://schemas.microsoft.com/office/powerpoint/2010/main" val="275694373"/>
      </p:ext>
    </p:extLst>
  </p:cSld>
  <p:clrMapOvr>
    <a:masterClrMapping/>
  </p:clrMapOvr>
  <p:transition spd="slow">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502</TotalTime>
  <Words>4292</Words>
  <Application>Microsoft Office PowerPoint</Application>
  <PresentationFormat>On-screen Show (4:3)</PresentationFormat>
  <Paragraphs>354</Paragraphs>
  <Slides>64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64</vt:i4>
      </vt:variant>
    </vt:vector>
  </HeadingPairs>
  <TitlesOfParts>
    <vt:vector size="71" baseType="lpstr">
      <vt:lpstr>2  Davat</vt:lpstr>
      <vt:lpstr>2  Homa</vt:lpstr>
      <vt:lpstr>2  Koodak</vt:lpstr>
      <vt:lpstr>Book Antiqua</vt:lpstr>
      <vt:lpstr>Times New Roman</vt:lpstr>
      <vt:lpstr>Wingdings</vt:lpstr>
      <vt:lpstr>Hardcover</vt:lpstr>
      <vt:lpstr>(بسم الله الرحمن الرحیم)</vt:lpstr>
      <vt:lpstr>مقدمه</vt:lpstr>
      <vt:lpstr>فصل اول:</vt:lpstr>
      <vt:lpstr>تعریف تاریخ:</vt:lpstr>
      <vt:lpstr> استاد شهید مرتضی مطهری تاریخ را از دید علمی چنین تفسیر می کند : تاریخ را سه گونه  می توان تعریف کرد سه حقیقت مهم مربوط به تاریخ داریم که با یکدیگر رابطه نزدیک دارند. </vt:lpstr>
      <vt:lpstr>فواید تاریخ از نظر استاد شهید مطهری:</vt:lpstr>
      <vt:lpstr>نقش تاریخ در تحولات اجتماعی و سیاسی </vt:lpstr>
      <vt:lpstr>تعلیم و تربیت و جامعه</vt:lpstr>
      <vt:lpstr>جامعه و فرهنگ</vt:lpstr>
      <vt:lpstr>فصل دوم:</vt:lpstr>
      <vt:lpstr>زندگی دوران باستان:</vt:lpstr>
      <vt:lpstr>بزرگترین هدف های تربیت بدنی در دوران باستان:</vt:lpstr>
      <vt:lpstr>تاسیس و پیشرفت تربیت بدنی در دوران باستان :</vt:lpstr>
      <vt:lpstr>برنامه تربیت بدنی در دوران باستان :</vt:lpstr>
      <vt:lpstr>شیوه تربیت بدنی در دوران باستان:</vt:lpstr>
      <vt:lpstr>تربیت بدنی در دوران مصر</vt:lpstr>
      <vt:lpstr>هدف های تعلیم وتربیت در مصر :</vt:lpstr>
      <vt:lpstr>هدف های تربیت بدنی در مصر :</vt:lpstr>
      <vt:lpstr>تاسیس و پیشرفت تربیت بدنی در مصر:</vt:lpstr>
      <vt:lpstr>برنامه تربیت بدنی در مصر:</vt:lpstr>
      <vt:lpstr>تربیت بدنی در بین النهرین</vt:lpstr>
      <vt:lpstr>هدف های تعلیم و تربیت در بین النهرین:</vt:lpstr>
      <vt:lpstr>هدف تربیت بدنی در بین النهرین:</vt:lpstr>
      <vt:lpstr>تاسیس و پیشرفت تربیت بدنی در بین النهرین:</vt:lpstr>
      <vt:lpstr>برنامه تربیت بدنی در بین النهرین:</vt:lpstr>
      <vt:lpstr>روش تربیت بدنی در بین النهرین:</vt:lpstr>
      <vt:lpstr>تربیت بدنی در چین</vt:lpstr>
      <vt:lpstr>تاریخ در چین :</vt:lpstr>
      <vt:lpstr>هدف های تعلیم و تربیت در چین:</vt:lpstr>
      <vt:lpstr>هدف های تربیت بدنی در چین :</vt:lpstr>
      <vt:lpstr>پیشرفت و تاسیس تربیت بدنی در چین :</vt:lpstr>
      <vt:lpstr>برنامه تربیت بدنی در چین :</vt:lpstr>
      <vt:lpstr>PowerPoint Presentation</vt:lpstr>
      <vt:lpstr>روش های تربیت بدنی در چین:</vt:lpstr>
      <vt:lpstr>تربیت بدنی در هندوستان</vt:lpstr>
      <vt:lpstr>هدف های تعلیم و تربیت در هند:</vt:lpstr>
      <vt:lpstr>هدف تربیت بدنی در هند:</vt:lpstr>
      <vt:lpstr>تاسیس و پیشرفت تربیت بدنی:</vt:lpstr>
      <vt:lpstr>برنامه ورزشی و تربیت بدنی در هند:</vt:lpstr>
      <vt:lpstr>تربیت بدنی در یونان قدیم  ( اسپارت )</vt:lpstr>
      <vt:lpstr>هدف های تربیت بدنی اسپارت:</vt:lpstr>
      <vt:lpstr>تاسیس و پیشرفت تربیت بدنی اسپارت:</vt:lpstr>
      <vt:lpstr>برنامه تربیت بدنی اسپارت :</vt:lpstr>
      <vt:lpstr>روش تربیت بدنی اسپارت:</vt:lpstr>
      <vt:lpstr>آتنی ها</vt:lpstr>
      <vt:lpstr>هدف تعلیم و تربیت در آتن:</vt:lpstr>
      <vt:lpstr>هدف تربیت بدنی در آتن:</vt:lpstr>
      <vt:lpstr>تاسیس و پیشرفت تربیت بدنی در آتن :</vt:lpstr>
      <vt:lpstr>چهار مسابقه بزرگ آتنی ها:</vt:lpstr>
      <vt:lpstr>PowerPoint Presentation</vt:lpstr>
      <vt:lpstr>تربیت بدنی در روم</vt:lpstr>
      <vt:lpstr>روم قدیم</vt:lpstr>
      <vt:lpstr>هدف های تعلیم و تربیت روم قدیم:</vt:lpstr>
      <vt:lpstr>هدف های تربیت بدنی در روم قدیم :</vt:lpstr>
      <vt:lpstr>تاسیس و پیشرفت تربیت بدنی در روم قدیم:</vt:lpstr>
      <vt:lpstr>برنامه تربیت بدنی در روم قدیم:</vt:lpstr>
      <vt:lpstr>روش تربیت بدنی در روم قدیم:</vt:lpstr>
      <vt:lpstr>روم جدید</vt:lpstr>
      <vt:lpstr>تعلیم و تربیت در روم جدید:</vt:lpstr>
      <vt:lpstr>هدف های تعلیم و تربیت در روم جدید:</vt:lpstr>
      <vt:lpstr>برنامه تربیت بدنی در روم جدید:</vt:lpstr>
      <vt:lpstr>روش های تربیت بدنی در روم جدید:</vt:lpstr>
      <vt:lpstr>نتیجه گیری: </vt:lpstr>
      <vt:lpstr>با تشکر از توجهتان.</vt:lpstr>
    </vt:vector>
  </TitlesOfParts>
  <Company>Moorche 30 DVDs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 الله الرحمن الرحیم)</dc:title>
  <dc:creator>MRT www.Win2Farsi.com</dc:creator>
  <cp:lastModifiedBy>Grand_melk</cp:lastModifiedBy>
  <cp:revision>50</cp:revision>
  <dcterms:created xsi:type="dcterms:W3CDTF">2020-02-13T07:12:41Z</dcterms:created>
  <dcterms:modified xsi:type="dcterms:W3CDTF">2020-04-27T12:37:26Z</dcterms:modified>
</cp:coreProperties>
</file>