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2" r:id="rId17"/>
    <p:sldId id="271" r:id="rId18"/>
    <p:sldId id="273" r:id="rId19"/>
    <p:sldId id="274" r:id="rId20"/>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کاربر ناشناخته"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75" d="100"/>
          <a:sy n="75" d="100"/>
        </p:scale>
        <p:origin x="1014" y="5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4-26T20:42:09.404" idx="1">
    <p:pos x="932" y="2292"/>
    <p:text>سلماسی(کشتی گیر)</p:text>
    <p:extLst>
      <p:ext uri="{C676402C-5697-4E1C-873F-D02D1690AC5C}">
        <p15:threadingInfo xmlns:p15="http://schemas.microsoft.com/office/powerpoint/2012/main" timeZoneBias="-270"/>
      </p:ext>
    </p:extLst>
  </p:cm>
</p:cmLst>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2" cstate="print"/>
          <a:srcRect t="33333"/>
          <a:stretch>
            <a:fillRect/>
          </a:stretch>
        </p:blipFill>
        <p:spPr>
          <a:xfrm>
            <a:off x="0" y="0"/>
            <a:ext cx="9144000" cy="4572000"/>
          </a:xfrm>
          <a:prstGeom prst="rect">
            <a:avLst/>
          </a:prstGeom>
        </p:spPr>
      </p:pic>
      <p:sp>
        <p:nvSpPr>
          <p:cNvPr id="4" name="Date Placeholder 3"/>
          <p:cNvSpPr>
            <a:spLocks noGrp="1"/>
          </p:cNvSpPr>
          <p:nvPr>
            <p:ph type="dt" sz="half" idx="10"/>
          </p:nvPr>
        </p:nvSpPr>
        <p:spPr/>
        <p:txBody>
          <a:bodyPr/>
          <a:lstStyle/>
          <a:p>
            <a:fld id="{E4ADF4E3-D114-4B61-843E-9FE32C017D91}" type="datetimeFigureOut">
              <a:rPr lang="fa-IR" smtClean="0"/>
              <a:t>1441/09/05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FFA6AD5-2CE6-4125-BE1E-B6A9497AAD47}" type="slidenum">
              <a:rPr lang="fa-IR" smtClean="0"/>
              <a:t>‹#›</a:t>
            </a:fld>
            <a:endParaRPr lang="fa-IR"/>
          </a:p>
        </p:txBody>
      </p:sp>
      <p:sp>
        <p:nvSpPr>
          <p:cNvPr id="3" name="Subtitle 2"/>
          <p:cNvSpPr>
            <a:spLocks noGrp="1"/>
          </p:cNvSpPr>
          <p:nvPr>
            <p:ph type="subTitle" idx="1"/>
          </p:nvPr>
        </p:nvSpPr>
        <p:spPr>
          <a:xfrm>
            <a:off x="1219200" y="3886200"/>
            <a:ext cx="6400800" cy="1752600"/>
          </a:xfrm>
        </p:spPr>
        <p:txBody>
          <a:bodyPr>
            <a:normAutofit/>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2" name="Title 1"/>
          <p:cNvSpPr>
            <a:spLocks noGrp="1"/>
          </p:cNvSpPr>
          <p:nvPr>
            <p:ph type="ctrTitle"/>
          </p:nvPr>
        </p:nvSpPr>
        <p:spPr>
          <a:xfrm>
            <a:off x="685800" y="2007888"/>
            <a:ext cx="7772400" cy="1470025"/>
          </a:xfrm>
        </p:spPr>
        <p:txBody>
          <a:bodyPr/>
          <a:lstStyle>
            <a:lvl1pPr algn="ctr">
              <a:defRPr sz="3200"/>
            </a:lvl1pPr>
          </a:lstStyle>
          <a:p>
            <a:r>
              <a:rPr lang="en-US"/>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ADF4E3-D114-4B61-843E-9FE32C017D91}" type="datetimeFigureOut">
              <a:rPr lang="fa-IR" smtClean="0"/>
              <a:t>1441/09/05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FFA6AD5-2CE6-4125-BE1E-B6A9497AAD47}" type="slidenum">
              <a:rPr lang="fa-IR" smtClean="0"/>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ADF4E3-D114-4B61-843E-9FE32C017D91}" type="datetimeFigureOut">
              <a:rPr lang="fa-IR" smtClean="0"/>
              <a:t>1441/09/05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FFA6AD5-2CE6-4125-BE1E-B6A9497AAD47}" type="slidenum">
              <a:rPr lang="fa-IR" smtClean="0"/>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en-US"/>
              <a:t>Click to edit Master title style</a:t>
            </a:r>
            <a:endParaRPr lang="en-US" dirty="0"/>
          </a:p>
        </p:txBody>
      </p:sp>
      <p:sp>
        <p:nvSpPr>
          <p:cNvPr id="4" name="Date Placeholder 3"/>
          <p:cNvSpPr>
            <a:spLocks noGrp="1"/>
          </p:cNvSpPr>
          <p:nvPr>
            <p:ph type="dt" sz="half" idx="10"/>
          </p:nvPr>
        </p:nvSpPr>
        <p:spPr/>
        <p:txBody>
          <a:bodyPr/>
          <a:lstStyle/>
          <a:p>
            <a:fld id="{E4ADF4E3-D114-4B61-843E-9FE32C017D91}" type="datetimeFigureOut">
              <a:rPr lang="fa-IR" smtClean="0"/>
              <a:t>1441/09/05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FFA6AD5-2CE6-4125-BE1E-B6A9497AAD47}" type="slidenum">
              <a:rPr lang="fa-IR" smtClean="0"/>
              <a:t>‹#›</a:t>
            </a:fld>
            <a:endParaRPr lang="fa-IR"/>
          </a:p>
        </p:txBody>
      </p:sp>
      <p:sp>
        <p:nvSpPr>
          <p:cNvPr id="8" name="Content Placeholder 7"/>
          <p:cNvSpPr>
            <a:spLocks noGrp="1"/>
          </p:cNvSpPr>
          <p:nvPr>
            <p:ph sz="quarter" idx="13"/>
          </p:nvPr>
        </p:nvSpPr>
        <p:spPr>
          <a:xfrm>
            <a:off x="609600" y="1600200"/>
            <a:ext cx="79248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3200" b="0" i="0" cap="all" baseline="0"/>
            </a:lvl1pPr>
          </a:lstStyle>
          <a:p>
            <a:r>
              <a:rPr lang="en-US"/>
              <a:t>Click to edit Master title style</a:t>
            </a:r>
            <a:endParaRPr lang="en-US" dirty="0"/>
          </a:p>
        </p:txBody>
      </p:sp>
      <p:sp>
        <p:nvSpPr>
          <p:cNvPr id="3" name="Text Placeholder 2"/>
          <p:cNvSpPr>
            <a:spLocks noGrp="1"/>
          </p:cNvSpPr>
          <p:nvPr>
            <p:ph type="body" idx="1"/>
          </p:nvPr>
        </p:nvSpPr>
        <p:spPr>
          <a:xfrm>
            <a:off x="609600" y="3462338"/>
            <a:ext cx="7885113" cy="1500187"/>
          </a:xfrm>
        </p:spPr>
        <p:txBody>
          <a:bodyPr anchor="b">
            <a:normAutofit/>
          </a:bodyPr>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ADF4E3-D114-4B61-843E-9FE32C017D91}" type="datetimeFigureOut">
              <a:rPr lang="fa-IR" smtClean="0"/>
              <a:t>1441/09/05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FFA6AD5-2CE6-4125-BE1E-B6A9497AAD47}" type="slidenum">
              <a:rPr lang="fa-IR" smtClean="0"/>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609600" y="274638"/>
            <a:ext cx="7924800" cy="1143000"/>
          </a:xfrm>
        </p:spPr>
        <p:txBody>
          <a:bodyPr/>
          <a:lstStyle/>
          <a:p>
            <a:r>
              <a:rPr lang="en-US"/>
              <a:t>Click to edit Master title style</a:t>
            </a:r>
            <a:endParaRPr lang="en-US" dirty="0"/>
          </a:p>
        </p:txBody>
      </p:sp>
      <p:sp>
        <p:nvSpPr>
          <p:cNvPr id="5" name="Date Placeholder 4"/>
          <p:cNvSpPr>
            <a:spLocks noGrp="1"/>
          </p:cNvSpPr>
          <p:nvPr>
            <p:ph type="dt" sz="half" idx="10"/>
          </p:nvPr>
        </p:nvSpPr>
        <p:spPr/>
        <p:txBody>
          <a:bodyPr/>
          <a:lstStyle/>
          <a:p>
            <a:fld id="{E4ADF4E3-D114-4B61-843E-9FE32C017D91}" type="datetimeFigureOut">
              <a:rPr lang="fa-IR" smtClean="0"/>
              <a:t>1441/09/05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FFA6AD5-2CE6-4125-BE1E-B6A9497AAD47}" type="slidenum">
              <a:rPr lang="fa-IR" smtClean="0"/>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609600" y="274638"/>
            <a:ext cx="7924800" cy="11430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09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800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E4ADF4E3-D114-4B61-843E-9FE32C017D91}" type="datetimeFigureOut">
              <a:rPr lang="fa-IR" smtClean="0"/>
              <a:t>1441/09/05</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7FFA6AD5-2CE6-4125-BE1E-B6A9497AAD47}" type="slidenum">
              <a:rPr lang="fa-IR" smtClean="0"/>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4ADF4E3-D114-4B61-843E-9FE32C017D91}" type="datetimeFigureOut">
              <a:rPr lang="fa-IR" smtClean="0"/>
              <a:t>1441/09/05</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7FFA6AD5-2CE6-4125-BE1E-B6A9497AAD47}" type="slidenum">
              <a:rPr lang="fa-IR" smtClean="0"/>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ADF4E3-D114-4B61-843E-9FE32C017D91}" type="datetimeFigureOut">
              <a:rPr lang="fa-IR" smtClean="0"/>
              <a:t>1441/09/05</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7FFA6AD5-2CE6-4125-BE1E-B6A9497AAD47}" type="slidenum">
              <a:rPr lang="fa-IR" smtClean="0"/>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612648" y="1447800"/>
            <a:ext cx="2971800" cy="1097280"/>
          </a:xfrm>
        </p:spPr>
        <p:txBody>
          <a:bodyPr anchor="b"/>
          <a:lstStyle>
            <a:lvl1pPr algn="l">
              <a:defRPr sz="1800" b="0" i="0" cap="none" baseline="0">
                <a:solidFill>
                  <a:schemeClr val="tx2"/>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612648" y="2547891"/>
            <a:ext cx="2971800" cy="3167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4ADF4E3-D114-4B61-843E-9FE32C017D91}" type="datetimeFigureOut">
              <a:rPr lang="fa-IR" smtClean="0"/>
              <a:t>1441/09/05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FFA6AD5-2CE6-4125-BE1E-B6A9497AAD47}" type="slidenum">
              <a:rPr lang="fa-IR" smtClean="0"/>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11" name="Picture 10" descr="horizon.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609600" y="1447800"/>
            <a:ext cx="2971800" cy="1097280"/>
          </a:xfrm>
        </p:spPr>
        <p:txBody>
          <a:bodyPr anchor="b"/>
          <a:lstStyle>
            <a:lvl1pPr algn="l">
              <a:defRPr sz="1800" b="0" i="0" cap="none" baseline="0">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09600" y="2547890"/>
            <a:ext cx="2971800" cy="2405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4ADF4E3-D114-4B61-843E-9FE32C017D91}" type="datetimeFigureOut">
              <a:rPr lang="fa-IR" smtClean="0"/>
              <a:t>1441/09/05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FFA6AD5-2CE6-4125-BE1E-B6A9497AAD47}" type="slidenum">
              <a:rPr lang="fa-IR" smtClean="0"/>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en-US"/>
              <a:t>Click to edit Master title style</a:t>
            </a:r>
            <a:endParaRPr lang="en-US" dirty="0"/>
          </a:p>
        </p:txBody>
      </p:sp>
      <p:sp>
        <p:nvSpPr>
          <p:cNvPr id="3" name="Text Placeholder 2"/>
          <p:cNvSpPr>
            <a:spLocks noGrp="1"/>
          </p:cNvSpPr>
          <p:nvPr>
            <p:ph type="body" idx="1"/>
          </p:nvPr>
        </p:nvSpPr>
        <p:spPr>
          <a:xfrm>
            <a:off x="609600" y="1600200"/>
            <a:ext cx="7924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715000" y="6356350"/>
            <a:ext cx="1524000" cy="365125"/>
          </a:xfrm>
          <a:prstGeom prst="rect">
            <a:avLst/>
          </a:prstGeom>
        </p:spPr>
        <p:txBody>
          <a:bodyPr vert="horz" lIns="91440" tIns="45720" rIns="91440" bIns="45720" rtlCol="0" anchor="ctr"/>
          <a:lstStyle>
            <a:lvl1pPr algn="r">
              <a:defRPr sz="1000" strike="noStrike" spc="60" baseline="0">
                <a:solidFill>
                  <a:schemeClr val="tx1"/>
                </a:solidFill>
              </a:defRPr>
            </a:lvl1pPr>
          </a:lstStyle>
          <a:p>
            <a:fld id="{E4ADF4E3-D114-4B61-843E-9FE32C017D91}" type="datetimeFigureOut">
              <a:rPr lang="fa-IR" smtClean="0"/>
              <a:t>1441/09/05</a:t>
            </a:fld>
            <a:endParaRPr lang="fa-IR"/>
          </a:p>
        </p:txBody>
      </p:sp>
      <p:sp>
        <p:nvSpPr>
          <p:cNvPr id="5" name="Footer Placeholder 4"/>
          <p:cNvSpPr>
            <a:spLocks noGrp="1"/>
          </p:cNvSpPr>
          <p:nvPr>
            <p:ph type="ftr" sz="quarter" idx="3"/>
          </p:nvPr>
        </p:nvSpPr>
        <p:spPr>
          <a:xfrm>
            <a:off x="609600" y="6356350"/>
            <a:ext cx="2895600" cy="365125"/>
          </a:xfrm>
          <a:prstGeom prst="rect">
            <a:avLst/>
          </a:prstGeom>
        </p:spPr>
        <p:txBody>
          <a:bodyPr vert="horz" lIns="91440" tIns="45720" rIns="91440" bIns="45720" rtlCol="0" anchor="ctr"/>
          <a:lstStyle>
            <a:lvl1pPr algn="l">
              <a:defRPr sz="1000" cap="all" spc="60" baseline="0">
                <a:solidFill>
                  <a:schemeClr val="tx1"/>
                </a:solidFill>
              </a:defRPr>
            </a:lvl1pPr>
          </a:lstStyle>
          <a:p>
            <a:endParaRPr lang="fa-IR"/>
          </a:p>
        </p:txBody>
      </p:sp>
      <p:sp>
        <p:nvSpPr>
          <p:cNvPr id="6" name="Slide Number Placeholder 5"/>
          <p:cNvSpPr>
            <a:spLocks noGrp="1"/>
          </p:cNvSpPr>
          <p:nvPr>
            <p:ph type="sldNum" sz="quarter" idx="4"/>
          </p:nvPr>
        </p:nvSpPr>
        <p:spPr>
          <a:xfrm>
            <a:off x="7543800" y="6356350"/>
            <a:ext cx="990600" cy="365125"/>
          </a:xfrm>
          <a:prstGeom prst="rect">
            <a:avLst/>
          </a:prstGeom>
        </p:spPr>
        <p:txBody>
          <a:bodyPr vert="horz" lIns="91440" tIns="45720" rIns="91440" bIns="45720" rtlCol="0" anchor="ctr"/>
          <a:lstStyle>
            <a:lvl1pPr algn="r">
              <a:defRPr sz="1100" baseline="0">
                <a:solidFill>
                  <a:schemeClr val="tx1"/>
                </a:solidFill>
              </a:defRPr>
            </a:lvl1pPr>
          </a:lstStyle>
          <a:p>
            <a:fld id="{7FFA6AD5-2CE6-4125-BE1E-B6A9497AAD47}" type="slidenum">
              <a:rPr lang="fa-IR" smtClean="0"/>
              <a:t>‹#›</a:t>
            </a:fld>
            <a:endParaRPr lang="fa-IR"/>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1" eaLnBrk="1" latinLnBrk="0" hangingPunct="1">
        <a:spcBef>
          <a:spcPct val="0"/>
        </a:spcBef>
        <a:buNone/>
        <a:defRPr sz="3000" kern="1200" cap="all" spc="50" baseline="0">
          <a:solidFill>
            <a:schemeClr val="tx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914400" rtl="1"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r" defTabSz="914400" rtl="1"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r" defTabSz="914400" rtl="1"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r" defTabSz="914400" rtl="1"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r" defTabSz="914400" rtl="1"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r" defTabSz="914400" rtl="1"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r" defTabSz="914400" rtl="1"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r" defTabSz="914400" rtl="1"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r" defTabSz="914400" rtl="1"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195736" y="4221088"/>
            <a:ext cx="6400800" cy="1752600"/>
          </a:xfrm>
        </p:spPr>
        <p:txBody>
          <a:bodyPr>
            <a:normAutofit/>
          </a:bodyPr>
          <a:lstStyle/>
          <a:p>
            <a:pPr algn="r"/>
            <a:endParaRPr lang="fa-IR" sz="1800" b="1" dirty="0">
              <a:solidFill>
                <a:srgbClr val="FF0000"/>
              </a:solidFill>
              <a:cs typeface="0 Davat" pitchFamily="2" charset="-78"/>
            </a:endParaRPr>
          </a:p>
        </p:txBody>
      </p:sp>
      <p:sp>
        <p:nvSpPr>
          <p:cNvPr id="2" name="Title 1"/>
          <p:cNvSpPr>
            <a:spLocks noGrp="1"/>
          </p:cNvSpPr>
          <p:nvPr>
            <p:ph type="ctrTitle"/>
          </p:nvPr>
        </p:nvSpPr>
        <p:spPr>
          <a:xfrm>
            <a:off x="827584" y="3861048"/>
            <a:ext cx="7772400" cy="1470025"/>
          </a:xfrm>
        </p:spPr>
        <p:txBody>
          <a:bodyPr/>
          <a:lstStyle/>
          <a:p>
            <a:pPr algn="r"/>
            <a:r>
              <a:rPr lang="fa-IR" sz="3600" b="1" u="sng" dirty="0">
                <a:solidFill>
                  <a:srgbClr val="FF0000"/>
                </a:solidFill>
                <a:cs typeface="0 Jadid Bold" pitchFamily="2" charset="-78"/>
              </a:rPr>
              <a:t>به </a:t>
            </a:r>
            <a:r>
              <a:rPr lang="fa-IR" sz="3600" b="1" u="sng" dirty="0">
                <a:cs typeface="0 Jadid Bold" pitchFamily="2" charset="-78"/>
              </a:rPr>
              <a:t>نام</a:t>
            </a:r>
            <a:r>
              <a:rPr lang="fa-IR" sz="3600" b="1" u="sng" dirty="0">
                <a:solidFill>
                  <a:srgbClr val="FF0000"/>
                </a:solidFill>
                <a:cs typeface="0 Jadid Bold" pitchFamily="2" charset="-78"/>
              </a:rPr>
              <a:t> خ</a:t>
            </a:r>
            <a:r>
              <a:rPr lang="fa-IR" sz="3600" b="1" u="sng" dirty="0">
                <a:cs typeface="0 Jadid Bold" pitchFamily="2" charset="-78"/>
              </a:rPr>
              <a:t>دا </a:t>
            </a:r>
            <a:r>
              <a:rPr lang="fa-IR" sz="3600" b="1" dirty="0">
                <a:cs typeface="0 Jadid Bold" pitchFamily="2" charset="-78"/>
              </a:rPr>
              <a:t/>
            </a:r>
            <a:br>
              <a:rPr lang="fa-IR" sz="3600" b="1" dirty="0">
                <a:cs typeface="0 Jadid Bold" pitchFamily="2" charset="-78"/>
              </a:rPr>
            </a:br>
            <a:r>
              <a:rPr lang="fa-IR" b="1" dirty="0"/>
              <a:t/>
            </a:r>
            <a:br>
              <a:rPr lang="fa-IR" b="1" dirty="0"/>
            </a:br>
            <a:r>
              <a:rPr lang="fa-IR" b="1" dirty="0">
                <a:cs typeface="0 Bardiya" pitchFamily="2" charset="-78"/>
              </a:rPr>
              <a:t>درس : تاریخ تربیت بدنی</a:t>
            </a:r>
            <a:br>
              <a:rPr lang="fa-IR" b="1" dirty="0">
                <a:cs typeface="0 Bardiya" pitchFamily="2" charset="-78"/>
              </a:rPr>
            </a:br>
            <a:r>
              <a:rPr lang="fa-IR" b="1" dirty="0">
                <a:cs typeface="0 Bardiya" pitchFamily="2" charset="-78"/>
              </a:rPr>
              <a:t/>
            </a:r>
            <a:br>
              <a:rPr lang="fa-IR" b="1" dirty="0">
                <a:cs typeface="0 Bardiya" pitchFamily="2" charset="-78"/>
              </a:rPr>
            </a:br>
            <a:r>
              <a:rPr lang="fa-IR" b="1" dirty="0">
                <a:cs typeface="0 Bardiya" pitchFamily="2" charset="-78"/>
              </a:rPr>
              <a:t>فصل4(بازی های المپیک قدیم)</a:t>
            </a:r>
            <a:br>
              <a:rPr lang="fa-IR" b="1" dirty="0">
                <a:cs typeface="0 Bardiya" pitchFamily="2" charset="-78"/>
              </a:rPr>
            </a:br>
            <a:r>
              <a:rPr lang="fa-IR" b="1" dirty="0">
                <a:cs typeface="0 Bardiya" pitchFamily="2" charset="-78"/>
              </a:rPr>
              <a:t/>
            </a:r>
            <a:br>
              <a:rPr lang="fa-IR" b="1" dirty="0">
                <a:cs typeface="0 Bardiya" pitchFamily="2" charset="-78"/>
              </a:rPr>
            </a:br>
            <a:r>
              <a:rPr lang="fa-IR" sz="3600" b="1">
                <a:solidFill>
                  <a:srgbClr val="FF0000"/>
                </a:solidFill>
              </a:rPr>
              <a:t> </a:t>
            </a:r>
            <a:r>
              <a:rPr lang="fa-IR" sz="3600" b="1" smtClean="0">
                <a:solidFill>
                  <a:srgbClr val="FF0000"/>
                </a:solidFill>
              </a:rPr>
              <a:t>دکتر</a:t>
            </a:r>
            <a:r>
              <a:rPr lang="fa-IR" sz="3600" b="1" smtClean="0">
                <a:solidFill>
                  <a:srgbClr val="FF0000"/>
                </a:solidFill>
              </a:rPr>
              <a:t>سید هادی </a:t>
            </a:r>
            <a:r>
              <a:rPr lang="fa-IR" sz="3600" b="1" smtClean="0">
                <a:solidFill>
                  <a:srgbClr val="FF0000"/>
                </a:solidFill>
              </a:rPr>
              <a:t>حسینی</a:t>
            </a:r>
            <a:r>
              <a:rPr lang="fa-IR" b="1" dirty="0">
                <a:solidFill>
                  <a:srgbClr val="FF0000"/>
                </a:solidFill>
              </a:rPr>
              <a:t/>
            </a:r>
            <a:br>
              <a:rPr lang="fa-IR" b="1" dirty="0">
                <a:solidFill>
                  <a:srgbClr val="FF0000"/>
                </a:solidFill>
              </a:rPr>
            </a:br>
            <a:r>
              <a:rPr lang="fa-IR" dirty="0"/>
              <a:t/>
            </a:r>
            <a:br>
              <a:rPr lang="fa-IR" dirty="0"/>
            </a:br>
            <a:r>
              <a:rPr lang="fa-IR" dirty="0"/>
              <a:t/>
            </a:r>
            <a:br>
              <a:rPr lang="fa-IR" dirty="0"/>
            </a:br>
            <a:endParaRPr lang="fa-IR" dirty="0"/>
          </a:p>
        </p:txBody>
      </p:sp>
    </p:spTree>
    <p:extLst>
      <p:ext uri="{BB962C8B-B14F-4D97-AF65-F5344CB8AC3E}">
        <p14:creationId xmlns:p14="http://schemas.microsoft.com/office/powerpoint/2010/main" val="1559394794"/>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404664"/>
            <a:ext cx="7924800" cy="1143000"/>
          </a:xfrm>
        </p:spPr>
        <p:txBody>
          <a:bodyPr/>
          <a:lstStyle/>
          <a:p>
            <a:pPr algn="r"/>
            <a:r>
              <a:rPr lang="fa-IR" sz="1800" dirty="0">
                <a:solidFill>
                  <a:srgbClr val="FF0000"/>
                </a:solidFill>
                <a:cs typeface="0 Jadid Bold" pitchFamily="2" charset="-78"/>
              </a:rPr>
              <a:t>رویداد مهم 1900 پاریس فرانسه</a:t>
            </a:r>
            <a:br>
              <a:rPr lang="fa-IR" sz="1800" dirty="0">
                <a:solidFill>
                  <a:srgbClr val="FF0000"/>
                </a:solidFill>
                <a:cs typeface="0 Jadid Bold" pitchFamily="2" charset="-78"/>
              </a:rPr>
            </a:br>
            <a:r>
              <a:rPr lang="fa-IR" sz="1800" dirty="0">
                <a:solidFill>
                  <a:srgbClr val="FF0000"/>
                </a:solidFill>
                <a:cs typeface="0 Jadid Bold" pitchFamily="2" charset="-78"/>
              </a:rPr>
              <a:t/>
            </a:r>
            <a:br>
              <a:rPr lang="fa-IR" sz="1800" dirty="0">
                <a:solidFill>
                  <a:srgbClr val="FF0000"/>
                </a:solidFill>
                <a:cs typeface="0 Jadid Bold" pitchFamily="2" charset="-78"/>
              </a:rPr>
            </a:br>
            <a:r>
              <a:rPr lang="fa-IR" sz="1800" b="1" dirty="0">
                <a:solidFill>
                  <a:schemeClr val="tx1">
                    <a:lumMod val="95000"/>
                  </a:schemeClr>
                </a:solidFill>
                <a:cs typeface="0 Tabassom" pitchFamily="2" charset="-78"/>
              </a:rPr>
              <a:t>این دوره با آشفتگی و لجام گسیختگی آغاز شد وپایان یافت که باعث نا امیدی و دلسردی بنیان گذاران آن شد. این المپیک با برگذاری نمایشگاه جهانی پاریس مصادف شد ودر عمل چنان محو نمایشگاه شد که مقررات مسابقات خوبی انجام نشد ورکورد ها ثبت نشد و مراسم اختتامیه و افتتاحیه به صورت جدی برگذار نشد. </a:t>
            </a:r>
          </a:p>
        </p:txBody>
      </p:sp>
      <p:sp>
        <p:nvSpPr>
          <p:cNvPr id="3" name="Content Placeholder 2"/>
          <p:cNvSpPr>
            <a:spLocks noGrp="1"/>
          </p:cNvSpPr>
          <p:nvPr>
            <p:ph sz="quarter" idx="13"/>
          </p:nvPr>
        </p:nvSpPr>
        <p:spPr>
          <a:xfrm>
            <a:off x="683568" y="1628800"/>
            <a:ext cx="7924800" cy="4114800"/>
          </a:xfrm>
        </p:spPr>
        <p:txBody>
          <a:bodyPr>
            <a:normAutofit fontScale="47500" lnSpcReduction="20000"/>
          </a:bodyPr>
          <a:lstStyle/>
          <a:p>
            <a:pPr marL="0" indent="0">
              <a:buNone/>
            </a:pPr>
            <a:r>
              <a:rPr lang="fa-IR" sz="3200" b="1" dirty="0">
                <a:solidFill>
                  <a:srgbClr val="FF0000"/>
                </a:solidFill>
                <a:cs typeface="0 Jadid Bold" pitchFamily="2" charset="-78"/>
              </a:rPr>
              <a:t>رویدا مهم 1908سنت لوئیز آمریکا</a:t>
            </a:r>
          </a:p>
          <a:p>
            <a:pPr marL="0" indent="0">
              <a:buNone/>
            </a:pPr>
            <a:endParaRPr lang="fa-IR" sz="3200" b="1" dirty="0">
              <a:solidFill>
                <a:srgbClr val="FF0000"/>
              </a:solidFill>
              <a:cs typeface="0 Jadid Bold" pitchFamily="2" charset="-78"/>
            </a:endParaRPr>
          </a:p>
          <a:p>
            <a:pPr marL="0" indent="0">
              <a:buNone/>
            </a:pPr>
            <a:r>
              <a:rPr lang="fa-IR" sz="3200" b="1" dirty="0">
                <a:solidFill>
                  <a:schemeClr val="tx1">
                    <a:lumMod val="95000"/>
                  </a:schemeClr>
                </a:solidFill>
                <a:cs typeface="0 Tabassom" pitchFamily="2" charset="-78"/>
              </a:rPr>
              <a:t>این دوره از بازی ها هم نه تنها موقعیت المپیک را بهتر نکرد بلکه باز هم بدان فربه زد .</a:t>
            </a:r>
          </a:p>
          <a:p>
            <a:pPr marL="0" indent="0">
              <a:buNone/>
            </a:pPr>
            <a:r>
              <a:rPr lang="fa-IR" sz="3200" b="1" dirty="0">
                <a:solidFill>
                  <a:schemeClr val="tx1">
                    <a:lumMod val="95000"/>
                  </a:schemeClr>
                </a:solidFill>
                <a:cs typeface="0 Tabassom" pitchFamily="2" charset="-78"/>
              </a:rPr>
              <a:t>این المپیک را صرفا باید آمریکایی بدانیم نه جهانی از بین 627 نفر شرکت کننده 525 آنها آمریکایی بود و تمام مدال را به جز یکی از آن خود کردند.</a:t>
            </a:r>
          </a:p>
          <a:p>
            <a:pPr marL="0" indent="0">
              <a:buNone/>
            </a:pPr>
            <a:endParaRPr lang="fa-IR" sz="3200" b="1" dirty="0">
              <a:solidFill>
                <a:schemeClr val="tx1">
                  <a:lumMod val="95000"/>
                </a:schemeClr>
              </a:solidFill>
              <a:cs typeface="0 Tabassom" pitchFamily="2" charset="-78"/>
            </a:endParaRPr>
          </a:p>
          <a:p>
            <a:pPr marL="0" indent="0">
              <a:buNone/>
            </a:pPr>
            <a:r>
              <a:rPr lang="fa-IR" sz="3200" b="1" dirty="0">
                <a:solidFill>
                  <a:srgbClr val="FF0000"/>
                </a:solidFill>
                <a:cs typeface="0 Jadid Bold" pitchFamily="2" charset="-78"/>
              </a:rPr>
              <a:t>رویداد های مهم 1908 لندن انگلستان</a:t>
            </a:r>
          </a:p>
          <a:p>
            <a:pPr marL="0" indent="0">
              <a:buNone/>
            </a:pPr>
            <a:endParaRPr lang="fa-IR" sz="3200" b="1" dirty="0">
              <a:solidFill>
                <a:srgbClr val="FF0000"/>
              </a:solidFill>
              <a:cs typeface="0 Jadid Bold" pitchFamily="2" charset="-78"/>
            </a:endParaRPr>
          </a:p>
          <a:p>
            <a:pPr marL="0" indent="0">
              <a:buNone/>
            </a:pPr>
            <a:r>
              <a:rPr lang="fa-IR" sz="3200" b="1" dirty="0">
                <a:solidFill>
                  <a:schemeClr val="tx1">
                    <a:lumMod val="95000"/>
                  </a:schemeClr>
                </a:solidFill>
                <a:cs typeface="0 Tabassom" pitchFamily="2" charset="-78"/>
              </a:rPr>
              <a:t>ابتدا قرار بود این دوره در ایتالیا برگذار شود .اماچون دولت ایتالیا به علت ضعف مالی و تشکیلاتی از زیر بار تعهد ات شانه خالی کرد کوبرتن از ادوار پنجم پادشاه انگلیس برای میزبانی تقاضا کرد و این برگ زرین در تاریخ المپیک بود .</a:t>
            </a:r>
          </a:p>
          <a:p>
            <a:pPr marL="0" indent="0">
              <a:buNone/>
            </a:pPr>
            <a:r>
              <a:rPr lang="fa-IR" sz="3200" b="1" dirty="0">
                <a:solidFill>
                  <a:schemeClr val="tx1">
                    <a:lumMod val="95000"/>
                  </a:schemeClr>
                </a:solidFill>
                <a:cs typeface="0 Tabassom" pitchFamily="2" charset="-78"/>
              </a:rPr>
              <a:t>مسافت دو ماراتن در آن دوره به ثبت رسید به فاصله 42 کیلومتر و 195ذ متر این المپیک را باید سر آغاز شرکت وسیع زنان در ایـن دوره دانست و اجازه شرکت در ژیمناستیک و تنیس را یافتند و فوتبال نیز به طور رسمی در این المپیک به اجرا درآمد و کریکت حذف گردید .</a:t>
            </a:r>
          </a:p>
        </p:txBody>
      </p:sp>
    </p:spTree>
    <p:extLst>
      <p:ext uri="{BB962C8B-B14F-4D97-AF65-F5344CB8AC3E}">
        <p14:creationId xmlns:p14="http://schemas.microsoft.com/office/powerpoint/2010/main" val="6125852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2000" dirty="0">
                <a:solidFill>
                  <a:srgbClr val="FF0000"/>
                </a:solidFill>
                <a:cs typeface="0 Jadid Bold" pitchFamily="2" charset="-78"/>
              </a:rPr>
              <a:t>رویداد های مهم استکهلم سوئد</a:t>
            </a:r>
            <a:br>
              <a:rPr lang="fa-IR" sz="2000" dirty="0">
                <a:solidFill>
                  <a:srgbClr val="FF0000"/>
                </a:solidFill>
                <a:cs typeface="0 Jadid Bold" pitchFamily="2" charset="-78"/>
              </a:rPr>
            </a:br>
            <a:r>
              <a:rPr lang="fa-IR" sz="2000" b="1" dirty="0">
                <a:solidFill>
                  <a:schemeClr val="tx1">
                    <a:lumMod val="95000"/>
                  </a:schemeClr>
                </a:solidFill>
                <a:cs typeface="B Tabassom" pitchFamily="2" charset="-78"/>
              </a:rPr>
              <a:t>بازی ها در 14 رشته برگزار شد برای اولین بار در این بازی ها از ثبت کنندهای الکتریکی استفاده شدفتو فینیش در این بازی ها به کار گرفته شد</a:t>
            </a:r>
            <a:r>
              <a:rPr lang="fa-IR" sz="2400" b="1" dirty="0">
                <a:solidFill>
                  <a:schemeClr val="tx1">
                    <a:lumMod val="95000"/>
                  </a:schemeClr>
                </a:solidFill>
                <a:cs typeface="B Tabassom" pitchFamily="2" charset="-78"/>
              </a:rPr>
              <a:t>.</a:t>
            </a:r>
          </a:p>
        </p:txBody>
      </p:sp>
      <p:sp>
        <p:nvSpPr>
          <p:cNvPr id="3" name="Content Placeholder 2"/>
          <p:cNvSpPr>
            <a:spLocks noGrp="1"/>
          </p:cNvSpPr>
          <p:nvPr>
            <p:ph sz="quarter" idx="13"/>
          </p:nvPr>
        </p:nvSpPr>
        <p:spPr/>
        <p:txBody>
          <a:bodyPr/>
          <a:lstStyle/>
          <a:p>
            <a:pPr marL="0" indent="0">
              <a:buNone/>
            </a:pPr>
            <a:r>
              <a:rPr lang="fa-IR" dirty="0"/>
              <a:t>ـــــــــــــــــــــــــــــــــــــــــــــــــــــــــــــــــــ</a:t>
            </a:r>
          </a:p>
          <a:p>
            <a:pPr marL="0" indent="0">
              <a:buNone/>
            </a:pPr>
            <a:r>
              <a:rPr lang="fa-IR" sz="2000" b="1" dirty="0">
                <a:cs typeface="B Tabassom" pitchFamily="2" charset="-78"/>
              </a:rPr>
              <a:t>ششمین دوره ی بازی های قرار بود که در شهر برلین آلمان برگزار گرددکه به علت وقوع جنگ جهانی 1914بازی ها تعطیل شد.  </a:t>
            </a:r>
          </a:p>
          <a:p>
            <a:pPr marL="0" indent="0">
              <a:buNone/>
            </a:pPr>
            <a:r>
              <a:rPr lang="fa-IR" sz="2000" b="1" dirty="0">
                <a:cs typeface="B Tabassom" pitchFamily="2" charset="-78"/>
              </a:rPr>
              <a:t>در عصر باستان به خاطــر آغاز بازی های المپیک جنگ ها متوقف می شد اما در عصر جدید به خاطر وقوع جنگ ها المپیک تعطیل میشد.</a:t>
            </a:r>
          </a:p>
          <a:p>
            <a:pPr marL="0" indent="0">
              <a:buNone/>
            </a:pPr>
            <a:r>
              <a:rPr lang="fa-IR" sz="2000" b="1" dirty="0">
                <a:solidFill>
                  <a:srgbClr val="FF0000"/>
                </a:solidFill>
                <a:cs typeface="0 Jadid Bold" pitchFamily="2" charset="-78"/>
              </a:rPr>
              <a:t>رویداد مهم 1920آنتورپ بلژیک</a:t>
            </a:r>
          </a:p>
          <a:p>
            <a:pPr marL="0" indent="0">
              <a:buNone/>
            </a:pPr>
            <a:r>
              <a:rPr lang="fa-IR" sz="2000" b="1" dirty="0">
                <a:solidFill>
                  <a:schemeClr val="tx1">
                    <a:lumMod val="95000"/>
                  </a:schemeClr>
                </a:solidFill>
                <a:cs typeface="B Tabassom" pitchFamily="2" charset="-78"/>
              </a:rPr>
              <a:t>برای اولین بار پرچم المپیک که به صورت امروزی میبینیم به اهتزاز درآمد و آلمان و اتریش در بازی ها حضور نداشتند. </a:t>
            </a:r>
          </a:p>
          <a:p>
            <a:pPr marL="0" indent="0">
              <a:buNone/>
            </a:pPr>
            <a:r>
              <a:rPr lang="fa-IR" sz="2000" b="1" dirty="0">
                <a:solidFill>
                  <a:schemeClr val="tx1">
                    <a:lumMod val="95000"/>
                  </a:schemeClr>
                </a:solidFill>
                <a:cs typeface="B Tabassom" pitchFamily="2" charset="-78"/>
              </a:rPr>
              <a:t>و از این دوره بود که سوگند المپیک متداول شد.</a:t>
            </a:r>
          </a:p>
          <a:p>
            <a:pPr marL="0" indent="0">
              <a:buNone/>
            </a:pPr>
            <a:endParaRPr lang="fa-IR" b="1" dirty="0">
              <a:cs typeface="B Tabassom" pitchFamily="2" charset="-78"/>
            </a:endParaRPr>
          </a:p>
        </p:txBody>
      </p:sp>
    </p:spTree>
    <p:extLst>
      <p:ext uri="{BB962C8B-B14F-4D97-AF65-F5344CB8AC3E}">
        <p14:creationId xmlns:p14="http://schemas.microsoft.com/office/powerpoint/2010/main" val="16235200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836712"/>
            <a:ext cx="7924800" cy="1143000"/>
          </a:xfrm>
        </p:spPr>
        <p:txBody>
          <a:bodyPr/>
          <a:lstStyle/>
          <a:p>
            <a:pPr algn="r"/>
            <a:r>
              <a:rPr lang="fa-IR" sz="2000" dirty="0">
                <a:solidFill>
                  <a:srgbClr val="FF0000"/>
                </a:solidFill>
                <a:cs typeface="0 Jadid Bold" pitchFamily="2" charset="-78"/>
              </a:rPr>
              <a:t>رویداد مهم 1924 پاریس فرانسه</a:t>
            </a:r>
            <a:br>
              <a:rPr lang="fa-IR" sz="2000" dirty="0">
                <a:solidFill>
                  <a:srgbClr val="FF0000"/>
                </a:solidFill>
                <a:cs typeface="0 Jadid Bold" pitchFamily="2" charset="-78"/>
              </a:rPr>
            </a:br>
            <a:r>
              <a:rPr lang="fa-IR" sz="2000" dirty="0">
                <a:solidFill>
                  <a:srgbClr val="FF0000"/>
                </a:solidFill>
                <a:cs typeface="0 Jadid Bold" pitchFamily="2" charset="-78"/>
              </a:rPr>
              <a:t/>
            </a:r>
            <a:br>
              <a:rPr lang="fa-IR" sz="2000" dirty="0">
                <a:solidFill>
                  <a:srgbClr val="FF0000"/>
                </a:solidFill>
                <a:cs typeface="0 Jadid Bold" pitchFamily="2" charset="-78"/>
              </a:rPr>
            </a:br>
            <a:r>
              <a:rPr lang="fa-IR" sz="2000" b="1" dirty="0">
                <a:solidFill>
                  <a:schemeClr val="tx1">
                    <a:lumMod val="95000"/>
                  </a:schemeClr>
                </a:solidFill>
                <a:cs typeface="B Tabassom" pitchFamily="2" charset="-78"/>
              </a:rPr>
              <a:t>حدود 6 ماه قبل برگزاری المپیک  رود سن طغیان کرد و نه تنها خسارات فراوانی  به بار آورد بلکه تمــام پاریــس یکسره در گل و لای فرو رفـــــت و برگزاری المپیک را با مشکل غیر منتظره روبرو کرد.</a:t>
            </a:r>
            <a:br>
              <a:rPr lang="fa-IR" sz="2000" b="1" dirty="0">
                <a:solidFill>
                  <a:schemeClr val="tx1">
                    <a:lumMod val="95000"/>
                  </a:schemeClr>
                </a:solidFill>
                <a:cs typeface="B Tabassom" pitchFamily="2" charset="-78"/>
              </a:rPr>
            </a:br>
            <a:r>
              <a:rPr lang="fa-IR" sz="2000" b="1" dirty="0">
                <a:solidFill>
                  <a:schemeClr val="tx1">
                    <a:lumMod val="95000"/>
                  </a:schemeClr>
                </a:solidFill>
                <a:cs typeface="B Tabassom" pitchFamily="2" charset="-78"/>
              </a:rPr>
              <a:t>ورزش تنیس آخرین بار در ایندوره برگزار گردید.</a:t>
            </a:r>
          </a:p>
        </p:txBody>
      </p:sp>
      <p:sp>
        <p:nvSpPr>
          <p:cNvPr id="3" name="Content Placeholder 2"/>
          <p:cNvSpPr>
            <a:spLocks noGrp="1"/>
          </p:cNvSpPr>
          <p:nvPr>
            <p:ph sz="quarter" idx="13"/>
          </p:nvPr>
        </p:nvSpPr>
        <p:spPr>
          <a:xfrm>
            <a:off x="611560" y="2492896"/>
            <a:ext cx="7924800" cy="4114800"/>
          </a:xfrm>
        </p:spPr>
        <p:txBody>
          <a:bodyPr/>
          <a:lstStyle/>
          <a:p>
            <a:pPr marL="0" indent="0">
              <a:buNone/>
            </a:pPr>
            <a:r>
              <a:rPr lang="fa-IR" sz="2000" dirty="0">
                <a:solidFill>
                  <a:srgbClr val="FF0000"/>
                </a:solidFill>
                <a:cs typeface="0 Jadid Bold" pitchFamily="2" charset="-78"/>
              </a:rPr>
              <a:t>رویداد مهم 1928 آمستردام هلند</a:t>
            </a:r>
          </a:p>
          <a:p>
            <a:pPr marL="0" indent="0">
              <a:buNone/>
            </a:pPr>
            <a:r>
              <a:rPr lang="fa-IR" sz="2400" b="1" dirty="0">
                <a:solidFill>
                  <a:schemeClr val="tx1">
                    <a:lumMod val="95000"/>
                  </a:schemeClr>
                </a:solidFill>
                <a:cs typeface="0 Tabassom" pitchFamily="2" charset="-78"/>
              </a:rPr>
              <a:t>برای اولین بار صدها کبوتر  در روز افتتاح به پرواز درآمدند که نشانه ایی از صلح و دوستی بود و بسیاری مورد توجه قرار گرفت.</a:t>
            </a:r>
          </a:p>
          <a:p>
            <a:pPr marL="0" indent="0">
              <a:buNone/>
            </a:pPr>
            <a:r>
              <a:rPr lang="fa-IR" sz="2400" b="1" dirty="0">
                <a:solidFill>
                  <a:schemeClr val="tx1">
                    <a:lumMod val="95000"/>
                  </a:schemeClr>
                </a:solidFill>
                <a:cs typeface="0 Tabassom" pitchFamily="2" charset="-78"/>
              </a:rPr>
              <a:t>آلمان بار دیگر به بازی ها ی المپیک بازگشت زنان در دو میدانی شرکت کردند.کوبرتن به سوئیس بازگشت و از مقام خود استعفا داد.</a:t>
            </a:r>
          </a:p>
          <a:p>
            <a:pPr marL="0" indent="0">
              <a:buNone/>
            </a:pPr>
            <a:r>
              <a:rPr lang="fa-IR" sz="2400" b="1" dirty="0">
                <a:solidFill>
                  <a:schemeClr val="tx1">
                    <a:lumMod val="95000"/>
                  </a:schemeClr>
                </a:solidFill>
                <a:cs typeface="0 Tabassom" pitchFamily="2" charset="-78"/>
              </a:rPr>
              <a:t>در این بازی ها بود که 3 حرکت امروزی وزنه برداری تصویـــب شــد.</a:t>
            </a:r>
            <a:endParaRPr lang="fa-IR" sz="2000" b="1" dirty="0">
              <a:solidFill>
                <a:schemeClr val="tx1">
                  <a:lumMod val="95000"/>
                </a:schemeClr>
              </a:solidFill>
              <a:cs typeface="0 Tabassom" pitchFamily="2" charset="-78"/>
            </a:endParaRPr>
          </a:p>
          <a:p>
            <a:endParaRPr lang="fa-IR" dirty="0"/>
          </a:p>
        </p:txBody>
      </p:sp>
    </p:spTree>
    <p:extLst>
      <p:ext uri="{BB962C8B-B14F-4D97-AF65-F5344CB8AC3E}">
        <p14:creationId xmlns:p14="http://schemas.microsoft.com/office/powerpoint/2010/main" val="37835732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548680"/>
            <a:ext cx="7924800" cy="1143000"/>
          </a:xfrm>
        </p:spPr>
        <p:txBody>
          <a:bodyPr/>
          <a:lstStyle/>
          <a:p>
            <a:pPr algn="r"/>
            <a:r>
              <a:rPr lang="fa-IR" sz="2000" dirty="0">
                <a:solidFill>
                  <a:srgbClr val="FF0000"/>
                </a:solidFill>
                <a:cs typeface="0 Jadid Bold" pitchFamily="2" charset="-78"/>
              </a:rPr>
              <a:t>رویداد مهم 1932 لس آنجلس آمریکا</a:t>
            </a:r>
            <a:br>
              <a:rPr lang="fa-IR" sz="2000" dirty="0">
                <a:solidFill>
                  <a:srgbClr val="FF0000"/>
                </a:solidFill>
                <a:cs typeface="0 Jadid Bold" pitchFamily="2" charset="-78"/>
              </a:rPr>
            </a:br>
            <a:r>
              <a:rPr lang="fa-IR" sz="2000" b="1" dirty="0">
                <a:solidFill>
                  <a:schemeClr val="tx1">
                    <a:lumMod val="95000"/>
                  </a:schemeClr>
                </a:solidFill>
                <a:cs typeface="B Tabassom" pitchFamily="2" charset="-78"/>
              </a:rPr>
              <a:t>برای اولین بار دهکده المپیک ساخته شد که مورد توجه قرار گرفت.</a:t>
            </a:r>
            <a:br>
              <a:rPr lang="fa-IR" sz="2000" b="1" dirty="0">
                <a:solidFill>
                  <a:schemeClr val="tx1">
                    <a:lumMod val="95000"/>
                  </a:schemeClr>
                </a:solidFill>
                <a:cs typeface="B Tabassom" pitchFamily="2" charset="-78"/>
              </a:rPr>
            </a:br>
            <a:r>
              <a:rPr lang="fa-IR" sz="2000" b="1" dirty="0">
                <a:solidFill>
                  <a:schemeClr val="tx1">
                    <a:lumMod val="95000"/>
                  </a:schemeClr>
                </a:solidFill>
                <a:cs typeface="B Tabassom" pitchFamily="2" charset="-78"/>
              </a:rPr>
              <a:t>برای اولین بار این بازی ها از دستگاه الکترونیک تایمینگ استفاده شد.</a:t>
            </a:r>
            <a:br>
              <a:rPr lang="fa-IR" sz="2000" b="1" dirty="0">
                <a:solidFill>
                  <a:schemeClr val="tx1">
                    <a:lumMod val="95000"/>
                  </a:schemeClr>
                </a:solidFill>
                <a:cs typeface="B Tabassom" pitchFamily="2" charset="-78"/>
              </a:rPr>
            </a:br>
            <a:r>
              <a:rPr lang="fa-IR" sz="2000" b="1" dirty="0">
                <a:solidFill>
                  <a:schemeClr val="tx1">
                    <a:lumMod val="95000"/>
                  </a:schemeClr>
                </a:solidFill>
                <a:cs typeface="B Tabassom" pitchFamily="2" charset="-78"/>
              </a:rPr>
              <a:t>چوگان تنها ورزش ایرانی الاصل بازی ها از بازی ها کنار گذاشته شد.</a:t>
            </a:r>
            <a:br>
              <a:rPr lang="fa-IR" sz="2000" b="1" dirty="0">
                <a:solidFill>
                  <a:schemeClr val="tx1">
                    <a:lumMod val="95000"/>
                  </a:schemeClr>
                </a:solidFill>
                <a:cs typeface="B Tabassom" pitchFamily="2" charset="-78"/>
              </a:rPr>
            </a:br>
            <a:r>
              <a:rPr lang="fa-IR" sz="2000" b="1" dirty="0">
                <a:solidFill>
                  <a:schemeClr val="tx1">
                    <a:lumMod val="95000"/>
                  </a:schemeClr>
                </a:solidFill>
                <a:cs typeface="B Tabassom" pitchFamily="2" charset="-78"/>
              </a:rPr>
              <a:t>چین برای اولین بار تنها با یک ورزشکار در بازی ها شرکت کــــرد.</a:t>
            </a:r>
            <a:endParaRPr lang="fa-IR" sz="2400" b="1" dirty="0">
              <a:solidFill>
                <a:schemeClr val="tx1">
                  <a:lumMod val="95000"/>
                </a:schemeClr>
              </a:solidFill>
              <a:cs typeface="B Tabassom" pitchFamily="2" charset="-78"/>
            </a:endParaRPr>
          </a:p>
        </p:txBody>
      </p:sp>
      <p:sp>
        <p:nvSpPr>
          <p:cNvPr id="3" name="Content Placeholder 2"/>
          <p:cNvSpPr>
            <a:spLocks noGrp="1"/>
          </p:cNvSpPr>
          <p:nvPr>
            <p:ph sz="quarter" idx="13"/>
          </p:nvPr>
        </p:nvSpPr>
        <p:spPr>
          <a:xfrm>
            <a:off x="611560" y="1700807"/>
            <a:ext cx="7924800" cy="5356763"/>
          </a:xfrm>
        </p:spPr>
        <p:txBody>
          <a:bodyPr>
            <a:normAutofit/>
          </a:bodyPr>
          <a:lstStyle/>
          <a:p>
            <a:pPr marL="0" indent="0">
              <a:buNone/>
            </a:pPr>
            <a:r>
              <a:rPr lang="fa-IR" sz="2000" dirty="0">
                <a:solidFill>
                  <a:srgbClr val="FF0000"/>
                </a:solidFill>
                <a:cs typeface="0 Jadid Bold" pitchFamily="2" charset="-78"/>
              </a:rPr>
              <a:t>رویداد مهم 1936 برلین آلمــــان</a:t>
            </a:r>
          </a:p>
          <a:p>
            <a:pPr marL="0" indent="0">
              <a:buNone/>
            </a:pPr>
            <a:r>
              <a:rPr lang="fa-IR" sz="2000" b="1" dirty="0">
                <a:solidFill>
                  <a:schemeClr val="tx1">
                    <a:lumMod val="95000"/>
                  </a:schemeClr>
                </a:solidFill>
                <a:cs typeface="B Tabassom" pitchFamily="2" charset="-78"/>
              </a:rPr>
              <a:t>بازی ها رنگ کامل سیاسی به خود گرفت.بازی ها در کشور آلمان نازی برگزار می شد . این دوره بازی هارا هیتلر افتتاح کــرد.</a:t>
            </a:r>
          </a:p>
          <a:p>
            <a:pPr marL="0" indent="0">
              <a:buNone/>
            </a:pPr>
            <a:r>
              <a:rPr lang="fa-IR" sz="2000" b="1" dirty="0">
                <a:solidFill>
                  <a:schemeClr val="tx1">
                    <a:lumMod val="95000"/>
                  </a:schemeClr>
                </a:solidFill>
                <a:cs typeface="B Tabassom" pitchFamily="2" charset="-78"/>
              </a:rPr>
              <a:t>در این بازی ها برای اولــین بار از تلویزیون برای نشان دادن بازیها استفاده شــــد و همچنین برای اولین بار پرچم ایران بر فراز دهکده المپیک به اهتزاز درآمد.</a:t>
            </a:r>
          </a:p>
          <a:p>
            <a:pPr marL="0" indent="0">
              <a:buNone/>
            </a:pPr>
            <a:endParaRPr lang="fa-IR" sz="2000" b="1" dirty="0">
              <a:solidFill>
                <a:srgbClr val="FF0000"/>
              </a:solidFill>
              <a:cs typeface="B Tabassom" pitchFamily="2" charset="-78"/>
            </a:endParaRPr>
          </a:p>
          <a:p>
            <a:pPr marL="0" indent="0">
              <a:buNone/>
            </a:pPr>
            <a:r>
              <a:rPr lang="fa-IR" sz="1600" b="1" dirty="0">
                <a:solidFill>
                  <a:srgbClr val="FF0000"/>
                </a:solidFill>
                <a:cs typeface="0 Jadid Bold" pitchFamily="2" charset="-78"/>
              </a:rPr>
              <a:t>المپیک </a:t>
            </a:r>
            <a:r>
              <a:rPr lang="fa-IR" sz="1600" b="1" dirty="0">
                <a:solidFill>
                  <a:schemeClr val="tx1">
                    <a:lumMod val="95000"/>
                  </a:schemeClr>
                </a:solidFill>
                <a:cs typeface="0 Jadid Bold" pitchFamily="2" charset="-78"/>
              </a:rPr>
              <a:t>1940</a:t>
            </a:r>
            <a:r>
              <a:rPr lang="fa-IR" sz="1600" b="1" dirty="0">
                <a:solidFill>
                  <a:srgbClr val="FF0000"/>
                </a:solidFill>
                <a:cs typeface="0 Jadid Bold" pitchFamily="2" charset="-78"/>
              </a:rPr>
              <a:t> که قرار بود در توکیو ژاپن برگزار شود به دلــیل جنگ جهانی دوم برگزار نشــد</a:t>
            </a:r>
          </a:p>
          <a:p>
            <a:pPr marL="0" indent="0">
              <a:buNone/>
            </a:pPr>
            <a:r>
              <a:rPr lang="fa-IR" sz="1600" b="1" dirty="0">
                <a:solidFill>
                  <a:srgbClr val="FF0000"/>
                </a:solidFill>
                <a:cs typeface="0 Jadid Bold" pitchFamily="2" charset="-78"/>
              </a:rPr>
              <a:t>و همچنین المپیک </a:t>
            </a:r>
            <a:r>
              <a:rPr lang="fa-IR" sz="1600" b="1" dirty="0">
                <a:cs typeface="0 Jadid Bold" pitchFamily="2" charset="-78"/>
              </a:rPr>
              <a:t>1944</a:t>
            </a:r>
            <a:r>
              <a:rPr lang="fa-IR" sz="1600" b="1" dirty="0">
                <a:solidFill>
                  <a:srgbClr val="FF0000"/>
                </a:solidFill>
                <a:cs typeface="0 Jadid Bold" pitchFamily="2" charset="-78"/>
              </a:rPr>
              <a:t>به دلیل طولانی بودن جنگ جهانی مانــع برگزاری بازی ها شـــد.</a:t>
            </a:r>
          </a:p>
          <a:p>
            <a:pPr marL="0" indent="0">
              <a:buNone/>
            </a:pPr>
            <a:endParaRPr lang="fa-IR" sz="1600" b="1" dirty="0">
              <a:solidFill>
                <a:srgbClr val="FF0000"/>
              </a:solidFill>
              <a:cs typeface="0 Jadid Bold" pitchFamily="2" charset="-78"/>
            </a:endParaRPr>
          </a:p>
        </p:txBody>
      </p:sp>
      <p:pic>
        <p:nvPicPr>
          <p:cNvPr id="6" name="تصویر 6">
            <a:extLst>
              <a:ext uri="{FF2B5EF4-FFF2-40B4-BE49-F238E27FC236}">
                <a16:creationId xmlns:a16="http://schemas.microsoft.com/office/drawing/2014/main" id="{3A29DBB9-3731-924D-BC61-C92B748D26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7640" y="4807999"/>
            <a:ext cx="2935551" cy="1832287"/>
          </a:xfrm>
          <a:prstGeom prst="rect">
            <a:avLst/>
          </a:prstGeom>
        </p:spPr>
      </p:pic>
      <p:pic>
        <p:nvPicPr>
          <p:cNvPr id="8" name="تصویر 8">
            <a:extLst>
              <a:ext uri="{FF2B5EF4-FFF2-40B4-BE49-F238E27FC236}">
                <a16:creationId xmlns:a16="http://schemas.microsoft.com/office/drawing/2014/main" id="{E2B662D6-7773-6C4B-84BE-9D73B71AFE1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46500" y="4807999"/>
            <a:ext cx="2803071" cy="1832287"/>
          </a:xfrm>
          <a:prstGeom prst="rect">
            <a:avLst/>
          </a:prstGeom>
        </p:spPr>
      </p:pic>
      <p:pic>
        <p:nvPicPr>
          <p:cNvPr id="10" name="تصویر 10">
            <a:extLst>
              <a:ext uri="{FF2B5EF4-FFF2-40B4-BE49-F238E27FC236}">
                <a16:creationId xmlns:a16="http://schemas.microsoft.com/office/drawing/2014/main" id="{F6224483-42A3-0C41-BD64-56008CB6A18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52880" y="4807998"/>
            <a:ext cx="2273188" cy="1832287"/>
          </a:xfrm>
          <a:prstGeom prst="rect">
            <a:avLst/>
          </a:prstGeom>
        </p:spPr>
      </p:pic>
    </p:spTree>
    <p:extLst>
      <p:ext uri="{BB962C8B-B14F-4D97-AF65-F5344CB8AC3E}">
        <p14:creationId xmlns:p14="http://schemas.microsoft.com/office/powerpoint/2010/main" val="13703848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980728"/>
            <a:ext cx="7924800" cy="1143000"/>
          </a:xfrm>
        </p:spPr>
        <p:txBody>
          <a:bodyPr/>
          <a:lstStyle/>
          <a:p>
            <a:pPr algn="r"/>
            <a:r>
              <a:rPr lang="fa-IR" dirty="0"/>
              <a:t/>
            </a:r>
            <a:br>
              <a:rPr lang="fa-IR" dirty="0"/>
            </a:br>
            <a:r>
              <a:rPr lang="fa-IR" dirty="0"/>
              <a:t/>
            </a:r>
            <a:br>
              <a:rPr lang="fa-IR" dirty="0"/>
            </a:br>
            <a:r>
              <a:rPr lang="fa-IR" sz="2000" dirty="0">
                <a:solidFill>
                  <a:srgbClr val="FF0000"/>
                </a:solidFill>
                <a:cs typeface="0 Jadid Bold" pitchFamily="2" charset="-78"/>
              </a:rPr>
              <a:t>رویداد های مهم 1948 بریتانیا</a:t>
            </a:r>
            <a:br>
              <a:rPr lang="fa-IR" sz="2000" dirty="0">
                <a:solidFill>
                  <a:srgbClr val="FF0000"/>
                </a:solidFill>
                <a:cs typeface="0 Jadid Bold" pitchFamily="2" charset="-78"/>
              </a:rPr>
            </a:br>
            <a:r>
              <a:rPr lang="fa-IR" sz="2000" b="1" dirty="0">
                <a:solidFill>
                  <a:schemeClr val="tx1">
                    <a:lumMod val="95000"/>
                  </a:schemeClr>
                </a:solidFill>
                <a:cs typeface="B Tabassom" pitchFamily="2" charset="-78"/>
              </a:rPr>
              <a:t>ایران برای اولین بار در المپیک شرکت میکرد و سلماسی از ایران صاحب برنز رشته وزنه برداری شد.</a:t>
            </a:r>
            <a:br>
              <a:rPr lang="fa-IR" sz="2000" b="1" dirty="0">
                <a:solidFill>
                  <a:schemeClr val="tx1">
                    <a:lumMod val="95000"/>
                  </a:schemeClr>
                </a:solidFill>
                <a:cs typeface="B Tabassom" pitchFamily="2" charset="-78"/>
              </a:rPr>
            </a:br>
            <a:r>
              <a:rPr lang="fa-IR" sz="2000" b="1" dirty="0">
                <a:solidFill>
                  <a:schemeClr val="tx1">
                    <a:lumMod val="95000"/>
                  </a:schemeClr>
                </a:solidFill>
                <a:cs typeface="B Tabassom" pitchFamily="2" charset="-78"/>
              </a:rPr>
              <a:t>و در هم کشتی مرحوم منصور رئیسی در 52 کیلوگرم چهارم شد</a:t>
            </a:r>
            <a:br>
              <a:rPr lang="fa-IR" sz="2000" b="1" dirty="0">
                <a:solidFill>
                  <a:schemeClr val="tx1">
                    <a:lumMod val="95000"/>
                  </a:schemeClr>
                </a:solidFill>
                <a:cs typeface="B Tabassom" pitchFamily="2" charset="-78"/>
              </a:rPr>
            </a:br>
            <a:r>
              <a:rPr lang="fa-IR" sz="2000" b="1" dirty="0">
                <a:solidFill>
                  <a:schemeClr val="tx1">
                    <a:lumMod val="95000"/>
                  </a:schemeClr>
                </a:solidFill>
                <a:cs typeface="B Tabassom" pitchFamily="2" charset="-78"/>
              </a:rPr>
              <a:t>اولین حضور ایرانیان به بازی های1936برلــین بر میگردد که درآلمان نازی 16 دانشجو ایرانی که در اروپا تحصیل میکردند از بازیها دیدن کـــردند.</a:t>
            </a:r>
            <a:r>
              <a:rPr lang="fa-IR" sz="2400" dirty="0">
                <a:solidFill>
                  <a:srgbClr val="FF0000"/>
                </a:solidFill>
                <a:cs typeface="0 Jadid Bold" pitchFamily="2" charset="-78"/>
              </a:rPr>
              <a:t/>
            </a:r>
            <a:br>
              <a:rPr lang="fa-IR" sz="2400" dirty="0">
                <a:solidFill>
                  <a:srgbClr val="FF0000"/>
                </a:solidFill>
                <a:cs typeface="0 Jadid Bold" pitchFamily="2" charset="-78"/>
              </a:rPr>
            </a:br>
            <a:endParaRPr lang="fa-IR" sz="2400" b="1" dirty="0">
              <a:cs typeface="0 Tabassom" pitchFamily="2" charset="-78"/>
            </a:endParaRPr>
          </a:p>
        </p:txBody>
      </p:sp>
      <p:sp>
        <p:nvSpPr>
          <p:cNvPr id="3" name="Content Placeholder 2"/>
          <p:cNvSpPr>
            <a:spLocks noGrp="1"/>
          </p:cNvSpPr>
          <p:nvPr>
            <p:ph sz="quarter" idx="13"/>
          </p:nvPr>
        </p:nvSpPr>
        <p:spPr>
          <a:xfrm>
            <a:off x="611560" y="1988840"/>
            <a:ext cx="7924800" cy="4114800"/>
          </a:xfrm>
        </p:spPr>
        <p:txBody>
          <a:bodyPr>
            <a:normAutofit/>
          </a:bodyPr>
          <a:lstStyle/>
          <a:p>
            <a:pPr marL="0" indent="0">
              <a:buNone/>
            </a:pPr>
            <a:r>
              <a:rPr lang="fa-IR" sz="2000" dirty="0">
                <a:solidFill>
                  <a:srgbClr val="FF0000"/>
                </a:solidFill>
                <a:cs typeface="0 Jadid Bold" pitchFamily="2" charset="-78"/>
              </a:rPr>
              <a:t>رویداد مهم 1952هلسینکی فنلانـــد</a:t>
            </a:r>
          </a:p>
          <a:p>
            <a:pPr marL="0" indent="0">
              <a:buNone/>
            </a:pPr>
            <a:r>
              <a:rPr lang="fa-IR" sz="2000" b="1" dirty="0">
                <a:solidFill>
                  <a:schemeClr val="tx1">
                    <a:lumMod val="95000"/>
                  </a:schemeClr>
                </a:solidFill>
                <a:cs typeface="0 Tabassom" pitchFamily="2" charset="-78"/>
              </a:rPr>
              <a:t>بد از گذشت 40سال شوروی بار دیگــر در بازی ها شرکت کرد. ایران در این دوره صاحب 14 مدال شــد.</a:t>
            </a:r>
          </a:p>
          <a:p>
            <a:pPr marL="0" indent="0">
              <a:buNone/>
            </a:pPr>
            <a:r>
              <a:rPr lang="fa-IR" sz="2000" b="1" dirty="0">
                <a:solidFill>
                  <a:schemeClr val="tx1">
                    <a:lumMod val="95000"/>
                  </a:schemeClr>
                </a:solidFill>
                <a:cs typeface="0 Tabassom" pitchFamily="2" charset="-78"/>
              </a:rPr>
              <a:t>تیم کشتی و وزنه برداری  ایــران به مقام سوم المپیک رســید.</a:t>
            </a:r>
          </a:p>
        </p:txBody>
      </p:sp>
      <p:pic>
        <p:nvPicPr>
          <p:cNvPr id="4" name="تصویر 4">
            <a:extLst>
              <a:ext uri="{FF2B5EF4-FFF2-40B4-BE49-F238E27FC236}">
                <a16:creationId xmlns:a16="http://schemas.microsoft.com/office/drawing/2014/main" id="{85B270ED-4E4F-A54C-B350-C3A9DFE5C6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4514" y="3703921"/>
            <a:ext cx="2205511" cy="1873994"/>
          </a:xfrm>
          <a:prstGeom prst="rect">
            <a:avLst/>
          </a:prstGeom>
        </p:spPr>
      </p:pic>
      <p:pic>
        <p:nvPicPr>
          <p:cNvPr id="6" name="تصویر 6">
            <a:extLst>
              <a:ext uri="{FF2B5EF4-FFF2-40B4-BE49-F238E27FC236}">
                <a16:creationId xmlns:a16="http://schemas.microsoft.com/office/drawing/2014/main" id="{F52BFD22-47D4-7F4C-9F7B-03418A8DAE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1455" y="3703921"/>
            <a:ext cx="2844800" cy="1873994"/>
          </a:xfrm>
          <a:prstGeom prst="rect">
            <a:avLst/>
          </a:prstGeom>
        </p:spPr>
      </p:pic>
      <p:pic>
        <p:nvPicPr>
          <p:cNvPr id="8" name="تصویر 8">
            <a:extLst>
              <a:ext uri="{FF2B5EF4-FFF2-40B4-BE49-F238E27FC236}">
                <a16:creationId xmlns:a16="http://schemas.microsoft.com/office/drawing/2014/main" id="{E6A6160D-2349-A642-834B-7733D262B7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55297" y="3703921"/>
            <a:ext cx="2177143" cy="1873994"/>
          </a:xfrm>
          <a:prstGeom prst="rect">
            <a:avLst/>
          </a:prstGeom>
        </p:spPr>
      </p:pic>
    </p:spTree>
    <p:extLst>
      <p:ext uri="{BB962C8B-B14F-4D97-AF65-F5344CB8AC3E}">
        <p14:creationId xmlns:p14="http://schemas.microsoft.com/office/powerpoint/2010/main" val="17103192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340768"/>
            <a:ext cx="7924800" cy="1143000"/>
          </a:xfrm>
        </p:spPr>
        <p:txBody>
          <a:bodyPr/>
          <a:lstStyle/>
          <a:p>
            <a:pPr algn="r"/>
            <a:r>
              <a:rPr lang="fa-IR" sz="2000" dirty="0">
                <a:solidFill>
                  <a:srgbClr val="FF0000"/>
                </a:solidFill>
                <a:cs typeface="0 Jadid Bold" pitchFamily="2" charset="-78"/>
              </a:rPr>
              <a:t>رویداد های مهم 1956 ملبورن استرالیا</a:t>
            </a:r>
            <a:br>
              <a:rPr lang="fa-IR" sz="2000" dirty="0">
                <a:solidFill>
                  <a:srgbClr val="FF0000"/>
                </a:solidFill>
                <a:cs typeface="0 Jadid Bold" pitchFamily="2" charset="-78"/>
              </a:rPr>
            </a:br>
            <a:r>
              <a:rPr lang="fa-IR" sz="2000" b="1" dirty="0">
                <a:solidFill>
                  <a:schemeClr val="tx1">
                    <a:lumMod val="95000"/>
                  </a:schemeClr>
                </a:solidFill>
                <a:cs typeface="0 Tabassom" pitchFamily="2" charset="-78"/>
              </a:rPr>
              <a:t>برای اولـــین بار بازی ها دو میــزبان داشت بازی های سوارکاری در ســوئد  و بقیه در استرالیا برگزار شد .</a:t>
            </a:r>
            <a:r>
              <a:rPr lang="fa-IR" sz="2400" dirty="0">
                <a:solidFill>
                  <a:srgbClr val="FF0000"/>
                </a:solidFill>
                <a:cs typeface="0 Jadid Bold" pitchFamily="2" charset="-78"/>
              </a:rPr>
              <a:t/>
            </a:r>
            <a:br>
              <a:rPr lang="fa-IR" sz="2400" dirty="0">
                <a:solidFill>
                  <a:srgbClr val="FF0000"/>
                </a:solidFill>
                <a:cs typeface="0 Jadid Bold" pitchFamily="2" charset="-78"/>
              </a:rPr>
            </a:br>
            <a:r>
              <a:rPr lang="fa-IR" sz="2000" b="1" dirty="0">
                <a:solidFill>
                  <a:schemeClr val="tx1">
                    <a:lumMod val="95000"/>
                  </a:schemeClr>
                </a:solidFill>
                <a:cs typeface="0 Tabassom" pitchFamily="2" charset="-78"/>
              </a:rPr>
              <a:t>مسابقه فینال واترپلو که بیــن مجــارستان و شــوروی جریان داشت به خــون کشیده شد .</a:t>
            </a:r>
            <a:br>
              <a:rPr lang="fa-IR" sz="2000" b="1" dirty="0">
                <a:solidFill>
                  <a:schemeClr val="tx1">
                    <a:lumMod val="95000"/>
                  </a:schemeClr>
                </a:solidFill>
                <a:cs typeface="0 Tabassom" pitchFamily="2" charset="-78"/>
              </a:rPr>
            </a:br>
            <a:r>
              <a:rPr lang="fa-IR" sz="2000" b="1" dirty="0">
                <a:solidFill>
                  <a:schemeClr val="tx1">
                    <a:lumMod val="95000"/>
                  </a:schemeClr>
                </a:solidFill>
                <a:cs typeface="0 Tabassom" pitchFamily="2" charset="-78"/>
              </a:rPr>
              <a:t>این مســابقه به مشت زنی زیر آب شهرت یافت .</a:t>
            </a:r>
            <a:br>
              <a:rPr lang="fa-IR" sz="2000" b="1" dirty="0">
                <a:solidFill>
                  <a:schemeClr val="tx1">
                    <a:lumMod val="95000"/>
                  </a:schemeClr>
                </a:solidFill>
                <a:cs typeface="0 Tabassom" pitchFamily="2" charset="-78"/>
              </a:rPr>
            </a:br>
            <a:r>
              <a:rPr lang="fa-IR" sz="2000" b="1" dirty="0">
                <a:solidFill>
                  <a:schemeClr val="tx1">
                    <a:lumMod val="95000"/>
                  </a:schemeClr>
                </a:solidFill>
                <a:cs typeface="0 Tabassom" pitchFamily="2" charset="-78"/>
              </a:rPr>
              <a:t>درکــشتی تیم ایران توانــست 2 مدال طلـا کسب کند . ایران در این بازی ها مجموعا 5 مدال به دست آورد..</a:t>
            </a:r>
          </a:p>
        </p:txBody>
      </p:sp>
      <p:sp>
        <p:nvSpPr>
          <p:cNvPr id="3" name="Content Placeholder 2"/>
          <p:cNvSpPr>
            <a:spLocks noGrp="1"/>
          </p:cNvSpPr>
          <p:nvPr>
            <p:ph sz="quarter" idx="13"/>
          </p:nvPr>
        </p:nvSpPr>
        <p:spPr>
          <a:xfrm>
            <a:off x="611560" y="2348880"/>
            <a:ext cx="7924800" cy="4114800"/>
          </a:xfrm>
        </p:spPr>
        <p:txBody>
          <a:bodyPr>
            <a:normAutofit/>
          </a:bodyPr>
          <a:lstStyle/>
          <a:p>
            <a:pPr marL="0" indent="0">
              <a:buNone/>
            </a:pPr>
            <a:r>
              <a:rPr lang="fa-IR" sz="2000" dirty="0">
                <a:solidFill>
                  <a:srgbClr val="FF0000"/>
                </a:solidFill>
                <a:cs typeface="0 Jadid Bold" pitchFamily="2" charset="-78"/>
              </a:rPr>
              <a:t>رویداد مهم 1960 رم ایتالیا</a:t>
            </a:r>
          </a:p>
          <a:p>
            <a:pPr marL="0" indent="0">
              <a:buNone/>
            </a:pPr>
            <a:r>
              <a:rPr lang="fa-IR" sz="2000" b="1" dirty="0">
                <a:cs typeface="0 Tabassom" pitchFamily="2" charset="-78"/>
              </a:rPr>
              <a:t>یک قهرمان ناشناخته با پای برهنه قهرمان ماراتن شد</a:t>
            </a:r>
          </a:p>
          <a:p>
            <a:pPr marL="0" indent="0">
              <a:buNone/>
            </a:pPr>
            <a:r>
              <a:rPr lang="fa-IR" sz="2000" b="1" dirty="0">
                <a:cs typeface="0 Tabassom" pitchFamily="2" charset="-78"/>
              </a:rPr>
              <a:t>ایران در این بازی ها 1نقره و 3برنز به دست آورد.</a:t>
            </a:r>
          </a:p>
          <a:p>
            <a:pPr marL="0" indent="0">
              <a:buNone/>
            </a:pPr>
            <a:r>
              <a:rPr lang="fa-IR" sz="2000" b="1" dirty="0">
                <a:solidFill>
                  <a:srgbClr val="FF0000"/>
                </a:solidFill>
                <a:cs typeface="B Jadid" pitchFamily="2" charset="-78"/>
              </a:rPr>
              <a:t>رویداد مهم 1964 توکیو ژاپن</a:t>
            </a:r>
          </a:p>
          <a:p>
            <a:pPr marL="0" indent="0">
              <a:buNone/>
            </a:pPr>
            <a:r>
              <a:rPr lang="fa-IR" sz="2000" b="1" dirty="0">
                <a:cs typeface="0 Tabassom" pitchFamily="2" charset="-78"/>
              </a:rPr>
              <a:t>این نخستین بازی بود که در آسیا انجام میـد مسابقــات والیبال برای اولیـن بار برگزار گردید.</a:t>
            </a:r>
          </a:p>
          <a:p>
            <a:pPr marL="0" indent="0">
              <a:buNone/>
            </a:pPr>
            <a:r>
              <a:rPr lang="fa-IR" sz="2000" b="1" dirty="0">
                <a:cs typeface="0 Tabassom" pitchFamily="2" charset="-78"/>
              </a:rPr>
              <a:t>برای اولین بار دختران ایرانی دربازی ها شرکت کردند و نتایج ضعیفـی بدست آوردند.ایران در ایــن بازی ها فقط صاحب 3 مدال برنز شد.</a:t>
            </a:r>
          </a:p>
          <a:p>
            <a:pPr marL="0" indent="0">
              <a:buNone/>
            </a:pPr>
            <a:r>
              <a:rPr lang="fa-IR" sz="2000" b="1" dirty="0">
                <a:cs typeface="0 Tabassom" pitchFamily="2" charset="-78"/>
              </a:rPr>
              <a:t>فوتبال برای اولین بار در این بازی ها برگزار گردید </a:t>
            </a:r>
            <a:endParaRPr lang="fa-IR" sz="1800" b="1" dirty="0">
              <a:cs typeface="0 Tabassom" pitchFamily="2" charset="-78"/>
            </a:endParaRPr>
          </a:p>
        </p:txBody>
      </p:sp>
    </p:spTree>
    <p:extLst>
      <p:ext uri="{BB962C8B-B14F-4D97-AF65-F5344CB8AC3E}">
        <p14:creationId xmlns:p14="http://schemas.microsoft.com/office/powerpoint/2010/main" val="9507384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2000" dirty="0">
                <a:solidFill>
                  <a:srgbClr val="FF0000"/>
                </a:solidFill>
                <a:cs typeface="0 Jadid Bold" pitchFamily="2" charset="-78"/>
              </a:rPr>
              <a:t>رویداد مهم 1968 مکزیکوسیتی</a:t>
            </a:r>
            <a:br>
              <a:rPr lang="fa-IR" sz="2000" dirty="0">
                <a:solidFill>
                  <a:srgbClr val="FF0000"/>
                </a:solidFill>
                <a:cs typeface="0 Jadid Bold" pitchFamily="2" charset="-78"/>
              </a:rPr>
            </a:br>
            <a:r>
              <a:rPr lang="fa-IR" sz="2000" b="1" dirty="0">
                <a:cs typeface="0 Tabassom" pitchFamily="2" charset="-78"/>
              </a:rPr>
              <a:t>مهم ترین مسئله در این المپیک ارتفاع زیاد (2240)شهر مکزیکوسیتی بود.</a:t>
            </a:r>
            <a:br>
              <a:rPr lang="fa-IR" sz="2000" b="1" dirty="0">
                <a:cs typeface="0 Tabassom" pitchFamily="2" charset="-78"/>
              </a:rPr>
            </a:br>
            <a:r>
              <a:rPr lang="fa-IR" sz="2000" b="1" dirty="0">
                <a:cs typeface="0 Tabassom" pitchFamily="2" charset="-78"/>
              </a:rPr>
              <a:t>در این بازی ها ایران 5 مدال کسب کــرد.</a:t>
            </a:r>
          </a:p>
        </p:txBody>
      </p:sp>
      <p:sp>
        <p:nvSpPr>
          <p:cNvPr id="3" name="Content Placeholder 2"/>
          <p:cNvSpPr>
            <a:spLocks noGrp="1"/>
          </p:cNvSpPr>
          <p:nvPr>
            <p:ph sz="quarter" idx="13"/>
          </p:nvPr>
        </p:nvSpPr>
        <p:spPr/>
        <p:txBody>
          <a:bodyPr>
            <a:normAutofit/>
          </a:bodyPr>
          <a:lstStyle/>
          <a:p>
            <a:pPr marL="0" indent="0">
              <a:buNone/>
            </a:pPr>
            <a:r>
              <a:rPr lang="fa-IR" sz="2400" dirty="0">
                <a:solidFill>
                  <a:srgbClr val="FF0000"/>
                </a:solidFill>
                <a:cs typeface="0 Jadid Bold" pitchFamily="2" charset="-78"/>
              </a:rPr>
              <a:t>رویداد مهم 1972 مونیخ آلمان فدرال</a:t>
            </a:r>
          </a:p>
          <a:p>
            <a:pPr marL="0" indent="0">
              <a:buNone/>
            </a:pPr>
            <a:r>
              <a:rPr lang="fa-IR" sz="2000" b="1" dirty="0">
                <a:cs typeface="0 Tabassom" pitchFamily="2" charset="-78"/>
              </a:rPr>
              <a:t>روز 5سپتامبر8چریک فلسطینی دو ورزشکار اسرائیلی را کشتندو4نفر را گروگان گرفتند بازی ها در شرف تعطیلی قرار گرفت و مسابقات ناتمام ما نــد.</a:t>
            </a:r>
          </a:p>
          <a:p>
            <a:pPr marL="0" indent="0">
              <a:buNone/>
            </a:pPr>
            <a:r>
              <a:rPr lang="fa-IR" sz="2000" b="1" dirty="0">
                <a:cs typeface="0 Tabassom" pitchFamily="2" charset="-78"/>
              </a:rPr>
              <a:t>هندبال برای اولین بار در بازی ها برگزار شد</a:t>
            </a:r>
            <a:r>
              <a:rPr lang="fa-IR" sz="1800" b="1" dirty="0">
                <a:cs typeface="0 Tabassom" pitchFamily="2" charset="-78"/>
              </a:rPr>
              <a:t>.</a:t>
            </a:r>
          </a:p>
          <a:p>
            <a:pPr marL="0" indent="0">
              <a:buNone/>
            </a:pPr>
            <a:endParaRPr lang="fa-IR" sz="1800" b="1" dirty="0">
              <a:cs typeface="0 Tabassom" pitchFamily="2" charset="-78"/>
            </a:endParaRPr>
          </a:p>
          <a:p>
            <a:pPr marL="0" indent="0">
              <a:buNone/>
            </a:pPr>
            <a:endParaRPr lang="fa-IR" sz="1800" dirty="0">
              <a:solidFill>
                <a:srgbClr val="FF0000"/>
              </a:solidFill>
              <a:cs typeface="0 Jadid Bold" pitchFamily="2" charset="-78"/>
            </a:endParaRPr>
          </a:p>
        </p:txBody>
      </p:sp>
      <p:pic>
        <p:nvPicPr>
          <p:cNvPr id="4" name="تصویر 4">
            <a:extLst>
              <a:ext uri="{FF2B5EF4-FFF2-40B4-BE49-F238E27FC236}">
                <a16:creationId xmlns:a16="http://schemas.microsoft.com/office/drawing/2014/main" id="{30B11DEB-F265-C140-B450-A3BC4847D11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3320142"/>
            <a:ext cx="5295900" cy="3263219"/>
          </a:xfrm>
          <a:prstGeom prst="rect">
            <a:avLst/>
          </a:prstGeom>
        </p:spPr>
      </p:pic>
    </p:spTree>
    <p:extLst>
      <p:ext uri="{BB962C8B-B14F-4D97-AF65-F5344CB8AC3E}">
        <p14:creationId xmlns:p14="http://schemas.microsoft.com/office/powerpoint/2010/main" val="30992976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124744"/>
            <a:ext cx="7924800" cy="1143000"/>
          </a:xfrm>
        </p:spPr>
        <p:txBody>
          <a:bodyPr/>
          <a:lstStyle/>
          <a:p>
            <a:pPr algn="r"/>
            <a:r>
              <a:rPr lang="fa-IR" sz="2000" dirty="0">
                <a:solidFill>
                  <a:srgbClr val="FF0000"/>
                </a:solidFill>
                <a:cs typeface="0 Jadid Bold" pitchFamily="2" charset="-78"/>
              </a:rPr>
              <a:t>رویدادهای مهم 1976 مونترال کانادا</a:t>
            </a:r>
            <a:br>
              <a:rPr lang="fa-IR" sz="2000" dirty="0">
                <a:solidFill>
                  <a:srgbClr val="FF0000"/>
                </a:solidFill>
                <a:cs typeface="0 Jadid Bold" pitchFamily="2" charset="-78"/>
              </a:rPr>
            </a:br>
            <a:r>
              <a:rPr lang="fa-IR" sz="2000" dirty="0">
                <a:solidFill>
                  <a:srgbClr val="FF0000"/>
                </a:solidFill>
                <a:cs typeface="0 Jadid Bold" pitchFamily="2" charset="-78"/>
              </a:rPr>
              <a:t/>
            </a:r>
            <a:br>
              <a:rPr lang="fa-IR" sz="2000" dirty="0">
                <a:solidFill>
                  <a:srgbClr val="FF0000"/>
                </a:solidFill>
                <a:cs typeface="0 Jadid Bold" pitchFamily="2" charset="-78"/>
              </a:rPr>
            </a:br>
            <a:r>
              <a:rPr lang="fa-IR" sz="2000" b="1" dirty="0">
                <a:cs typeface="B Tabassom" pitchFamily="2" charset="-78"/>
              </a:rPr>
              <a:t>بعد از حوادث المپیک مونیخ برای امنیت ورزشکاران 16000پلیس و سرباز برده شد که 100ملیون دلار خرج برداشت 22 کشور افریقیی بازی ها را تحریم کردنــد.</a:t>
            </a:r>
            <a:br>
              <a:rPr lang="fa-IR" sz="2000" b="1" dirty="0">
                <a:cs typeface="B Tabassom" pitchFamily="2" charset="-78"/>
              </a:rPr>
            </a:br>
            <a:r>
              <a:rPr lang="fa-IR" sz="2000" b="1" dirty="0">
                <a:cs typeface="B Tabassom" pitchFamily="2" charset="-78"/>
              </a:rPr>
              <a:t>ایران بیشترین ورزشکاران را نسبت به دوره های قبل شرکت داده بودو کمترین مدال را صید کرد .(یک مدال برنز)  </a:t>
            </a:r>
          </a:p>
        </p:txBody>
      </p:sp>
      <p:sp>
        <p:nvSpPr>
          <p:cNvPr id="3" name="Content Placeholder 2"/>
          <p:cNvSpPr>
            <a:spLocks noGrp="1"/>
          </p:cNvSpPr>
          <p:nvPr>
            <p:ph sz="quarter" idx="13"/>
          </p:nvPr>
        </p:nvSpPr>
        <p:spPr>
          <a:xfrm>
            <a:off x="611560" y="2420888"/>
            <a:ext cx="7924800" cy="4114800"/>
          </a:xfrm>
        </p:spPr>
        <p:txBody>
          <a:bodyPr/>
          <a:lstStyle/>
          <a:p>
            <a:pPr marL="0" indent="0">
              <a:buNone/>
            </a:pPr>
            <a:r>
              <a:rPr lang="fa-IR" sz="2000" dirty="0">
                <a:solidFill>
                  <a:srgbClr val="FF0000"/>
                </a:solidFill>
                <a:cs typeface="0 Jadid Bold" pitchFamily="2" charset="-78"/>
              </a:rPr>
              <a:t>رویداد مهم 1980 مسکو شوروی</a:t>
            </a:r>
          </a:p>
          <a:p>
            <a:pPr marL="0" indent="0">
              <a:buNone/>
            </a:pPr>
            <a:r>
              <a:rPr lang="fa-IR" sz="2000" b="1" dirty="0">
                <a:cs typeface="0 Tabassom" pitchFamily="2" charset="-78"/>
              </a:rPr>
              <a:t>مهم ترین مسئله تحریم بازی ها بودسیاست به وضع خیره کننده ایی بر بازی ها اثر نهاد.</a:t>
            </a:r>
          </a:p>
          <a:p>
            <a:pPr marL="0" indent="0">
              <a:buNone/>
            </a:pPr>
            <a:endParaRPr lang="fa-IR" sz="2000" b="1" dirty="0">
              <a:cs typeface="0 Tabassom" pitchFamily="2" charset="-78"/>
            </a:endParaRPr>
          </a:p>
          <a:p>
            <a:pPr marL="0" indent="0">
              <a:buNone/>
            </a:pPr>
            <a:r>
              <a:rPr lang="fa-IR" sz="2000" b="1" dirty="0">
                <a:solidFill>
                  <a:srgbClr val="FF0000"/>
                </a:solidFill>
                <a:cs typeface="0 Jadid Bold" pitchFamily="2" charset="-78"/>
              </a:rPr>
              <a:t>رویدادهای مهم 1984 لس آنجلس آمریکــا</a:t>
            </a:r>
          </a:p>
          <a:p>
            <a:pPr marL="0" indent="0">
              <a:buNone/>
            </a:pPr>
            <a:r>
              <a:rPr lang="fa-IR" sz="2000" b="1" dirty="0">
                <a:solidFill>
                  <a:schemeClr val="tx1">
                    <a:lumMod val="95000"/>
                  </a:schemeClr>
                </a:solidFill>
                <a:cs typeface="0 Tabassom" pitchFamily="2" charset="-78"/>
              </a:rPr>
              <a:t>آمریکا سومین بار و لس آنجلس واسه دومین بار میزبان بازی ها بودبازی ها توسط بلوک شرق غیر از رمانی تحریم شد.</a:t>
            </a:r>
          </a:p>
          <a:p>
            <a:pPr marL="0" indent="0">
              <a:buNone/>
            </a:pPr>
            <a:r>
              <a:rPr lang="fa-IR" sz="2000" b="1" dirty="0">
                <a:solidFill>
                  <a:schemeClr val="tx1">
                    <a:lumMod val="95000"/>
                  </a:schemeClr>
                </a:solidFill>
                <a:cs typeface="0 Tabassom" pitchFamily="2" charset="-78"/>
              </a:rPr>
              <a:t>ایران نیز به دلیل مخالفت بــا سیــاست های استعمــاری ـمریکا ذبازی هــا را تحریــم کرد.</a:t>
            </a:r>
          </a:p>
        </p:txBody>
      </p:sp>
    </p:spTree>
    <p:extLst>
      <p:ext uri="{BB962C8B-B14F-4D97-AF65-F5344CB8AC3E}">
        <p14:creationId xmlns:p14="http://schemas.microsoft.com/office/powerpoint/2010/main" val="8453625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836712"/>
            <a:ext cx="7924800" cy="1143000"/>
          </a:xfrm>
        </p:spPr>
        <p:txBody>
          <a:bodyPr/>
          <a:lstStyle/>
          <a:p>
            <a:pPr algn="r"/>
            <a:r>
              <a:rPr lang="fa-IR" sz="2000" dirty="0">
                <a:solidFill>
                  <a:srgbClr val="FF0000"/>
                </a:solidFill>
                <a:cs typeface="0 Jadid Bold" pitchFamily="2" charset="-78"/>
              </a:rPr>
              <a:t>رویداد های مهم 1988 سئول کره جنــوبی</a:t>
            </a:r>
            <a:br>
              <a:rPr lang="fa-IR" sz="2000" dirty="0">
                <a:solidFill>
                  <a:srgbClr val="FF0000"/>
                </a:solidFill>
                <a:cs typeface="0 Jadid Bold" pitchFamily="2" charset="-78"/>
              </a:rPr>
            </a:br>
            <a:r>
              <a:rPr lang="fa-IR" sz="2000" b="1" dirty="0">
                <a:cs typeface="0 Tabassom" pitchFamily="2" charset="-78"/>
              </a:rPr>
              <a:t>در این دوره شوروی با کاروانی کاملتر از همیشه به سئول آمد تا غیبــت خود را در لس آنجلس جبران کنــد.</a:t>
            </a:r>
            <a:br>
              <a:rPr lang="fa-IR" sz="2000" b="1" dirty="0">
                <a:cs typeface="0 Tabassom" pitchFamily="2" charset="-78"/>
              </a:rPr>
            </a:br>
            <a:r>
              <a:rPr lang="fa-IR" sz="2000" b="1" dirty="0">
                <a:cs typeface="0 Tabassom" pitchFamily="2" charset="-78"/>
              </a:rPr>
              <a:t>در ایــن دوره ورزشکاران شوروی با اختــلاف فاحشی به سایر کشور ها در صدر جدول مدال ها قرار گرفــتند .</a:t>
            </a:r>
            <a:br>
              <a:rPr lang="fa-IR" sz="2000" b="1" dirty="0">
                <a:cs typeface="0 Tabassom" pitchFamily="2" charset="-78"/>
              </a:rPr>
            </a:br>
            <a:r>
              <a:rPr lang="fa-IR" sz="2000" b="1" dirty="0">
                <a:cs typeface="0 Tabassom" pitchFamily="2" charset="-78"/>
              </a:rPr>
              <a:t>ایــران با یک مدال رنقره در رده 43 قرار گــرفت.</a:t>
            </a:r>
          </a:p>
        </p:txBody>
      </p:sp>
      <p:sp>
        <p:nvSpPr>
          <p:cNvPr id="3" name="Content Placeholder 2"/>
          <p:cNvSpPr>
            <a:spLocks noGrp="1"/>
          </p:cNvSpPr>
          <p:nvPr>
            <p:ph sz="quarter" idx="13"/>
          </p:nvPr>
        </p:nvSpPr>
        <p:spPr>
          <a:xfrm>
            <a:off x="611560" y="2132856"/>
            <a:ext cx="7924800" cy="4536504"/>
          </a:xfrm>
        </p:spPr>
        <p:txBody>
          <a:bodyPr>
            <a:normAutofit/>
          </a:bodyPr>
          <a:lstStyle/>
          <a:p>
            <a:pPr marL="0" indent="0">
              <a:buNone/>
            </a:pPr>
            <a:r>
              <a:rPr lang="fa-IR" sz="2000" dirty="0">
                <a:solidFill>
                  <a:srgbClr val="FF0000"/>
                </a:solidFill>
                <a:cs typeface="0 Jadid Bold" pitchFamily="2" charset="-78"/>
              </a:rPr>
              <a:t>رویداد های مهم 1992 بــارسلون اسپانیــا</a:t>
            </a:r>
          </a:p>
          <a:p>
            <a:pPr marL="0" indent="0">
              <a:buNone/>
            </a:pPr>
            <a:r>
              <a:rPr lang="fa-IR" sz="2000" b="1" dirty="0">
                <a:cs typeface="0 Tabassom" pitchFamily="2" charset="-78"/>
              </a:rPr>
              <a:t>برای اولین بار به ورزشکاران مدال طلای خالص معادل 3/5میلیون دلار اهــدا شد.</a:t>
            </a:r>
          </a:p>
          <a:p>
            <a:pPr marL="0" indent="0">
              <a:buNone/>
            </a:pPr>
            <a:r>
              <a:rPr lang="fa-IR" sz="2000" b="1" dirty="0">
                <a:cs typeface="0 Tabassom" pitchFamily="2" charset="-78"/>
              </a:rPr>
              <a:t>4 ورزشکار ایران در 8 رشته شرکت کرد .</a:t>
            </a:r>
          </a:p>
          <a:p>
            <a:pPr marL="0" indent="0">
              <a:buNone/>
            </a:pPr>
            <a:r>
              <a:rPr lang="fa-IR" sz="2000" b="1" dirty="0">
                <a:solidFill>
                  <a:srgbClr val="FF0000"/>
                </a:solidFill>
                <a:cs typeface="0 Jadid Bold" pitchFamily="2" charset="-78"/>
              </a:rPr>
              <a:t>رویدادهای مهم 1996آتالانتا آمریکــا</a:t>
            </a:r>
          </a:p>
          <a:p>
            <a:pPr marL="0" indent="0" rtl="0">
              <a:buNone/>
            </a:pPr>
            <a:r>
              <a:rPr lang="fa-IR" sz="2000" b="1" dirty="0">
                <a:cs typeface="0 Tabassom" pitchFamily="2" charset="-78"/>
              </a:rPr>
              <a:t>تــمامی 197 کشــور عضو کمیته المپیک در آن شرکت کـردند تیم ملی ایران به عنــوان 86 تیم واردمراسم شد و رژه رفـــت</a:t>
            </a:r>
            <a:r>
              <a:rPr lang="fa-IR" sz="2000" b="1" dirty="0">
                <a:cs typeface="0 Jadid Bold" pitchFamily="2" charset="-78"/>
              </a:rPr>
              <a:t>.</a:t>
            </a:r>
          </a:p>
          <a:p>
            <a:pPr marL="0" indent="0" rtl="0">
              <a:buNone/>
            </a:pPr>
            <a:r>
              <a:rPr lang="fa-IR" sz="2000" b="1" dirty="0">
                <a:solidFill>
                  <a:srgbClr val="FF0000"/>
                </a:solidFill>
                <a:cs typeface="0 Jadid Bold" pitchFamily="2" charset="-78"/>
              </a:rPr>
              <a:t>رویداد های مهم 2000سیدنی استرالیــا</a:t>
            </a:r>
          </a:p>
          <a:p>
            <a:pPr marL="0" indent="0" rtl="0">
              <a:buNone/>
            </a:pPr>
            <a:r>
              <a:rPr lang="fa-IR" sz="2000" b="1" dirty="0">
                <a:cs typeface="0 Tabassom" pitchFamily="2" charset="-78"/>
              </a:rPr>
              <a:t>المپیک سیدنی از بزرگتــرین بازی ها از نظر شرکت کننده بود ایران در ایــن مسابقات 4 مدال کسب کــرد. </a:t>
            </a:r>
          </a:p>
        </p:txBody>
      </p:sp>
    </p:spTree>
    <p:extLst>
      <p:ext uri="{BB962C8B-B14F-4D97-AF65-F5344CB8AC3E}">
        <p14:creationId xmlns:p14="http://schemas.microsoft.com/office/powerpoint/2010/main" val="37274909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2000" dirty="0">
                <a:solidFill>
                  <a:srgbClr val="FF0000"/>
                </a:solidFill>
                <a:cs typeface="0 Jadid Bold" pitchFamily="2" charset="-78"/>
              </a:rPr>
              <a:t>رویدادهای مهم 2004 آتن یــونـان</a:t>
            </a:r>
            <a:br>
              <a:rPr lang="fa-IR" sz="2000" dirty="0">
                <a:solidFill>
                  <a:srgbClr val="FF0000"/>
                </a:solidFill>
                <a:cs typeface="0 Jadid Bold" pitchFamily="2" charset="-78"/>
              </a:rPr>
            </a:br>
            <a:r>
              <a:rPr lang="fa-IR" sz="2000" b="1" dirty="0">
                <a:cs typeface="0 Tabassom" pitchFamily="2" charset="-78"/>
              </a:rPr>
              <a:t>مســابقات کشتی زنــان برای اولیــن بار در این دوره شـروع شد</a:t>
            </a:r>
            <a:br>
              <a:rPr lang="fa-IR" sz="2000" b="1" dirty="0">
                <a:cs typeface="0 Tabassom" pitchFamily="2" charset="-78"/>
              </a:rPr>
            </a:br>
            <a:r>
              <a:rPr lang="fa-IR" sz="2000" b="1" dirty="0">
                <a:cs typeface="0 Tabassom" pitchFamily="2" charset="-78"/>
              </a:rPr>
              <a:t>ایران دراین دوره بازی 6مدال کسب نمود.</a:t>
            </a:r>
          </a:p>
        </p:txBody>
      </p:sp>
      <p:sp>
        <p:nvSpPr>
          <p:cNvPr id="3" name="Content Placeholder 2"/>
          <p:cNvSpPr>
            <a:spLocks noGrp="1"/>
          </p:cNvSpPr>
          <p:nvPr>
            <p:ph sz="quarter" idx="13"/>
          </p:nvPr>
        </p:nvSpPr>
        <p:spPr/>
        <p:txBody>
          <a:bodyPr>
            <a:normAutofit/>
          </a:bodyPr>
          <a:lstStyle/>
          <a:p>
            <a:pPr marL="0" indent="0">
              <a:buNone/>
            </a:pPr>
            <a:r>
              <a:rPr lang="fa-IR" sz="2000" dirty="0">
                <a:solidFill>
                  <a:srgbClr val="FF0000"/>
                </a:solidFill>
                <a:cs typeface="0 Jadid Bold" pitchFamily="2" charset="-78"/>
              </a:rPr>
              <a:t>رویداد مهم 2008 پـکن</a:t>
            </a:r>
          </a:p>
          <a:p>
            <a:pPr marL="0" indent="0">
              <a:buNone/>
            </a:pPr>
            <a:r>
              <a:rPr lang="fa-IR" sz="2000" b="1" dirty="0">
                <a:cs typeface="0 Tabassom" pitchFamily="2" charset="-78"/>
              </a:rPr>
              <a:t>در این دوره قوی ترین برنامه ضد دوپینگ </a:t>
            </a:r>
            <a:r>
              <a:rPr lang="en-US" sz="2000" b="1" dirty="0">
                <a:cs typeface="0 Tabassom" pitchFamily="2" charset="-78"/>
              </a:rPr>
              <a:t>ios </a:t>
            </a:r>
            <a:r>
              <a:rPr lang="fa-IR" sz="2000" b="1" dirty="0">
                <a:cs typeface="0 Tabassom" pitchFamily="2" charset="-78"/>
              </a:rPr>
              <a:t>به مرحله اجرا درآمد ایران در این بازی ها 2مدال کسب کــرد.</a:t>
            </a:r>
          </a:p>
          <a:p>
            <a:pPr marL="0" indent="0">
              <a:buNone/>
            </a:pPr>
            <a:endParaRPr lang="fa-IR" sz="2000" b="1" dirty="0">
              <a:cs typeface="0 Tabassom" pitchFamily="2" charset="-78"/>
            </a:endParaRPr>
          </a:p>
          <a:p>
            <a:pPr marL="0" indent="0">
              <a:buNone/>
            </a:pPr>
            <a:endParaRPr lang="fa-IR" sz="2000" b="1" dirty="0">
              <a:cs typeface="0 Tabassom" pitchFamily="2" charset="-78"/>
            </a:endParaRPr>
          </a:p>
          <a:p>
            <a:pPr marL="0" indent="0">
              <a:buNone/>
            </a:pPr>
            <a:endParaRPr lang="fa-IR" sz="2000" b="1" dirty="0">
              <a:cs typeface="0 Tabassom" pitchFamily="2" charset="-78"/>
            </a:endParaRPr>
          </a:p>
          <a:p>
            <a:pPr marL="0" indent="0">
              <a:buNone/>
            </a:pPr>
            <a:endParaRPr lang="fa-IR" sz="2000" b="1" dirty="0">
              <a:cs typeface="0 Tabassom" pitchFamily="2" charset="-78"/>
            </a:endParaRPr>
          </a:p>
          <a:p>
            <a:pPr marL="0" indent="0" algn="l">
              <a:buNone/>
            </a:pPr>
            <a:r>
              <a:rPr lang="fa-IR" sz="2000" b="1" u="sng" dirty="0">
                <a:solidFill>
                  <a:srgbClr val="FF0000"/>
                </a:solidFill>
                <a:cs typeface="0 Sina Bold" pitchFamily="2" charset="-78"/>
              </a:rPr>
              <a:t>پــــــــایــــان  </a:t>
            </a:r>
          </a:p>
        </p:txBody>
      </p:sp>
    </p:spTree>
    <p:extLst>
      <p:ext uri="{BB962C8B-B14F-4D97-AF65-F5344CB8AC3E}">
        <p14:creationId xmlns:p14="http://schemas.microsoft.com/office/powerpoint/2010/main" val="24562301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0"/>
            <a:ext cx="7924800" cy="1935088"/>
          </a:xfrm>
        </p:spPr>
        <p:txBody>
          <a:bodyPr/>
          <a:lstStyle/>
          <a:p>
            <a:pPr algn="r"/>
            <a:r>
              <a:rPr lang="fa-IR" sz="2400" b="1" dirty="0">
                <a:solidFill>
                  <a:schemeClr val="bg2">
                    <a:lumMod val="10000"/>
                    <a:lumOff val="90000"/>
                  </a:schemeClr>
                </a:solidFill>
                <a:cs typeface="0 Tabassom" pitchFamily="2" charset="-78"/>
              </a:rPr>
              <a:t/>
            </a:r>
            <a:br>
              <a:rPr lang="fa-IR" sz="2400" b="1" dirty="0">
                <a:solidFill>
                  <a:schemeClr val="bg2">
                    <a:lumMod val="10000"/>
                    <a:lumOff val="90000"/>
                  </a:schemeClr>
                </a:solidFill>
                <a:cs typeface="0 Tabassom" pitchFamily="2" charset="-78"/>
              </a:rPr>
            </a:br>
            <a:r>
              <a:rPr lang="fa-IR" sz="2400" b="1" dirty="0">
                <a:solidFill>
                  <a:schemeClr val="bg2">
                    <a:lumMod val="10000"/>
                    <a:lumOff val="90000"/>
                  </a:schemeClr>
                </a:solidFill>
                <a:cs typeface="0 Tabassom" pitchFamily="2" charset="-78"/>
              </a:rPr>
              <a:t/>
            </a:r>
            <a:br>
              <a:rPr lang="fa-IR" sz="2400" b="1" dirty="0">
                <a:solidFill>
                  <a:schemeClr val="bg2">
                    <a:lumMod val="10000"/>
                    <a:lumOff val="90000"/>
                  </a:schemeClr>
                </a:solidFill>
                <a:cs typeface="0 Tabassom" pitchFamily="2" charset="-78"/>
              </a:rPr>
            </a:br>
            <a:r>
              <a:rPr lang="fa-IR" sz="2400" b="1" dirty="0">
                <a:solidFill>
                  <a:schemeClr val="bg2">
                    <a:lumMod val="10000"/>
                    <a:lumOff val="90000"/>
                  </a:schemeClr>
                </a:solidFill>
                <a:cs typeface="0 Tabassom" pitchFamily="2" charset="-78"/>
              </a:rPr>
              <a:t/>
            </a:r>
            <a:br>
              <a:rPr lang="fa-IR" sz="2400" b="1" dirty="0">
                <a:solidFill>
                  <a:schemeClr val="bg2">
                    <a:lumMod val="10000"/>
                    <a:lumOff val="90000"/>
                  </a:schemeClr>
                </a:solidFill>
                <a:cs typeface="0 Tabassom" pitchFamily="2" charset="-78"/>
              </a:rPr>
            </a:br>
            <a:r>
              <a:rPr lang="fa-IR" sz="2400" b="1" dirty="0">
                <a:solidFill>
                  <a:srgbClr val="FF0000"/>
                </a:solidFill>
                <a:cs typeface="0 Jadid Bold" pitchFamily="2" charset="-78"/>
              </a:rPr>
              <a:t>بازی های المپیک قدیم</a:t>
            </a:r>
            <a:r>
              <a:rPr lang="fa-IR" sz="2400" b="1" dirty="0">
                <a:solidFill>
                  <a:schemeClr val="bg2">
                    <a:lumMod val="10000"/>
                    <a:lumOff val="90000"/>
                  </a:schemeClr>
                </a:solidFill>
                <a:cs typeface="0 Tabassom" pitchFamily="2" charset="-78"/>
              </a:rPr>
              <a:t/>
            </a:r>
            <a:br>
              <a:rPr lang="fa-IR" sz="2400" b="1" dirty="0">
                <a:solidFill>
                  <a:schemeClr val="bg2">
                    <a:lumMod val="10000"/>
                    <a:lumOff val="90000"/>
                  </a:schemeClr>
                </a:solidFill>
                <a:cs typeface="0 Tabassom" pitchFamily="2" charset="-78"/>
              </a:rPr>
            </a:br>
            <a:r>
              <a:rPr lang="fa-IR" sz="2400" b="1" dirty="0">
                <a:solidFill>
                  <a:schemeClr val="bg2">
                    <a:lumMod val="10000"/>
                    <a:lumOff val="90000"/>
                  </a:schemeClr>
                </a:solidFill>
                <a:cs typeface="0 Tabassom" pitchFamily="2" charset="-78"/>
              </a:rPr>
              <a:t/>
            </a:r>
            <a:br>
              <a:rPr lang="fa-IR" sz="2400" b="1" dirty="0">
                <a:solidFill>
                  <a:schemeClr val="bg2">
                    <a:lumMod val="10000"/>
                    <a:lumOff val="90000"/>
                  </a:schemeClr>
                </a:solidFill>
                <a:cs typeface="0 Tabassom" pitchFamily="2" charset="-78"/>
              </a:rPr>
            </a:br>
            <a:r>
              <a:rPr lang="fa-IR" sz="2400" b="1" dirty="0">
                <a:solidFill>
                  <a:schemeClr val="bg2">
                    <a:lumMod val="10000"/>
                    <a:lumOff val="90000"/>
                  </a:schemeClr>
                </a:solidFill>
                <a:cs typeface="0 Tabassom" pitchFamily="2" charset="-78"/>
              </a:rPr>
              <a:t>انسان همیشه خواستار زورآزمایی قدرت وسرعتشان در مقابله با هم نوعشان بودند. بیش از 2500سال قبل از میلاد مسیح مسابقات کشتی و بازیهای قدرتی عمومیت داشتند</a:t>
            </a:r>
            <a:r>
              <a:rPr lang="fa-IR" sz="2800" b="1" dirty="0">
                <a:solidFill>
                  <a:schemeClr val="bg2">
                    <a:lumMod val="10000"/>
                    <a:lumOff val="90000"/>
                  </a:schemeClr>
                </a:solidFill>
                <a:cs typeface="0 Tabassom" pitchFamily="2" charset="-78"/>
              </a:rPr>
              <a:t>.</a:t>
            </a:r>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683568" y="2348880"/>
            <a:ext cx="3744416" cy="3384376"/>
          </a:xfrm>
        </p:spPr>
      </p:pic>
      <p:pic>
        <p:nvPicPr>
          <p:cNvPr id="1026" name="Picture 2" descr="C:\Users\kavir\Desktop\New folder (2)\IMG_20200426_195023_19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1502" y="2348880"/>
            <a:ext cx="3624954" cy="3456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082529"/>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764704"/>
            <a:ext cx="7924800" cy="1143000"/>
          </a:xfrm>
        </p:spPr>
        <p:txBody>
          <a:bodyPr/>
          <a:lstStyle/>
          <a:p>
            <a:pPr algn="r"/>
            <a:r>
              <a:rPr lang="fa-IR" sz="2400" b="1" dirty="0">
                <a:cs typeface="B Tabassom" pitchFamily="2" charset="-78"/>
              </a:rPr>
              <a:t>در 776 سال پیش از میلاد مسیح پادشاه الیس به آرزوی بر پا داشتن بازی ها نایل آمد.از آن تاریخ به بعد هم چهارسال یک بار در یونان جشنهای المپیاد بر پا می شد.</a:t>
            </a:r>
            <a:br>
              <a:rPr lang="fa-IR" sz="2400" b="1" dirty="0">
                <a:cs typeface="B Tabassom" pitchFamily="2" charset="-78"/>
              </a:rPr>
            </a:br>
            <a:r>
              <a:rPr lang="fa-IR" sz="2400" b="1" dirty="0">
                <a:cs typeface="B Tabassom" pitchFamily="2" charset="-78"/>
              </a:rPr>
              <a:t>بازی های المپیک دوران باستان از سال 776 پیش از میلاد آغاز و تا سال 394 بعد از میلاد مسیح ادامه داشته است تا اینکه به دستور امپراطور رممتوقف گردید.</a:t>
            </a:r>
          </a:p>
        </p:txBody>
      </p:sp>
      <p:sp>
        <p:nvSpPr>
          <p:cNvPr id="3" name="Content Placeholder 2"/>
          <p:cNvSpPr>
            <a:spLocks noGrp="1"/>
          </p:cNvSpPr>
          <p:nvPr>
            <p:ph sz="quarter" idx="13"/>
          </p:nvPr>
        </p:nvSpPr>
        <p:spPr>
          <a:xfrm>
            <a:off x="611560" y="2564904"/>
            <a:ext cx="7924800" cy="4114800"/>
          </a:xfrm>
        </p:spPr>
        <p:txBody>
          <a:bodyPr/>
          <a:lstStyle/>
          <a:p>
            <a:endParaRPr lang="fa-IR" dirty="0"/>
          </a:p>
          <a:p>
            <a:endParaRPr lang="fa-IR" dirty="0"/>
          </a:p>
          <a:p>
            <a:pPr marL="0" indent="0">
              <a:buNone/>
            </a:pPr>
            <a:endParaRPr lang="fa-IR" dirty="0"/>
          </a:p>
        </p:txBody>
      </p:sp>
      <p:pic>
        <p:nvPicPr>
          <p:cNvPr id="2050" name="Picture 2" descr="C:\Users\kavir\Desktop\New folder (2)\IMG_20200426_195014_74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2564904"/>
            <a:ext cx="6236450" cy="36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7721763"/>
      </p:ext>
    </p:extLst>
  </p:cSld>
  <p:clrMapOvr>
    <a:masterClrMapping/>
  </p:clrMapOvr>
  <p:transition spd="slow">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38138"/>
          </a:xfrm>
        </p:spPr>
        <p:txBody>
          <a:bodyPr/>
          <a:lstStyle/>
          <a:p>
            <a:pPr algn="r"/>
            <a:r>
              <a:rPr lang="fa-IR" sz="2800" b="1" dirty="0">
                <a:cs typeface="B Tabassom" pitchFamily="2" charset="-78"/>
              </a:rPr>
              <a:t>مراسم </a:t>
            </a:r>
            <a:r>
              <a:rPr lang="fa-IR" sz="2800" b="1" dirty="0">
                <a:solidFill>
                  <a:srgbClr val="FF0000"/>
                </a:solidFill>
                <a:cs typeface="B Tabassom" pitchFamily="2" charset="-78"/>
              </a:rPr>
              <a:t>جشن المپیک </a:t>
            </a:r>
            <a:r>
              <a:rPr lang="fa-IR" sz="2800" b="1" dirty="0">
                <a:cs typeface="B Tabassom" pitchFamily="2" charset="-78"/>
              </a:rPr>
              <a:t>با تشریفات خاصی از جمله رژه ورزشکاران و مسابقات ورزش </a:t>
            </a:r>
            <a:r>
              <a:rPr lang="fa-IR" sz="2800" b="1">
                <a:cs typeface="B Tabassom" pitchFamily="2" charset="-78"/>
              </a:rPr>
              <a:t>با موسیقی </a:t>
            </a:r>
            <a:r>
              <a:rPr lang="fa-IR" sz="2800" b="1" dirty="0">
                <a:cs typeface="B Tabassom" pitchFamily="2" charset="-78"/>
              </a:rPr>
              <a:t>و هنر برگزار میشد.</a:t>
            </a:r>
          </a:p>
        </p:txBody>
      </p:sp>
      <p:pic>
        <p:nvPicPr>
          <p:cNvPr id="3" name="Content Placeholder 2"/>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979712" y="2060849"/>
            <a:ext cx="5112568" cy="3168352"/>
          </a:xfrm>
        </p:spPr>
      </p:pic>
    </p:spTree>
    <p:extLst>
      <p:ext uri="{BB962C8B-B14F-4D97-AF65-F5344CB8AC3E}">
        <p14:creationId xmlns:p14="http://schemas.microsoft.com/office/powerpoint/2010/main" val="2671867440"/>
      </p:ext>
    </p:extLst>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2000" b="1" dirty="0">
                <a:solidFill>
                  <a:schemeClr val="bg2">
                    <a:lumMod val="10000"/>
                    <a:lumOff val="90000"/>
                  </a:schemeClr>
                </a:solidFill>
                <a:cs typeface="0 Tabassom" pitchFamily="2" charset="-78"/>
              </a:rPr>
              <a:t>بازی های المپیک باستان ابتدا در یونان انجام میشد و تنها یونانیان در آن شرکت می کردند و جنبه مذهبی آن جشنها بر جنبه ورزشآن ترجیح داشت</a:t>
            </a:r>
            <a:r>
              <a:rPr lang="fa-IR" sz="2400" b="1" dirty="0">
                <a:solidFill>
                  <a:schemeClr val="bg2">
                    <a:lumMod val="10000"/>
                    <a:lumOff val="90000"/>
                  </a:schemeClr>
                </a:solidFill>
                <a:cs typeface="0 Tabassom" pitchFamily="2" charset="-78"/>
              </a:rPr>
              <a:t>.</a:t>
            </a:r>
          </a:p>
        </p:txBody>
      </p:sp>
      <p:sp>
        <p:nvSpPr>
          <p:cNvPr id="3" name="Content Placeholder 2"/>
          <p:cNvSpPr>
            <a:spLocks noGrp="1"/>
          </p:cNvSpPr>
          <p:nvPr>
            <p:ph sz="quarter" idx="13"/>
          </p:nvPr>
        </p:nvSpPr>
        <p:spPr/>
        <p:txBody>
          <a:bodyPr>
            <a:normAutofit fontScale="92500" lnSpcReduction="10000"/>
          </a:bodyPr>
          <a:lstStyle/>
          <a:p>
            <a:pPr marL="0" indent="0">
              <a:buNone/>
            </a:pPr>
            <a:r>
              <a:rPr lang="fa-IR" sz="1800" b="1" dirty="0">
                <a:solidFill>
                  <a:srgbClr val="FF0000"/>
                </a:solidFill>
                <a:cs typeface="0 Jadid Bold" pitchFamily="2" charset="-78"/>
              </a:rPr>
              <a:t>بررسی المپیک های جدید</a:t>
            </a:r>
          </a:p>
          <a:p>
            <a:pPr marL="0" indent="0">
              <a:buNone/>
            </a:pPr>
            <a:r>
              <a:rPr lang="fa-IR" sz="2400" b="1" dirty="0">
                <a:cs typeface="0 Tabassom" pitchFamily="2" charset="-78"/>
              </a:rPr>
              <a:t>پیر دو کوبرتن مردی که بازی ها را اعاره و به المپیک نیروی تازه بخشید.</a:t>
            </a:r>
          </a:p>
          <a:p>
            <a:pPr marL="0" indent="0">
              <a:buNone/>
            </a:pPr>
            <a:r>
              <a:rPr lang="fa-IR" sz="2400" b="1" dirty="0">
                <a:cs typeface="0 Tabassom" pitchFamily="2" charset="-78"/>
              </a:rPr>
              <a:t>او همیشه براین عقیده بود که ورزش میتواند در پیشبرد روابط دوستی در بین مردان جوان کمک نماییده.</a:t>
            </a:r>
          </a:p>
          <a:p>
            <a:pPr marL="0" indent="0">
              <a:buNone/>
            </a:pPr>
            <a:r>
              <a:rPr lang="fa-IR" sz="2400" b="1" dirty="0">
                <a:cs typeface="0 Tabassom" pitchFamily="2" charset="-78"/>
              </a:rPr>
              <a:t>کوبرتن بازی پاریس را برای اولین المپیک مدرن برای سال 1900 پیشنهاد کرد و اولین بازی ها در آنجا بر گزار شد</a:t>
            </a:r>
            <a:r>
              <a:rPr lang="fa-IR" sz="2000" b="1" dirty="0">
                <a:cs typeface="0 Tabassom" pitchFamily="2" charset="-78"/>
              </a:rPr>
              <a:t>.</a:t>
            </a:r>
          </a:p>
          <a:p>
            <a:pPr marL="0" indent="0">
              <a:buNone/>
            </a:pPr>
            <a:endParaRPr lang="fa-IR" sz="2000" b="1" dirty="0">
              <a:cs typeface="0 Tabassom" pitchFamily="2" charset="-78"/>
            </a:endParaRPr>
          </a:p>
          <a:p>
            <a:pPr marL="0" indent="0">
              <a:buNone/>
            </a:pPr>
            <a:endParaRPr lang="fa-IR" sz="2000" b="1" dirty="0">
              <a:cs typeface="0 Tabassom" pitchFamily="2" charset="-78"/>
            </a:endParaRPr>
          </a:p>
          <a:p>
            <a:pPr marL="0" indent="0">
              <a:buNone/>
            </a:pPr>
            <a:r>
              <a:rPr lang="fa-IR" sz="2000" b="1" dirty="0">
                <a:cs typeface="0 Tabassom" pitchFamily="2" charset="-78"/>
              </a:rPr>
              <a:t>                                                                                                                          </a:t>
            </a:r>
          </a:p>
          <a:p>
            <a:pPr marL="0" indent="0">
              <a:buNone/>
            </a:pPr>
            <a:r>
              <a:rPr lang="fa-IR" sz="2000" b="1" dirty="0">
                <a:cs typeface="0 Tabassom" pitchFamily="2" charset="-78"/>
              </a:rPr>
              <a:t>                                                                                                                           کوبرتن</a:t>
            </a:r>
          </a:p>
        </p:txBody>
      </p:sp>
      <p:pic>
        <p:nvPicPr>
          <p:cNvPr id="1026" name="Picture 2" descr="C:\Users\kavir\Desktop\New folder (2)\IMG_20200426_195006_66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7596" y="3911931"/>
            <a:ext cx="1390113" cy="1363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5449653"/>
      </p:ext>
    </p:extLst>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2400" b="1" dirty="0">
                <a:solidFill>
                  <a:srgbClr val="FF0000"/>
                </a:solidFill>
                <a:cs typeface="0 Jadid Bold" pitchFamily="2" charset="-78"/>
              </a:rPr>
              <a:t>پرچم المپیک</a:t>
            </a:r>
            <a:r>
              <a:rPr lang="fa-IR" b="1" dirty="0">
                <a:solidFill>
                  <a:srgbClr val="FF0000"/>
                </a:solidFill>
                <a:cs typeface="0 Jadid Bold" pitchFamily="2" charset="-78"/>
              </a:rPr>
              <a:t/>
            </a:r>
            <a:br>
              <a:rPr lang="fa-IR" b="1" dirty="0">
                <a:solidFill>
                  <a:srgbClr val="FF0000"/>
                </a:solidFill>
                <a:cs typeface="0 Jadid Bold" pitchFamily="2" charset="-78"/>
              </a:rPr>
            </a:br>
            <a:endParaRPr lang="fa-IR" b="1" dirty="0">
              <a:solidFill>
                <a:srgbClr val="FF0000"/>
              </a:solidFill>
              <a:cs typeface="0 Jadid Bold" pitchFamily="2" charset="-78"/>
            </a:endParaRPr>
          </a:p>
        </p:txBody>
      </p:sp>
      <p:sp>
        <p:nvSpPr>
          <p:cNvPr id="3" name="Content Placeholder 2"/>
          <p:cNvSpPr>
            <a:spLocks noGrp="1"/>
          </p:cNvSpPr>
          <p:nvPr>
            <p:ph sz="quarter" idx="13"/>
          </p:nvPr>
        </p:nvSpPr>
        <p:spPr>
          <a:xfrm>
            <a:off x="611560" y="1124744"/>
            <a:ext cx="7924800" cy="4114800"/>
          </a:xfrm>
        </p:spPr>
        <p:txBody>
          <a:bodyPr>
            <a:normAutofit/>
          </a:bodyPr>
          <a:lstStyle/>
          <a:p>
            <a:r>
              <a:rPr lang="fa-IR" sz="2000" b="1" dirty="0">
                <a:cs typeface="B Tabassom" pitchFamily="2" charset="-78"/>
              </a:rPr>
              <a:t>پرچم المپیک برای اولین بار به پیشنهاد کوبرتن خلق شد و برای اولین بار در سال 1920 بر فراز المپیک بلژیک به اهتزاز درآمد.</a:t>
            </a:r>
          </a:p>
          <a:p>
            <a:pPr marL="0" indent="0">
              <a:buNone/>
            </a:pPr>
            <a:r>
              <a:rPr lang="fa-IR" sz="2000" b="1" dirty="0">
                <a:cs typeface="B Tabassom" pitchFamily="2" charset="-78"/>
              </a:rPr>
              <a:t>این پرچم ها از سیلک کاملن سفید است وروی آن پنج حلقه از چپ به راست آبی - زرد – سیاه – سبز – قرمز – میباشد که سه حلقه آبی - سیاه و قرمزبالاتر از زرد و سبز قرار میگیرد .</a:t>
            </a:r>
          </a:p>
        </p:txBody>
      </p:sp>
      <p:pic>
        <p:nvPicPr>
          <p:cNvPr id="4099" name="Picture 3" descr="C:\Users\kavir\Desktop\New folder (2)\IMG_20200426_195018_85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3344767"/>
            <a:ext cx="4691532" cy="1951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618321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260648"/>
            <a:ext cx="7924800" cy="1143000"/>
          </a:xfrm>
        </p:spPr>
        <p:txBody>
          <a:bodyPr/>
          <a:lstStyle/>
          <a:p>
            <a:pPr algn="r"/>
            <a:r>
              <a:rPr lang="fa-IR" sz="2800" b="1" dirty="0">
                <a:solidFill>
                  <a:srgbClr val="FF0000"/>
                </a:solidFill>
                <a:cs typeface="0 Jadid Bold" pitchFamily="2" charset="-78"/>
              </a:rPr>
              <a:t>مشعل المپیک</a:t>
            </a:r>
            <a:br>
              <a:rPr lang="fa-IR" sz="2800" b="1" dirty="0">
                <a:solidFill>
                  <a:srgbClr val="FF0000"/>
                </a:solidFill>
                <a:cs typeface="0 Jadid Bold" pitchFamily="2" charset="-78"/>
              </a:rPr>
            </a:br>
            <a:endParaRPr lang="fa-IR" sz="2800" b="1" dirty="0">
              <a:solidFill>
                <a:srgbClr val="FF0000"/>
              </a:solidFill>
              <a:cs typeface="0 Jadid Bold" pitchFamily="2" charset="-78"/>
            </a:endParaRPr>
          </a:p>
        </p:txBody>
      </p:sp>
      <p:sp>
        <p:nvSpPr>
          <p:cNvPr id="3" name="Content Placeholder 2"/>
          <p:cNvSpPr>
            <a:spLocks noGrp="1"/>
          </p:cNvSpPr>
          <p:nvPr>
            <p:ph sz="quarter" idx="13"/>
          </p:nvPr>
        </p:nvSpPr>
        <p:spPr>
          <a:xfrm>
            <a:off x="539552" y="1340768"/>
            <a:ext cx="7924800" cy="4114800"/>
          </a:xfrm>
        </p:spPr>
        <p:txBody>
          <a:bodyPr>
            <a:normAutofit/>
          </a:bodyPr>
          <a:lstStyle/>
          <a:p>
            <a:pPr marL="0" indent="0">
              <a:buNone/>
            </a:pPr>
            <a:r>
              <a:rPr lang="fa-IR" sz="2400" dirty="0">
                <a:cs typeface="0 Tabassom" pitchFamily="2" charset="-78"/>
              </a:rPr>
              <a:t>آتش بازی ها به عنوان یک علامت پاکی است. در بازی های 1928 آمستردام اولین بار آتش المپیک را روشن شد.</a:t>
            </a:r>
          </a:p>
        </p:txBody>
      </p:sp>
      <p:pic>
        <p:nvPicPr>
          <p:cNvPr id="3076" name="Picture 4" descr="C:\Users\kavir\Desktop\New folder (2)\IMG_20200426_195024_81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2612586"/>
            <a:ext cx="1872208" cy="242451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Users\kavir\Desktop\New folder (2)\IMG_20200426_195027_68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848" y="2551071"/>
            <a:ext cx="2088232" cy="248602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C:\Users\kavir\Desktop\New folder (2)\IMG_20200426_195010_59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2384" y="2612586"/>
            <a:ext cx="1847850" cy="2466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726128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a:solidFill>
                  <a:srgbClr val="FF0000"/>
                </a:solidFill>
                <a:cs typeface="0 Jadid Bold" pitchFamily="2" charset="-78"/>
              </a:rPr>
              <a:t>کمیته بین المللی المپیک</a:t>
            </a:r>
            <a:br>
              <a:rPr lang="fa-IR" b="1" dirty="0">
                <a:solidFill>
                  <a:srgbClr val="FF0000"/>
                </a:solidFill>
                <a:cs typeface="0 Jadid Bold" pitchFamily="2" charset="-78"/>
              </a:rPr>
            </a:br>
            <a:endParaRPr lang="fa-IR" b="1" dirty="0">
              <a:solidFill>
                <a:srgbClr val="FF0000"/>
              </a:solidFill>
              <a:cs typeface="0 Jadid Bold" pitchFamily="2" charset="-78"/>
            </a:endParaRPr>
          </a:p>
        </p:txBody>
      </p:sp>
      <p:sp>
        <p:nvSpPr>
          <p:cNvPr id="3" name="Content Placeholder 2"/>
          <p:cNvSpPr>
            <a:spLocks noGrp="1"/>
          </p:cNvSpPr>
          <p:nvPr>
            <p:ph sz="quarter" idx="13"/>
          </p:nvPr>
        </p:nvSpPr>
        <p:spPr>
          <a:xfrm>
            <a:off x="611560" y="1268760"/>
            <a:ext cx="7924800" cy="4114800"/>
          </a:xfrm>
        </p:spPr>
        <p:txBody>
          <a:bodyPr>
            <a:normAutofit lnSpcReduction="10000"/>
          </a:bodyPr>
          <a:lstStyle/>
          <a:p>
            <a:pPr marL="0" indent="0">
              <a:buNone/>
            </a:pPr>
            <a:r>
              <a:rPr lang="fa-IR" sz="2000" b="1" dirty="0">
                <a:cs typeface="0 Tabassom" pitchFamily="2" charset="-78"/>
              </a:rPr>
              <a:t>این کمیته مسئول بزرگ ترین رویداد آماتوری جهان یعنی بازی های المپیک است.</a:t>
            </a:r>
          </a:p>
          <a:p>
            <a:pPr marL="0" indent="0">
              <a:buNone/>
            </a:pPr>
            <a:r>
              <a:rPr lang="fa-IR" sz="2000" b="1" dirty="0">
                <a:cs typeface="0 Tabassom" pitchFamily="2" charset="-78"/>
              </a:rPr>
              <a:t>این کمیته از هر لحاظ دارای استقلال است اعضای این کمیته لازم است که به زبان انگلیسی رو یا فرانسوی تسلط داشته باشند و عضویت آنها مادام العمر است.                                                                         </a:t>
            </a:r>
          </a:p>
          <a:p>
            <a:pPr marL="0" indent="0">
              <a:buNone/>
            </a:pPr>
            <a:endParaRPr lang="fa-IR" sz="2000" b="1" dirty="0">
              <a:cs typeface="0 Tabassom" pitchFamily="2" charset="-78"/>
            </a:endParaRPr>
          </a:p>
          <a:p>
            <a:pPr marL="0" indent="0">
              <a:buNone/>
            </a:pPr>
            <a:endParaRPr lang="fa-IR" sz="2000" b="1" dirty="0">
              <a:cs typeface="0 Tabassom" pitchFamily="2" charset="-78"/>
            </a:endParaRPr>
          </a:p>
          <a:p>
            <a:pPr marL="0" indent="0">
              <a:buNone/>
            </a:pPr>
            <a:endParaRPr lang="fa-IR" sz="2000" b="1" dirty="0">
              <a:cs typeface="0 Tabassom" pitchFamily="2" charset="-78"/>
            </a:endParaRPr>
          </a:p>
          <a:p>
            <a:pPr marL="0" indent="0">
              <a:buNone/>
            </a:pPr>
            <a:endParaRPr lang="fa-IR" sz="2000" b="1" dirty="0">
              <a:cs typeface="0 Tabassom" pitchFamily="2" charset="-78"/>
            </a:endParaRPr>
          </a:p>
          <a:p>
            <a:pPr marL="0" indent="0">
              <a:buNone/>
            </a:pPr>
            <a:endParaRPr lang="fa-IR" sz="2000" b="1" dirty="0">
              <a:cs typeface="0 Tabassom" pitchFamily="2" charset="-78"/>
            </a:endParaRPr>
          </a:p>
          <a:p>
            <a:pPr marL="0" indent="0">
              <a:buNone/>
            </a:pPr>
            <a:endParaRPr lang="fa-IR" sz="2000" b="1" dirty="0">
              <a:cs typeface="0 Tabassom" pitchFamily="2" charset="-78"/>
            </a:endParaRPr>
          </a:p>
          <a:p>
            <a:pPr marL="0" indent="0">
              <a:buNone/>
            </a:pPr>
            <a:r>
              <a:rPr lang="fa-IR" sz="2000" b="1" dirty="0">
                <a:cs typeface="0 Tabassom" pitchFamily="2" charset="-78"/>
              </a:rPr>
              <a:t>                                          </a:t>
            </a:r>
          </a:p>
        </p:txBody>
      </p:sp>
      <p:pic>
        <p:nvPicPr>
          <p:cNvPr id="2050" name="Picture 2" descr="C:\Users\kavir\Desktop\New folder (2)\IMG_20200426_195008_37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6216" y="2550276"/>
            <a:ext cx="2095500" cy="27813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148064" y="5511819"/>
            <a:ext cx="3626955" cy="400110"/>
          </a:xfrm>
          <a:prstGeom prst="rect">
            <a:avLst/>
          </a:prstGeom>
        </p:spPr>
        <p:txBody>
          <a:bodyPr wrap="none">
            <a:spAutoFit/>
          </a:bodyPr>
          <a:lstStyle/>
          <a:p>
            <a:pPr lvl="0"/>
            <a:r>
              <a:rPr lang="fa-IR" sz="2000" b="1" spc="30" dirty="0">
                <a:solidFill>
                  <a:srgbClr val="FFFFFF"/>
                </a:solidFill>
                <a:cs typeface="0 Tabassom" pitchFamily="2" charset="-78"/>
              </a:rPr>
              <a:t>توماس باخ ( رییس کمیته بین المللی المپیک)</a:t>
            </a:r>
            <a:endParaRPr lang="fa-IR" dirty="0">
              <a:solidFill>
                <a:srgbClr val="FFFFFF"/>
              </a:solidFill>
            </a:endParaRPr>
          </a:p>
        </p:txBody>
      </p:sp>
    </p:spTree>
    <p:extLst>
      <p:ext uri="{BB962C8B-B14F-4D97-AF65-F5344CB8AC3E}">
        <p14:creationId xmlns:p14="http://schemas.microsoft.com/office/powerpoint/2010/main" val="368033899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88640"/>
            <a:ext cx="7924800" cy="1143000"/>
          </a:xfrm>
        </p:spPr>
        <p:txBody>
          <a:bodyPr/>
          <a:lstStyle/>
          <a:p>
            <a:pPr algn="r"/>
            <a:r>
              <a:rPr lang="fa-IR" dirty="0">
                <a:solidFill>
                  <a:srgbClr val="FF0000"/>
                </a:solidFill>
                <a:cs typeface="0 Jadid Bold" pitchFamily="2" charset="-78"/>
              </a:rPr>
              <a:t>تاریخچه تاسیس المپیک ایران</a:t>
            </a:r>
            <a:br>
              <a:rPr lang="fa-IR" dirty="0">
                <a:solidFill>
                  <a:srgbClr val="FF0000"/>
                </a:solidFill>
                <a:cs typeface="0 Jadid Bold" pitchFamily="2" charset="-78"/>
              </a:rPr>
            </a:br>
            <a:endParaRPr lang="fa-IR" dirty="0">
              <a:solidFill>
                <a:srgbClr val="FF0000"/>
              </a:solidFill>
              <a:cs typeface="0 Jadid Bold" pitchFamily="2" charset="-78"/>
            </a:endParaRPr>
          </a:p>
        </p:txBody>
      </p:sp>
      <p:sp>
        <p:nvSpPr>
          <p:cNvPr id="3" name="Content Placeholder 2"/>
          <p:cNvSpPr>
            <a:spLocks noGrp="1"/>
          </p:cNvSpPr>
          <p:nvPr>
            <p:ph sz="quarter" idx="13"/>
          </p:nvPr>
        </p:nvSpPr>
        <p:spPr>
          <a:xfrm>
            <a:off x="611560" y="1124744"/>
            <a:ext cx="7924800" cy="4680520"/>
          </a:xfrm>
        </p:spPr>
        <p:txBody>
          <a:bodyPr>
            <a:normAutofit lnSpcReduction="10000"/>
          </a:bodyPr>
          <a:lstStyle/>
          <a:p>
            <a:pPr marL="0" indent="0">
              <a:buNone/>
            </a:pPr>
            <a:r>
              <a:rPr lang="fa-IR" sz="2000" b="1" dirty="0">
                <a:cs typeface="0 Tabassom" pitchFamily="2" charset="-78"/>
              </a:rPr>
              <a:t>فوتبال اولین ورزش دسته جمعی بود که حرکت و فعالیت خود را در سال 1922 میلادی در بازی های بلژیک آغاز نمود در ماه سال مه 1947 برابر با اردیبهشت ماه 1325 کمیتهذ المپیک ایران تشکیل گردید و مکاتبات مسئولین ایران با مقامات کمیته ی بین المللی المپیک به نتیجه رسید و با عضویت رسمی ایران در این برگه جهانی رای موافق داد.</a:t>
            </a:r>
          </a:p>
          <a:p>
            <a:pPr marL="0" indent="0">
              <a:buNone/>
            </a:pPr>
            <a:endParaRPr lang="fa-IR" sz="1800" b="1" dirty="0">
              <a:cs typeface="0 Tabassom" pitchFamily="2" charset="-78"/>
            </a:endParaRPr>
          </a:p>
          <a:p>
            <a:pPr marL="0" indent="0">
              <a:buNone/>
            </a:pPr>
            <a:endParaRPr lang="fa-IR" sz="1800" b="1" dirty="0">
              <a:cs typeface="0 Tabassom" pitchFamily="2" charset="-78"/>
            </a:endParaRPr>
          </a:p>
          <a:p>
            <a:pPr marL="0" indent="0">
              <a:buNone/>
            </a:pPr>
            <a:r>
              <a:rPr lang="fa-IR" sz="2400" b="1" dirty="0">
                <a:solidFill>
                  <a:srgbClr val="00B0F0"/>
                </a:solidFill>
                <a:cs typeface="0 Jadid Bold" pitchFamily="2" charset="-78"/>
              </a:rPr>
              <a:t>رویداد های مهم المپیک های نوین</a:t>
            </a:r>
          </a:p>
          <a:p>
            <a:pPr marL="0" indent="0">
              <a:buNone/>
            </a:pPr>
            <a:endParaRPr lang="fa-IR" sz="2000" b="1" dirty="0">
              <a:solidFill>
                <a:srgbClr val="FF0000"/>
              </a:solidFill>
              <a:cs typeface="0 Jadid Bold" pitchFamily="2" charset="-78"/>
            </a:endParaRPr>
          </a:p>
          <a:p>
            <a:pPr marL="0" indent="0">
              <a:buNone/>
            </a:pPr>
            <a:r>
              <a:rPr lang="fa-IR" sz="2000" b="1" dirty="0">
                <a:solidFill>
                  <a:srgbClr val="FF0000"/>
                </a:solidFill>
                <a:cs typeface="0 Jadid Bold" pitchFamily="2" charset="-78"/>
              </a:rPr>
              <a:t>رویداد های مهم 1896 آتن (یونان)</a:t>
            </a:r>
          </a:p>
          <a:p>
            <a:pPr marL="0" indent="0">
              <a:buNone/>
            </a:pPr>
            <a:r>
              <a:rPr lang="fa-IR" sz="2000" b="1" dirty="0">
                <a:solidFill>
                  <a:schemeClr val="tx1">
                    <a:lumMod val="95000"/>
                  </a:schemeClr>
                </a:solidFill>
                <a:cs typeface="0 Tabassom" pitchFamily="2" charset="-78"/>
              </a:rPr>
              <a:t>بازی های المپیک از جایی آغاز شد که 15 قرن پیش تعطیل شده بود این دوره با سرفصل هرچی پیش آید خوش آید شروع شد چون بازی ها هنوز سازمان درستی به خود نگرفته بود به عنوان مثال یک جهانگرد انگلیسی برای تمـاشای مسابقثات آمده بود و در مســابقات تنیــس اسم نوشت و جالب اینکه قهرمان شد.</a:t>
            </a:r>
          </a:p>
          <a:p>
            <a:pPr marL="0" indent="0">
              <a:buNone/>
            </a:pPr>
            <a:endParaRPr lang="fa-IR" sz="2000" b="1" dirty="0">
              <a:solidFill>
                <a:schemeClr val="tx1">
                  <a:lumMod val="95000"/>
                </a:schemeClr>
              </a:solidFill>
              <a:cs typeface="0 Tabassom" pitchFamily="2" charset="-78"/>
            </a:endParaRPr>
          </a:p>
          <a:p>
            <a:pPr marL="0" indent="0">
              <a:buNone/>
            </a:pPr>
            <a:endParaRPr lang="fa-IR" sz="1800" b="1" dirty="0">
              <a:solidFill>
                <a:srgbClr val="FF0000"/>
              </a:solidFill>
              <a:cs typeface="0 Tabassom" pitchFamily="2" charset="-78"/>
            </a:endParaRPr>
          </a:p>
          <a:p>
            <a:pPr marL="0" indent="0">
              <a:buNone/>
            </a:pPr>
            <a:endParaRPr lang="fa-IR" sz="1800" b="1" dirty="0">
              <a:cs typeface="0 Tabassom" pitchFamily="2" charset="-78"/>
            </a:endParaRPr>
          </a:p>
          <a:p>
            <a:pPr marL="0" indent="0">
              <a:buNone/>
            </a:pPr>
            <a:endParaRPr lang="fa-IR" sz="1800" b="1" dirty="0">
              <a:cs typeface="0 Tabassom" pitchFamily="2" charset="-78"/>
            </a:endParaRPr>
          </a:p>
        </p:txBody>
      </p:sp>
      <p:pic>
        <p:nvPicPr>
          <p:cNvPr id="4" name="تصویر 4">
            <a:extLst>
              <a:ext uri="{FF2B5EF4-FFF2-40B4-BE49-F238E27FC236}">
                <a16:creationId xmlns:a16="http://schemas.microsoft.com/office/drawing/2014/main" id="{B3487F42-0507-8F45-AC12-E58556AC9DF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7142" y="2595965"/>
            <a:ext cx="2703287" cy="1223106"/>
          </a:xfrm>
          <a:prstGeom prst="rect">
            <a:avLst/>
          </a:prstGeom>
        </p:spPr>
      </p:pic>
    </p:spTree>
    <p:extLst>
      <p:ext uri="{BB962C8B-B14F-4D97-AF65-F5344CB8AC3E}">
        <p14:creationId xmlns:p14="http://schemas.microsoft.com/office/powerpoint/2010/main" val="4109303632"/>
      </p:ext>
    </p:extLst>
  </p:cSld>
  <p:clrMapOvr>
    <a:masterClrMapping/>
  </p:clrMapOvr>
</p:sld>
</file>

<file path=ppt/theme/theme1.xml><?xml version="1.0" encoding="utf-8"?>
<a:theme xmlns:a="http://schemas.openxmlformats.org/drawingml/2006/main" name="Horizon">
  <a:themeElements>
    <a:clrScheme name="Horizon">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Horizon">
      <a:maj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Horizon</Template>
  <TotalTime>254</TotalTime>
  <Words>1243</Words>
  <Application>Microsoft Office PowerPoint</Application>
  <PresentationFormat>On-screen Show (4:3)</PresentationFormat>
  <Paragraphs>108</Paragraphs>
  <Slides>19</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19</vt:i4>
      </vt:variant>
    </vt:vector>
  </HeadingPairs>
  <TitlesOfParts>
    <vt:vector size="29" baseType="lpstr">
      <vt:lpstr>0 Bardiya</vt:lpstr>
      <vt:lpstr>0 Davat</vt:lpstr>
      <vt:lpstr>0 Jadid Bold</vt:lpstr>
      <vt:lpstr>0 Sina Bold</vt:lpstr>
      <vt:lpstr>0 Tabassom</vt:lpstr>
      <vt:lpstr>Arial</vt:lpstr>
      <vt:lpstr>Arial Narrow</vt:lpstr>
      <vt:lpstr>B Jadid</vt:lpstr>
      <vt:lpstr>B Tabassom</vt:lpstr>
      <vt:lpstr>Horizon</vt:lpstr>
      <vt:lpstr>به نام خدا   درس : تاریخ تربیت بدنی  فصل4(بازی های المپیک قدیم)   دکترسید هادی حسینی   </vt:lpstr>
      <vt:lpstr>   بازی های المپیک قدیم  انسان همیشه خواستار زورآزمایی قدرت وسرعتشان در مقابله با هم نوعشان بودند. بیش از 2500سال قبل از میلاد مسیح مسابقات کشتی و بازیهای قدرتی عمومیت داشتند.</vt:lpstr>
      <vt:lpstr>در 776 سال پیش از میلاد مسیح پادشاه الیس به آرزوی بر پا داشتن بازی ها نایل آمد.از آن تاریخ به بعد هم چهارسال یک بار در یونان جشنهای المپیاد بر پا می شد. بازی های المپیک دوران باستان از سال 776 پیش از میلاد آغاز و تا سال 394 بعد از میلاد مسیح ادامه داشته است تا اینکه به دستور امپراطور رممتوقف گردید.</vt:lpstr>
      <vt:lpstr>مراسم جشن المپیک با تشریفات خاصی از جمله رژه ورزشکاران و مسابقات ورزش با موسیقی و هنر برگزار میشد.</vt:lpstr>
      <vt:lpstr>بازی های المپیک باستان ابتدا در یونان انجام میشد و تنها یونانیان در آن شرکت می کردند و جنبه مذهبی آن جشنها بر جنبه ورزشآن ترجیح داشت.</vt:lpstr>
      <vt:lpstr>پرچم المپیک </vt:lpstr>
      <vt:lpstr>مشعل المپیک </vt:lpstr>
      <vt:lpstr>کمیته بین المللی المپیک </vt:lpstr>
      <vt:lpstr>تاریخچه تاسیس المپیک ایران </vt:lpstr>
      <vt:lpstr>رویداد مهم 1900 پاریس فرانسه  این دوره با آشفتگی و لجام گسیختگی آغاز شد وپایان یافت که باعث نا امیدی و دلسردی بنیان گذاران آن شد. این المپیک با برگذاری نمایشگاه جهانی پاریس مصادف شد ودر عمل چنان محو نمایشگاه شد که مقررات مسابقات خوبی انجام نشد ورکورد ها ثبت نشد و مراسم اختتامیه و افتتاحیه به صورت جدی برگذار نشد. </vt:lpstr>
      <vt:lpstr>رویداد های مهم استکهلم سوئد بازی ها در 14 رشته برگزار شد برای اولین بار در این بازی ها از ثبت کنندهای الکتریکی استفاده شدفتو فینیش در این بازی ها به کار گرفته شد.</vt:lpstr>
      <vt:lpstr>رویداد مهم 1924 پاریس فرانسه  حدود 6 ماه قبل برگزاری المپیک  رود سن طغیان کرد و نه تنها خسارات فراوانی  به بار آورد بلکه تمــام پاریــس یکسره در گل و لای فرو رفـــــت و برگزاری المپیک را با مشکل غیر منتظره روبرو کرد. ورزش تنیس آخرین بار در ایندوره برگزار گردید.</vt:lpstr>
      <vt:lpstr>رویداد مهم 1932 لس آنجلس آمریکا برای اولین بار دهکده المپیک ساخته شد که مورد توجه قرار گرفت. برای اولین بار این بازی ها از دستگاه الکترونیک تایمینگ استفاده شد. چوگان تنها ورزش ایرانی الاصل بازی ها از بازی ها کنار گذاشته شد. چین برای اولین بار تنها با یک ورزشکار در بازی ها شرکت کــــرد.</vt:lpstr>
      <vt:lpstr>  رویداد های مهم 1948 بریتانیا ایران برای اولین بار در المپیک شرکت میکرد و سلماسی از ایران صاحب برنز رشته وزنه برداری شد. و در هم کشتی مرحوم منصور رئیسی در 52 کیلوگرم چهارم شد اولین حضور ایرانیان به بازی های1936برلــین بر میگردد که درآلمان نازی 16 دانشجو ایرانی که در اروپا تحصیل میکردند از بازیها دیدن کـــردند. </vt:lpstr>
      <vt:lpstr>رویداد های مهم 1956 ملبورن استرالیا برای اولـــین بار بازی ها دو میــزبان داشت بازی های سوارکاری در ســوئد  و بقیه در استرالیا برگزار شد . مسابقه فینال واترپلو که بیــن مجــارستان و شــوروی جریان داشت به خــون کشیده شد . این مســابقه به مشت زنی زیر آب شهرت یافت . درکــشتی تیم ایران توانــست 2 مدال طلـا کسب کند . ایران در این بازی ها مجموعا 5 مدال به دست آورد..</vt:lpstr>
      <vt:lpstr>رویداد مهم 1968 مکزیکوسیتی مهم ترین مسئله در این المپیک ارتفاع زیاد (2240)شهر مکزیکوسیتی بود. در این بازی ها ایران 5 مدال کسب کــرد.</vt:lpstr>
      <vt:lpstr>رویدادهای مهم 1976 مونترال کانادا  بعد از حوادث المپیک مونیخ برای امنیت ورزشکاران 16000پلیس و سرباز برده شد که 100ملیون دلار خرج برداشت 22 کشور افریقیی بازی ها را تحریم کردنــد. ایران بیشترین ورزشکاران را نسبت به دوره های قبل شرکت داده بودو کمترین مدال را صید کرد .(یک مدال برنز)  </vt:lpstr>
      <vt:lpstr>رویداد های مهم 1988 سئول کره جنــوبی در این دوره شوروی با کاروانی کاملتر از همیشه به سئول آمد تا غیبــت خود را در لس آنجلس جبران کنــد. در ایــن دوره ورزشکاران شوروی با اختــلاف فاحشی به سایر کشور ها در صدر جدول مدال ها قرار گرفــتند . ایــران با یک مدال رنقره در رده 43 قرار گــرفت.</vt:lpstr>
      <vt:lpstr>رویدادهای مهم 2004 آتن یــونـان مســابقات کشتی زنــان برای اولیــن بار در این دوره شـروع شد ایران دراین دوره بازی 6مدال کسب نمود.</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به نام خدا   درس تاریخ تربیت بدنی  فصل4(بازی های المپیاد قدیم)   </dc:title>
  <dc:creator>kavir</dc:creator>
  <cp:lastModifiedBy>Grand_melk</cp:lastModifiedBy>
  <cp:revision>58</cp:revision>
  <dcterms:created xsi:type="dcterms:W3CDTF">2020-04-22T17:26:42Z</dcterms:created>
  <dcterms:modified xsi:type="dcterms:W3CDTF">2020-04-27T12:36:46Z</dcterms:modified>
</cp:coreProperties>
</file>