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7" r:id="rId3"/>
    <p:sldMasterId id="2147483694" r:id="rId4"/>
  </p:sldMasterIdLst>
  <p:sldIdLst>
    <p:sldId id="256" r:id="rId5"/>
    <p:sldId id="257" r:id="rId6"/>
    <p:sldId id="258" r:id="rId7"/>
    <p:sldId id="259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658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72D3E2-B476-4361-A6E1-792561316722}" type="doc">
      <dgm:prSet loTypeId="urn:diagrams.loki3.com/VaryingWidthList" loCatId="list" qsTypeId="urn:microsoft.com/office/officeart/2005/8/quickstyle/3d9" qsCatId="3D" csTypeId="urn:microsoft.com/office/officeart/2005/8/colors/accent0_3" csCatId="mainScheme" phldr="1"/>
      <dgm:spPr/>
    </dgm:pt>
    <dgm:pt modelId="{C2E1CEAF-EEF6-4130-8F1F-6F453D3015C7}">
      <dgm:prSet phldrT="[Text]"/>
      <dgm:spPr/>
      <dgm:t>
        <a:bodyPr/>
        <a:lstStyle/>
        <a:p>
          <a:pPr rtl="1"/>
          <a:r>
            <a:rPr lang="fa-IR" dirty="0" smtClean="0">
              <a:cs typeface="B Koodak" panose="00000700000000000000" pitchFamily="2" charset="-78"/>
            </a:rPr>
            <a:t>کمک گرفتن از دانش آموزان پایه بالاتر</a:t>
          </a:r>
          <a:endParaRPr lang="en-US" dirty="0">
            <a:cs typeface="B Koodak" panose="00000700000000000000" pitchFamily="2" charset="-78"/>
          </a:endParaRPr>
        </a:p>
      </dgm:t>
    </dgm:pt>
    <dgm:pt modelId="{7DBC773D-E590-4769-BB62-3567DE62ED58}" type="parTrans" cxnId="{371AA8B5-97C9-4791-A221-0D853078FE48}">
      <dgm:prSet/>
      <dgm:spPr/>
      <dgm:t>
        <a:bodyPr/>
        <a:lstStyle/>
        <a:p>
          <a:endParaRPr lang="en-US"/>
        </a:p>
      </dgm:t>
    </dgm:pt>
    <dgm:pt modelId="{0C25A1E9-F2AA-4FF6-A392-894DC63291E4}" type="sibTrans" cxnId="{371AA8B5-97C9-4791-A221-0D853078FE48}">
      <dgm:prSet/>
      <dgm:spPr/>
      <dgm:t>
        <a:bodyPr/>
        <a:lstStyle/>
        <a:p>
          <a:endParaRPr lang="en-US"/>
        </a:p>
      </dgm:t>
    </dgm:pt>
    <dgm:pt modelId="{7E088709-E064-4B03-A350-7D0C8096307D}">
      <dgm:prSet phldrT="[Text]"/>
      <dgm:spPr/>
      <dgm:t>
        <a:bodyPr/>
        <a:lstStyle/>
        <a:p>
          <a:pPr rtl="1"/>
          <a:r>
            <a:rPr lang="fa-IR" dirty="0" smtClean="0">
              <a:cs typeface="B Koodak" panose="00000700000000000000" pitchFamily="2" charset="-78"/>
            </a:rPr>
            <a:t>ارائه تکالیف متفاوت</a:t>
          </a:r>
          <a:endParaRPr lang="en-US" dirty="0">
            <a:cs typeface="B Koodak" panose="00000700000000000000" pitchFamily="2" charset="-78"/>
          </a:endParaRPr>
        </a:p>
      </dgm:t>
    </dgm:pt>
    <dgm:pt modelId="{D580AA79-01C2-462D-AE72-0DA2B7AA9CE1}" type="parTrans" cxnId="{CB869733-9D49-4968-9899-0A535C88557F}">
      <dgm:prSet/>
      <dgm:spPr/>
      <dgm:t>
        <a:bodyPr/>
        <a:lstStyle/>
        <a:p>
          <a:endParaRPr lang="en-US"/>
        </a:p>
      </dgm:t>
    </dgm:pt>
    <dgm:pt modelId="{79202E6A-CFE3-4CF5-A206-4458C1F6999E}" type="sibTrans" cxnId="{CB869733-9D49-4968-9899-0A535C88557F}">
      <dgm:prSet/>
      <dgm:spPr/>
      <dgm:t>
        <a:bodyPr/>
        <a:lstStyle/>
        <a:p>
          <a:endParaRPr lang="en-US"/>
        </a:p>
      </dgm:t>
    </dgm:pt>
    <dgm:pt modelId="{37DBEA55-9CE5-4FEE-951D-D2A8AEBC4A78}" type="pres">
      <dgm:prSet presAssocID="{BD72D3E2-B476-4361-A6E1-792561316722}" presName="Name0" presStyleCnt="0">
        <dgm:presLayoutVars>
          <dgm:resizeHandles/>
        </dgm:presLayoutVars>
      </dgm:prSet>
      <dgm:spPr/>
    </dgm:pt>
    <dgm:pt modelId="{F9668A8E-1207-407B-A858-DF58A7FA553C}" type="pres">
      <dgm:prSet presAssocID="{C2E1CEAF-EEF6-4130-8F1F-6F453D3015C7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A7B21E-30E4-44F3-BB5C-7FA23219ACF5}" type="pres">
      <dgm:prSet presAssocID="{0C25A1E9-F2AA-4FF6-A392-894DC63291E4}" presName="space" presStyleCnt="0"/>
      <dgm:spPr/>
    </dgm:pt>
    <dgm:pt modelId="{86DE6B13-E943-4045-A8C6-CFAB34795042}" type="pres">
      <dgm:prSet presAssocID="{7E088709-E064-4B03-A350-7D0C8096307D}" presName="text" presStyleLbl="node1" presStyleIdx="1" presStyleCnt="2" custScaleX="1701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71AA8B5-97C9-4791-A221-0D853078FE48}" srcId="{BD72D3E2-B476-4361-A6E1-792561316722}" destId="{C2E1CEAF-EEF6-4130-8F1F-6F453D3015C7}" srcOrd="0" destOrd="0" parTransId="{7DBC773D-E590-4769-BB62-3567DE62ED58}" sibTransId="{0C25A1E9-F2AA-4FF6-A392-894DC63291E4}"/>
    <dgm:cxn modelId="{B7B85C38-783A-4E25-AF6D-0CE0FDEB324D}" type="presOf" srcId="{C2E1CEAF-EEF6-4130-8F1F-6F453D3015C7}" destId="{F9668A8E-1207-407B-A858-DF58A7FA553C}" srcOrd="0" destOrd="0" presId="urn:diagrams.loki3.com/VaryingWidthList"/>
    <dgm:cxn modelId="{0FA73B53-0F40-4A1E-84D2-C413D65A4968}" type="presOf" srcId="{7E088709-E064-4B03-A350-7D0C8096307D}" destId="{86DE6B13-E943-4045-A8C6-CFAB34795042}" srcOrd="0" destOrd="0" presId="urn:diagrams.loki3.com/VaryingWidthList"/>
    <dgm:cxn modelId="{CB869733-9D49-4968-9899-0A535C88557F}" srcId="{BD72D3E2-B476-4361-A6E1-792561316722}" destId="{7E088709-E064-4B03-A350-7D0C8096307D}" srcOrd="1" destOrd="0" parTransId="{D580AA79-01C2-462D-AE72-0DA2B7AA9CE1}" sibTransId="{79202E6A-CFE3-4CF5-A206-4458C1F6999E}"/>
    <dgm:cxn modelId="{C6A3B830-6793-4197-97CD-3CFB48F88AE1}" type="presOf" srcId="{BD72D3E2-B476-4361-A6E1-792561316722}" destId="{37DBEA55-9CE5-4FEE-951D-D2A8AEBC4A78}" srcOrd="0" destOrd="0" presId="urn:diagrams.loki3.com/VaryingWidthList"/>
    <dgm:cxn modelId="{5FC26AE9-77E1-4F2A-B255-F3ED19DB2423}" type="presParOf" srcId="{37DBEA55-9CE5-4FEE-951D-D2A8AEBC4A78}" destId="{F9668A8E-1207-407B-A858-DF58A7FA553C}" srcOrd="0" destOrd="0" presId="urn:diagrams.loki3.com/VaryingWidthList"/>
    <dgm:cxn modelId="{2BC249EF-D8C3-42B7-90EC-01E6B4FCA52E}" type="presParOf" srcId="{37DBEA55-9CE5-4FEE-951D-D2A8AEBC4A78}" destId="{26A7B21E-30E4-44F3-BB5C-7FA23219ACF5}" srcOrd="1" destOrd="0" presId="urn:diagrams.loki3.com/VaryingWidthList"/>
    <dgm:cxn modelId="{241D3877-DC76-4DA9-99D2-49697EB20209}" type="presParOf" srcId="{37DBEA55-9CE5-4FEE-951D-D2A8AEBC4A78}" destId="{86DE6B13-E943-4045-A8C6-CFAB34795042}" srcOrd="2" destOrd="0" presId="urn:diagrams.loki3.com/VaryingWidth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668A8E-1207-407B-A858-DF58A7FA553C}">
      <dsp:nvSpPr>
        <dsp:cNvPr id="0" name=""/>
        <dsp:cNvSpPr/>
      </dsp:nvSpPr>
      <dsp:spPr>
        <a:xfrm>
          <a:off x="1350380" y="49"/>
          <a:ext cx="4140000" cy="198239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9220" tIns="109220" rIns="109220" bIns="109220" numCol="1" spcCol="1270" anchor="ctr" anchorCtr="0">
          <a:noAutofit/>
          <a:sp3d extrusionH="28000" prstMaterial="matte"/>
        </a:bodyPr>
        <a:lstStyle/>
        <a:p>
          <a:pPr lvl="0" algn="ctr" defTabSz="1911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300" kern="1200" dirty="0" smtClean="0">
              <a:cs typeface="B Koodak" panose="00000700000000000000" pitchFamily="2" charset="-78"/>
            </a:rPr>
            <a:t>کمک گرفتن از دانش آموزان پایه بالاتر</a:t>
          </a:r>
          <a:endParaRPr lang="en-US" sz="4300" kern="1200" dirty="0">
            <a:cs typeface="B Koodak" panose="00000700000000000000" pitchFamily="2" charset="-78"/>
          </a:endParaRPr>
        </a:p>
      </dsp:txBody>
      <dsp:txXfrm>
        <a:off x="1350380" y="49"/>
        <a:ext cx="4140000" cy="1982390"/>
      </dsp:txXfrm>
    </dsp:sp>
    <dsp:sp modelId="{86DE6B13-E943-4045-A8C6-CFAB34795042}">
      <dsp:nvSpPr>
        <dsp:cNvPr id="0" name=""/>
        <dsp:cNvSpPr/>
      </dsp:nvSpPr>
      <dsp:spPr>
        <a:xfrm>
          <a:off x="1353069" y="2081559"/>
          <a:ext cx="4134620" cy="198239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9220" tIns="109220" rIns="109220" bIns="109220" numCol="1" spcCol="1270" anchor="ctr" anchorCtr="0">
          <a:noAutofit/>
          <a:sp3d extrusionH="28000" prstMaterial="matte"/>
        </a:bodyPr>
        <a:lstStyle/>
        <a:p>
          <a:pPr lvl="0" algn="ctr" defTabSz="1911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300" kern="1200" dirty="0" smtClean="0">
              <a:cs typeface="B Koodak" panose="00000700000000000000" pitchFamily="2" charset="-78"/>
            </a:rPr>
            <a:t>ارائه تکالیف متفاوت</a:t>
          </a:r>
          <a:endParaRPr lang="en-US" sz="4300" kern="1200" dirty="0">
            <a:cs typeface="B Koodak" panose="00000700000000000000" pitchFamily="2" charset="-78"/>
          </a:endParaRPr>
        </a:p>
      </dsp:txBody>
      <dsp:txXfrm>
        <a:off x="1353069" y="2081559"/>
        <a:ext cx="4134620" cy="19823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VaryingWidthList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6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5552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3033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020" y="1327155"/>
            <a:ext cx="7080026" cy="1371601"/>
          </a:xfrm>
        </p:spPr>
        <p:txBody>
          <a:bodyPr anchor="b">
            <a:normAutofit/>
          </a:bodyPr>
          <a:lstStyle>
            <a:lvl1pPr algn="ctr"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020" y="2698755"/>
            <a:ext cx="7080026" cy="787400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EB64-CF0A-401B-B943-ADB5342AF704}" type="datetimeFigureOut">
              <a:rPr lang="en-US" smtClean="0"/>
              <a:t>5/8/2020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7349B-F49F-4170-B766-4DB20092EB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500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0" y="1885950"/>
            <a:ext cx="6686549" cy="1697086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0" y="3583035"/>
            <a:ext cx="6686549" cy="844712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3242858"/>
            <a:ext cx="1308489" cy="583942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397155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097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1600200"/>
            <a:ext cx="6686550" cy="28332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1744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544063"/>
            <a:ext cx="6686549" cy="110160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2647597"/>
            <a:ext cx="6686549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6902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1600200"/>
            <a:ext cx="3235398" cy="28332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1594666"/>
            <a:ext cx="3235398" cy="28332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590837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92425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0" y="1479527"/>
            <a:ext cx="2994549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1911725"/>
            <a:ext cx="3257170" cy="251554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2" y="1477106"/>
            <a:ext cx="2999251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1909304"/>
            <a:ext cx="3254006" cy="251554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590837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06142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54591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1039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7216"/>
            <a:ext cx="9144000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altLang="ko-KR" dirty="0" smtClean="0"/>
              <a:t> Click to edit Master title style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dirty="0" smtClean="0"/>
              <a:t>Click to edit Master text styles</a:t>
            </a:r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4"/>
            <a:r>
              <a:rPr lang="en-US" altLang="ko-KR" dirty="0" smtClean="0"/>
              <a:t>Fifth level</a:t>
            </a: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34566"/>
            <a:ext cx="2628899" cy="732234"/>
          </a:xfrm>
        </p:spPr>
        <p:txBody>
          <a:bodyPr anchor="b"/>
          <a:lstStyle>
            <a:lvl1pPr algn="l">
              <a:defRPr sz="15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334567"/>
            <a:ext cx="3886200" cy="4061222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1198960"/>
            <a:ext cx="2628899" cy="319682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15911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600450"/>
            <a:ext cx="668655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476224"/>
            <a:ext cx="6686550" cy="2891228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4025504"/>
            <a:ext cx="6686550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73058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57200"/>
            <a:ext cx="6686549" cy="233778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265535"/>
            <a:ext cx="6686549" cy="1166898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197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2" y="457200"/>
            <a:ext cx="6295445" cy="21717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2628900"/>
            <a:ext cx="5652416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265535"/>
            <a:ext cx="6686549" cy="1166898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243419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828800"/>
            <a:ext cx="6686550" cy="2043634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27837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2" y="457200"/>
            <a:ext cx="6295445" cy="21717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218527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70555"/>
            <a:ext cx="6686549" cy="2160015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0037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44539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09" y="470554"/>
            <a:ext cx="1655701" cy="3962863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470554"/>
            <a:ext cx="4857750" cy="396286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63571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0" y="1885950"/>
            <a:ext cx="6686549" cy="1697086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0" y="3583035"/>
            <a:ext cx="6686549" cy="844712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3242858"/>
            <a:ext cx="1308489" cy="583942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397155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9213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98060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1600200"/>
            <a:ext cx="6686550" cy="28332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758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544063"/>
            <a:ext cx="6686549" cy="110160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2647597"/>
            <a:ext cx="6686549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5825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1600200"/>
            <a:ext cx="3235398" cy="28332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1594666"/>
            <a:ext cx="3235398" cy="28332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590837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21831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0" y="1479527"/>
            <a:ext cx="2994549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1911725"/>
            <a:ext cx="3257170" cy="251554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2" y="1477106"/>
            <a:ext cx="2999251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1909304"/>
            <a:ext cx="3254006" cy="251554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590837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86541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03116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89947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34566"/>
            <a:ext cx="2628899" cy="732234"/>
          </a:xfrm>
        </p:spPr>
        <p:txBody>
          <a:bodyPr anchor="b"/>
          <a:lstStyle>
            <a:lvl1pPr algn="l">
              <a:defRPr sz="15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334567"/>
            <a:ext cx="3886200" cy="4061222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1198960"/>
            <a:ext cx="2628899" cy="319682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45981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600450"/>
            <a:ext cx="668655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476224"/>
            <a:ext cx="6686550" cy="2891228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4025504"/>
            <a:ext cx="6686550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09977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57200"/>
            <a:ext cx="6686549" cy="233778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265535"/>
            <a:ext cx="6686549" cy="1166898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20097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2" y="457200"/>
            <a:ext cx="6295445" cy="21717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2628900"/>
            <a:ext cx="5652416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265535"/>
            <a:ext cx="6686549" cy="1166898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0465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66157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828800"/>
            <a:ext cx="6686550" cy="2043634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192216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2" y="457200"/>
            <a:ext cx="6295445" cy="21717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81343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70555"/>
            <a:ext cx="6686549" cy="2160015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47012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91078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09" y="470554"/>
            <a:ext cx="1655701" cy="3962863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470554"/>
            <a:ext cx="4857750" cy="396286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03025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0" y="1885950"/>
            <a:ext cx="6686549" cy="1697086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0" y="3583035"/>
            <a:ext cx="6686549" cy="844712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3242858"/>
            <a:ext cx="1308489" cy="583942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397155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616517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1600200"/>
            <a:ext cx="6686550" cy="283321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21181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544063"/>
            <a:ext cx="6686549" cy="110160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2647597"/>
            <a:ext cx="6686549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35222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1600200"/>
            <a:ext cx="3235398" cy="28332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1594666"/>
            <a:ext cx="3235398" cy="28332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590837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34613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0" y="1479527"/>
            <a:ext cx="2994549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1911725"/>
            <a:ext cx="3257170" cy="251554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2" y="1477106"/>
            <a:ext cx="2999251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1909304"/>
            <a:ext cx="3254006" cy="251554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590837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5365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78518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98789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756670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34566"/>
            <a:ext cx="2628899" cy="732234"/>
          </a:xfrm>
        </p:spPr>
        <p:txBody>
          <a:bodyPr anchor="b"/>
          <a:lstStyle>
            <a:lvl1pPr algn="l">
              <a:defRPr sz="15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334567"/>
            <a:ext cx="3886200" cy="4061222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1198960"/>
            <a:ext cx="2628899" cy="319682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186506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600450"/>
            <a:ext cx="668655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476224"/>
            <a:ext cx="6686550" cy="2891228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4025504"/>
            <a:ext cx="6686550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67513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57200"/>
            <a:ext cx="6686549" cy="233778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265535"/>
            <a:ext cx="6686549" cy="1166898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71709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2" y="457200"/>
            <a:ext cx="6295445" cy="21717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2628900"/>
            <a:ext cx="5652416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265535"/>
            <a:ext cx="6686549" cy="1166898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958129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828800"/>
            <a:ext cx="6686550" cy="2043634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949318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2" y="457200"/>
            <a:ext cx="6295445" cy="21717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6096228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70555"/>
            <a:ext cx="6686549" cy="2160015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078002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523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610401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09" y="470554"/>
            <a:ext cx="1655701" cy="3962863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470554"/>
            <a:ext cx="4857750" cy="396286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6448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7280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7004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359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7216"/>
            <a:ext cx="694826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11" r:id="rId12"/>
  </p:sldLayoutIdLs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171450"/>
            <a:ext cx="2138637" cy="4978971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-589"/>
            <a:ext cx="1767506" cy="514052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51435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1600200"/>
            <a:ext cx="6686550" cy="2914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4597828"/>
            <a:ext cx="859712" cy="2777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0" y="4601856"/>
            <a:ext cx="571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98860" y="590837"/>
            <a:ext cx="58482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FEFFFF"/>
                </a:solidFill>
              </a:defRPr>
            </a:lvl1pPr>
          </a:lstStyle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953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171450"/>
            <a:ext cx="2138637" cy="4978971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-24"/>
            <a:ext cx="1767506" cy="5139964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51435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1600200"/>
            <a:ext cx="6686550" cy="2914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4597828"/>
            <a:ext cx="859712" cy="2777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0" y="4601856"/>
            <a:ext cx="571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8860" y="590837"/>
            <a:ext cx="58482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FEFFFF"/>
                </a:solidFill>
              </a:defRPr>
            </a:lvl1pPr>
          </a:lstStyle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6868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171450"/>
            <a:ext cx="2138637" cy="4978971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118"/>
            <a:ext cx="1767506" cy="5139822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51435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1600200"/>
            <a:ext cx="6686550" cy="2914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4597828"/>
            <a:ext cx="859712" cy="2777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C5CDB-1AEF-4522-8EAF-CE1F4E5D863E}" type="datetimeFigureOut">
              <a:rPr lang="ko-KR" altLang="en-US" smtClean="0"/>
              <a:t>2020-05-08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0" y="4601856"/>
            <a:ext cx="571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98860" y="590837"/>
            <a:ext cx="58482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FEFFFF"/>
                </a:solidFill>
              </a:defRPr>
            </a:lvl1pPr>
          </a:lstStyle>
          <a:p>
            <a:fld id="{83B0A39C-9AA3-4A83-82D7-24ADE08503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2946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52815" y="195486"/>
            <a:ext cx="14606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800" dirty="0" smtClean="0">
                <a:solidFill>
                  <a:schemeClr val="bg1"/>
                </a:solidFill>
                <a:cs typeface="B Titr" panose="00000700000000000000" pitchFamily="2" charset="-78"/>
              </a:rPr>
              <a:t>به نام خدا</a:t>
            </a:r>
            <a:endParaRPr lang="en-US" sz="28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97869" y="1491630"/>
            <a:ext cx="457054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800" b="1" u="sng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cs typeface="B Koodak" panose="00000700000000000000" pitchFamily="2" charset="-78"/>
              </a:rPr>
              <a:t>مصاحبه با معلمان ابتدایی چند پایه</a:t>
            </a:r>
          </a:p>
          <a:p>
            <a:pPr algn="r" rtl="1"/>
            <a:endParaRPr lang="fa-IR" sz="2800" b="1" u="sng" dirty="0" smtClean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cs typeface="B Koodak" panose="00000700000000000000" pitchFamily="2" charset="-78"/>
            </a:endParaRPr>
          </a:p>
          <a:p>
            <a:pPr algn="r" rtl="1"/>
            <a:r>
              <a:rPr lang="fa-IR" sz="2800" b="1" u="sng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cs typeface="B Koodak" panose="00000700000000000000" pitchFamily="2" charset="-78"/>
              </a:rPr>
              <a:t>استاد راهنما : دکتر شفیع پور مطلق</a:t>
            </a:r>
          </a:p>
          <a:p>
            <a:pPr algn="r" rtl="1"/>
            <a:endParaRPr lang="fa-IR" sz="2800" b="1" u="sng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cs typeface="B Koodak" panose="00000700000000000000" pitchFamily="2" charset="-78"/>
            </a:endParaRPr>
          </a:p>
          <a:p>
            <a:pPr algn="r" rtl="1"/>
            <a:r>
              <a:rPr lang="fa-IR" sz="2800" b="1" u="sng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cs typeface="B Koodak" panose="00000700000000000000" pitchFamily="2" charset="-78"/>
              </a:rPr>
              <a:t>تهیه کننده : محمد ضیایی آذرخوارانی</a:t>
            </a:r>
            <a:endParaRPr lang="fa-IR" sz="2800" b="1" u="sng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4478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979712" y="2211710"/>
            <a:ext cx="5430836" cy="576064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5400000" rotWithShape="0">
              <a:srgbClr val="000000">
                <a:alpha val="60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Koodak" panose="00000700000000000000" pitchFamily="2" charset="-78"/>
              </a:rPr>
              <a:t>تعطیلی پنج شنبه ها در ارتباط با چندپایگی</a:t>
            </a:r>
            <a:endParaRPr lang="en-US" dirty="0">
              <a:cs typeface="B Koodak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51470"/>
            <a:ext cx="607890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مشکلات مربوط به عدم مطابقت چندپایگی در ارتباط با نظام آموزش فعلی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79712" y="1563638"/>
            <a:ext cx="5430836" cy="576064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  <a:outerShdw blurRad="38100" dist="254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Koodak" panose="00000700000000000000" pitchFamily="2" charset="-78"/>
              </a:rPr>
              <a:t>عدم مطابقت محتوا در مقایسه با زمان اختصاص یافته</a:t>
            </a:r>
            <a:endParaRPr lang="en-US" dirty="0">
              <a:cs typeface="B Koodak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3452" l="162" r="93371">
                        <a14:foregroundMark x1="59903" y1="82862" x2="59580" y2="84398"/>
                        <a14:foregroundMark x1="54729" y1="88036" x2="59741" y2="84398"/>
                        <a14:foregroundMark x1="45109" y1="90057" x2="47858" y2="90622"/>
                        <a14:foregroundMark x1="61358" y1="82053" x2="59903" y2="84479"/>
                        <a14:foregroundMark x1="60873" y1="83428" x2="63460" y2="80032"/>
                        <a14:backgroundMark x1="48666" y1="33549" x2="48666" y2="33549"/>
                        <a14:backgroundMark x1="47130" y1="91188" x2="48181" y2="90622"/>
                        <a14:backgroundMark x1="51981" y1="90784" x2="65238" y2="81892"/>
                        <a14:backgroundMark x1="64349" y1="79951" x2="61196" y2="83751"/>
                        <a14:backgroundMark x1="62975" y1="81002" x2="62975" y2="81002"/>
                      </a14:backgroundRemoval>
                    </a14:imgEffect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592" y="1779662"/>
            <a:ext cx="3744416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8203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907704" y="1491630"/>
            <a:ext cx="5439964" cy="57606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Koodak" panose="00000700000000000000" pitchFamily="2" charset="-78"/>
              </a:rPr>
              <a:t>افزایش تجربه معلمان</a:t>
            </a:r>
            <a:endParaRPr lang="en-US" dirty="0">
              <a:cs typeface="B Koodak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28784" y="51470"/>
            <a:ext cx="233269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محاسن کلاس های چندپایه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07704" y="843558"/>
            <a:ext cx="5430836" cy="57606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Koodak" panose="00000700000000000000" pitchFamily="2" charset="-78"/>
              </a:rPr>
              <a:t>یادگیری دانش آموزان از یکدیگر</a:t>
            </a:r>
            <a:endParaRPr lang="en-US" dirty="0">
              <a:cs typeface="B Koodak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07704" y="2139702"/>
            <a:ext cx="5439964" cy="576064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Koodak" panose="00000700000000000000" pitchFamily="2" charset="-78"/>
              </a:rPr>
              <a:t>یادگیری آداب اجتماعی</a:t>
            </a:r>
            <a:endParaRPr lang="en-US" dirty="0">
              <a:cs typeface="B Koodak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07704" y="2794976"/>
            <a:ext cx="5439964" cy="57606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Koodak" panose="00000700000000000000" pitchFamily="2" charset="-78"/>
              </a:rPr>
              <a:t>ایجاد پیش زمینه برای دانش آموزان پایه های پایینتر</a:t>
            </a:r>
            <a:endParaRPr lang="en-US" dirty="0">
              <a:cs typeface="B Koodak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07704" y="3459638"/>
            <a:ext cx="5439964" cy="576064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Koodak" panose="00000700000000000000" pitchFamily="2" charset="-78"/>
              </a:rPr>
              <a:t>مروری برای دانش آموزان پایه های بالاتر</a:t>
            </a:r>
            <a:endParaRPr lang="en-US" dirty="0">
              <a:cs typeface="B Koodak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672" y1="16882" x2="23815" y2="22294"/>
                        <a14:foregroundMark x1="72198" y1="37561" x2="72198" y2="35945"/>
                        <a14:backgroundMark x1="57435" y1="81502" x2="58190" y2="96931"/>
                        <a14:backgroundMark x1="49892" y1="88772" x2="39547" y2="88530"/>
                        <a14:backgroundMark x1="49138" y1="88934" x2="52371" y2="85137"/>
                        <a14:backgroundMark x1="61315" y1="86349" x2="66595" y2="89095"/>
                      </a14:backgroundRemoval>
                    </a14:imgEffect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1779662"/>
            <a:ext cx="280831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144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776" y="51470"/>
            <a:ext cx="412805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پیشنهادات برای کاهش مشکلات کلاسهای چندپایه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63048"/>
              </p:ext>
            </p:extLst>
          </p:nvPr>
        </p:nvGraphicFramePr>
        <p:xfrm>
          <a:off x="1403648" y="915566"/>
          <a:ext cx="6480179" cy="3096342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6480179">
                  <a:extLst>
                    <a:ext uri="{9D8B030D-6E8A-4147-A177-3AD203B41FA5}">
                      <a16:colId xmlns:a16="http://schemas.microsoft.com/office/drawing/2014/main" val="630816541"/>
                    </a:ext>
                  </a:extLst>
                </a:gridCol>
              </a:tblGrid>
              <a:tr h="516057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u="none" dirty="0" smtClean="0">
                          <a:cs typeface="B Koodak" panose="00000700000000000000" pitchFamily="2" charset="-78"/>
                        </a:rPr>
                        <a:t>تدوین کتب درسی ویژه چندپایه</a:t>
                      </a:r>
                      <a:endParaRPr lang="en-US" sz="2000" b="0" u="none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6834574"/>
                  </a:ext>
                </a:extLst>
              </a:tr>
              <a:tr h="516057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u="none" dirty="0" smtClean="0">
                          <a:cs typeface="B Koodak" panose="00000700000000000000" pitchFamily="2" charset="-78"/>
                        </a:rPr>
                        <a:t>تشکیل</a:t>
                      </a:r>
                      <a:r>
                        <a:rPr lang="fa-IR" sz="2000" b="0" u="none" baseline="0" dirty="0" smtClean="0">
                          <a:cs typeface="B Koodak" panose="00000700000000000000" pitchFamily="2" charset="-78"/>
                        </a:rPr>
                        <a:t> مجتمع آموزشی</a:t>
                      </a:r>
                      <a:endParaRPr lang="en-US" sz="2000" b="0" u="none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3638774"/>
                  </a:ext>
                </a:extLst>
              </a:tr>
              <a:tr h="516057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u="none" dirty="0" smtClean="0">
                          <a:cs typeface="B Koodak" panose="00000700000000000000" pitchFamily="2" charset="-78"/>
                        </a:rPr>
                        <a:t>برگزاری دوره های ضمن خدمت</a:t>
                      </a:r>
                      <a:r>
                        <a:rPr lang="fa-IR" sz="2000" b="0" u="none" baseline="0" dirty="0" smtClean="0">
                          <a:cs typeface="B Koodak" panose="00000700000000000000" pitchFamily="2" charset="-78"/>
                        </a:rPr>
                        <a:t> آموزشی ویژه چندپایه</a:t>
                      </a:r>
                      <a:endParaRPr lang="en-US" sz="2000" b="0" u="none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6959325"/>
                  </a:ext>
                </a:extLst>
              </a:tr>
              <a:tr h="516057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u="none" dirty="0" smtClean="0">
                          <a:cs typeface="B Koodak" panose="00000700000000000000" pitchFamily="2" charset="-78"/>
                        </a:rPr>
                        <a:t>برگزاری کلاس آموزش خانواده</a:t>
                      </a:r>
                      <a:endParaRPr lang="en-US" sz="2000" b="0" u="none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0135654"/>
                  </a:ext>
                </a:extLst>
              </a:tr>
              <a:tr h="516057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u="none" dirty="0" smtClean="0">
                          <a:cs typeface="B Koodak" panose="00000700000000000000" pitchFamily="2" charset="-78"/>
                        </a:rPr>
                        <a:t>اختصاص امتیاز مالی به معلمان چندپایه</a:t>
                      </a:r>
                      <a:endParaRPr lang="en-US" sz="2000" b="0" u="none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6837276"/>
                  </a:ext>
                </a:extLst>
              </a:tr>
              <a:tr h="516057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u="none" dirty="0" smtClean="0">
                          <a:cs typeface="B Koodak" panose="00000700000000000000" pitchFamily="2" charset="-78"/>
                        </a:rPr>
                        <a:t>استفاده</a:t>
                      </a:r>
                      <a:r>
                        <a:rPr lang="fa-IR" sz="2000" b="0" u="none" baseline="0" dirty="0" smtClean="0">
                          <a:cs typeface="B Koodak" panose="00000700000000000000" pitchFamily="2" charset="-78"/>
                        </a:rPr>
                        <a:t> از معلمان تخصصی برای پایه ششم</a:t>
                      </a:r>
                      <a:endParaRPr lang="en-US" sz="2000" b="0" u="none" dirty="0"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22949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2328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/>
          <p:cNvSpPr/>
          <p:nvPr/>
        </p:nvSpPr>
        <p:spPr>
          <a:xfrm>
            <a:off x="1475656" y="987574"/>
            <a:ext cx="6048672" cy="3312368"/>
          </a:xfrm>
          <a:prstGeom prst="cloud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fa-IR" sz="16600">
                <a:solidFill>
                  <a:srgbClr val="FFFF00"/>
                </a:solidFill>
                <a:cs typeface="B Masjed" panose="00000400000000000000" pitchFamily="2" charset="-78"/>
              </a:rPr>
              <a:t>پایان</a:t>
            </a:r>
            <a:endParaRPr lang="en-US" sz="16600">
              <a:solidFill>
                <a:srgbClr val="FFFF00"/>
              </a:solidFill>
              <a:cs typeface="B Masjed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5515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51470"/>
            <a:ext cx="3090911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مضمون های بدست آمده از مصاحبه 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940242"/>
              </p:ext>
            </p:extLst>
          </p:nvPr>
        </p:nvGraphicFramePr>
        <p:xfrm>
          <a:off x="395536" y="771550"/>
          <a:ext cx="8318746" cy="308808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tableStyleId>{D7AC3CCA-C797-4891-BE02-D94E43425B78}</a:tableStyleId>
              </a:tblPr>
              <a:tblGrid>
                <a:gridCol w="4159373">
                  <a:extLst>
                    <a:ext uri="{9D8B030D-6E8A-4147-A177-3AD203B41FA5}">
                      <a16:colId xmlns:a16="http://schemas.microsoft.com/office/drawing/2014/main" val="1742190579"/>
                    </a:ext>
                  </a:extLst>
                </a:gridCol>
                <a:gridCol w="4159373">
                  <a:extLst>
                    <a:ext uri="{9D8B030D-6E8A-4147-A177-3AD203B41FA5}">
                      <a16:colId xmlns:a16="http://schemas.microsoft.com/office/drawing/2014/main" val="278247786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Koodak" panose="00000700000000000000" pitchFamily="2" charset="-78"/>
                        </a:rPr>
                        <a:t>مشکلات مربوط به معلمان چندپایه</a:t>
                      </a:r>
                      <a:endParaRPr lang="en-US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Koodak" panose="00000700000000000000" pitchFamily="2" charset="-78"/>
                        </a:rPr>
                        <a:t>علت تشکیل کلاس های چندپایه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5214464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 rtl="1"/>
                      <a:r>
                        <a:rPr lang="fa-IR" sz="1700" dirty="0" smtClean="0">
                          <a:cs typeface="B Koodak" panose="00000700000000000000" pitchFamily="2" charset="-78"/>
                        </a:rPr>
                        <a:t>مشکلات مربوط به خانواده های دانش آموزان چند پایه</a:t>
                      </a:r>
                      <a:endParaRPr lang="en-US" sz="1700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Koodak" panose="00000700000000000000" pitchFamily="2" charset="-78"/>
                        </a:rPr>
                        <a:t>مشکلات کلاس های چندپایه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578321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Koodak" panose="00000700000000000000" pitchFamily="2" charset="-78"/>
                        </a:rPr>
                        <a:t>مشکلات مربوط به عدم مطابقت چند پایگی در ارتباط با نظام آموزش فعلی</a:t>
                      </a:r>
                      <a:endParaRPr lang="en-US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Koodak" panose="00000700000000000000" pitchFamily="2" charset="-78"/>
                        </a:rPr>
                        <a:t>روش های کنترل نظم در کلاس های چندپایه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736518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Koodak" panose="00000700000000000000" pitchFamily="2" charset="-78"/>
                        </a:rPr>
                        <a:t>محاسن کلاس های چند پایه </a:t>
                      </a:r>
                      <a:endParaRPr lang="en-US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Koodak" panose="00000700000000000000" pitchFamily="2" charset="-78"/>
                        </a:rPr>
                        <a:t>عوامل موثر در افزایش بازدهی کلاس های چندپایه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22239775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Koodak" panose="00000700000000000000" pitchFamily="2" charset="-78"/>
                        </a:rPr>
                        <a:t>پیشنهاد برای کاهش مشکلات کلاس های چند پایه</a:t>
                      </a:r>
                      <a:endParaRPr lang="en-US" dirty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Koodak" panose="00000700000000000000" pitchFamily="2" charset="-78"/>
                        </a:rPr>
                        <a:t>مشکلات مربوط به دانش آموزان چند پایه</a:t>
                      </a:r>
                      <a:endParaRPr lang="en-US" dirty="0" smtClean="0">
                        <a:cs typeface="B Koodak" panose="000007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82565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0594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840" y="51470"/>
            <a:ext cx="2736648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علت تشکیل کلاس های چندپایه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384" l="0" r="99030">
                        <a14:foregroundMark x1="29634" y1="88288" x2="34914" y2="83845"/>
                        <a14:backgroundMark x1="45582" y1="51696" x2="45582" y2="51696"/>
                        <a14:backgroundMark x1="34698" y1="51535" x2="34698" y2="51535"/>
                        <a14:backgroundMark x1="37823" y1="52019" x2="37823" y2="52019"/>
                        <a14:backgroundMark x1="44720" y1="87803" x2="44720" y2="87803"/>
                        <a14:backgroundMark x1="45690" y1="86268" x2="45690" y2="86268"/>
                        <a14:backgroundMark x1="60129" y1="86268" x2="60129" y2="862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40568" y="339502"/>
            <a:ext cx="3600400" cy="530459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27784" y="555526"/>
            <a:ext cx="4145686" cy="3323987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none" rtlCol="0">
            <a:spAutoFit/>
          </a:bodyPr>
          <a:lstStyle/>
          <a:p>
            <a:pPr marL="514350" indent="-5143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dirty="0" smtClean="0">
                <a:solidFill>
                  <a:schemeClr val="bg1"/>
                </a:solidFill>
                <a:cs typeface="B Koodak" panose="00000700000000000000" pitchFamily="2" charset="-78"/>
              </a:rPr>
              <a:t>کاهش جمعیت دانش آموزی</a:t>
            </a:r>
          </a:p>
          <a:p>
            <a:pPr marL="514350" indent="-5143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dirty="0" smtClean="0">
                <a:solidFill>
                  <a:schemeClr val="bg1"/>
                </a:solidFill>
                <a:cs typeface="B Koodak" panose="00000700000000000000" pitchFamily="2" charset="-78"/>
              </a:rPr>
              <a:t>کمبود معلم</a:t>
            </a:r>
          </a:p>
          <a:p>
            <a:pPr marL="514350" indent="-5143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dirty="0" smtClean="0">
                <a:solidFill>
                  <a:schemeClr val="bg1"/>
                </a:solidFill>
                <a:cs typeface="B Koodak" panose="00000700000000000000" pitchFamily="2" charset="-78"/>
              </a:rPr>
              <a:t>پراکندگی روستاها</a:t>
            </a:r>
          </a:p>
          <a:p>
            <a:pPr marL="514350" indent="-5143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dirty="0" smtClean="0">
                <a:solidFill>
                  <a:schemeClr val="bg1"/>
                </a:solidFill>
                <a:cs typeface="B Koodak" panose="00000700000000000000" pitchFamily="2" charset="-78"/>
              </a:rPr>
              <a:t>مهاجرت روستاییان به شهرها</a:t>
            </a:r>
          </a:p>
          <a:p>
            <a:pPr marL="514350" indent="-514350" algn="r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800" dirty="0" smtClean="0">
                <a:solidFill>
                  <a:schemeClr val="bg1"/>
                </a:solidFill>
                <a:cs typeface="B Koodak" panose="00000700000000000000" pitchFamily="2" charset="-78"/>
              </a:rPr>
              <a:t>پایین آمدن میزان زاد و ولد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83782" y="4392470"/>
            <a:ext cx="6202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u="sng" dirty="0" smtClean="0">
                <a:solidFill>
                  <a:srgbClr val="FF0000"/>
                </a:solidFill>
                <a:cs typeface="B Koodak" panose="00000700000000000000" pitchFamily="2" charset="-78"/>
              </a:rPr>
              <a:t>علت اصلی :</a:t>
            </a:r>
            <a:r>
              <a:rPr lang="fa-IR" u="sng" dirty="0" smtClean="0">
                <a:solidFill>
                  <a:srgbClr val="FFC000"/>
                </a:solidFill>
                <a:cs typeface="B Koodak" panose="00000700000000000000" pitchFamily="2" charset="-78"/>
              </a:rPr>
              <a:t>نرسیدن به حد نصاب تراکم استانی برای تشکیل کلاس درس مستقل</a:t>
            </a:r>
            <a:endParaRPr lang="en-US" u="sng" dirty="0">
              <a:solidFill>
                <a:srgbClr val="FFC000"/>
              </a:solidFill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19561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854" y="51470"/>
            <a:ext cx="2409634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مشکلات کلاس های چندپایه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564818"/>
            <a:ext cx="7776864" cy="3785652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pPr marL="342900" indent="-3429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000" dirty="0" smtClean="0">
                <a:solidFill>
                  <a:schemeClr val="bg1"/>
                </a:solidFill>
                <a:cs typeface="B Koodak" panose="00000700000000000000" pitchFamily="2" charset="-78"/>
              </a:rPr>
              <a:t>کمبود وقت</a:t>
            </a:r>
          </a:p>
          <a:p>
            <a:pPr marL="342900" indent="-3429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000" dirty="0" smtClean="0">
                <a:solidFill>
                  <a:schemeClr val="bg1"/>
                </a:solidFill>
                <a:cs typeface="B Koodak" panose="00000700000000000000" pitchFamily="2" charset="-78"/>
              </a:rPr>
              <a:t>نامناسب بودن فضای آموزشی</a:t>
            </a:r>
          </a:p>
          <a:p>
            <a:pPr marL="342900" indent="-3429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000" dirty="0" smtClean="0">
                <a:solidFill>
                  <a:schemeClr val="bg1"/>
                </a:solidFill>
                <a:cs typeface="B Koodak" panose="00000700000000000000" pitchFamily="2" charset="-78"/>
              </a:rPr>
              <a:t>کمبود وسایل و تجهیزات کمک آموزشی</a:t>
            </a:r>
          </a:p>
          <a:p>
            <a:pPr marL="342900" indent="-3429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000" dirty="0" smtClean="0">
                <a:solidFill>
                  <a:schemeClr val="bg1"/>
                </a:solidFill>
                <a:cs typeface="B Koodak" panose="00000700000000000000" pitchFamily="2" charset="-78"/>
              </a:rPr>
              <a:t>عدم نظارت کارشناسان آموزشی</a:t>
            </a:r>
          </a:p>
          <a:p>
            <a:pPr marL="342900" indent="-3429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000" dirty="0" smtClean="0">
                <a:solidFill>
                  <a:schemeClr val="bg1"/>
                </a:solidFill>
                <a:cs typeface="B Koodak" panose="00000700000000000000" pitchFamily="2" charset="-78"/>
              </a:rPr>
              <a:t>کم توجهی آموزش و پرورش به دوره ابتدایی چندپایه</a:t>
            </a:r>
          </a:p>
          <a:p>
            <a:pPr marL="342900" indent="-3429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000" dirty="0" smtClean="0">
                <a:solidFill>
                  <a:schemeClr val="bg1"/>
                </a:solidFill>
                <a:cs typeface="B Koodak" panose="00000700000000000000" pitchFamily="2" charset="-78"/>
              </a:rPr>
              <a:t>تعدادپایه</a:t>
            </a:r>
          </a:p>
          <a:p>
            <a:pPr marL="342900" indent="-3429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000" dirty="0" smtClean="0">
                <a:solidFill>
                  <a:schemeClr val="bg1"/>
                </a:solidFill>
                <a:cs typeface="B Koodak" panose="00000700000000000000" pitchFamily="2" charset="-78"/>
              </a:rPr>
              <a:t>تاکید بر دروس ریاضی و فارسی در مقابل کم توجهی به دروس هنر و ورزش</a:t>
            </a:r>
          </a:p>
          <a:p>
            <a:pPr marL="342900" indent="-342900" algn="r" rtl="1">
              <a:lnSpc>
                <a:spcPct val="150000"/>
              </a:lnSpc>
              <a:buFont typeface="+mj-lt"/>
              <a:buAutoNum type="arabicPeriod"/>
            </a:pPr>
            <a:r>
              <a:rPr lang="fa-IR" sz="2000" dirty="0" smtClean="0">
                <a:solidFill>
                  <a:schemeClr val="bg1"/>
                </a:solidFill>
                <a:cs typeface="B Koodak" panose="00000700000000000000" pitchFamily="2" charset="-78"/>
              </a:rPr>
              <a:t>مشکلات مربوط به ارزشیابی در کلاس های چندپایه</a:t>
            </a:r>
            <a:endParaRPr lang="en-US" sz="2000" dirty="0">
              <a:solidFill>
                <a:schemeClr val="bg1"/>
              </a:solidFill>
              <a:cs typeface="B Koodak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576" y="-92546"/>
            <a:ext cx="4985792" cy="373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8873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3808" y="0"/>
            <a:ext cx="354776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روشهای کنترل نظم در کلاس های چندپایه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860265031"/>
              </p:ext>
            </p:extLst>
          </p:nvPr>
        </p:nvGraphicFramePr>
        <p:xfrm>
          <a:off x="2051720" y="555526"/>
          <a:ext cx="68407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255" b="94665" l="2910" r="96686">
                        <a14:foregroundMark x1="7599" y1="70331" x2="12935" y2="70089"/>
                        <a14:foregroundMark x1="44705" y1="28294" x2="43654" y2="27324"/>
                        <a14:foregroundMark x1="43088" y1="26516" x2="40986" y2="20453"/>
                        <a14:foregroundMark x1="59175" y1="17623" x2="62167" y2="11237"/>
                        <a14:foregroundMark x1="64430" y1="12530" x2="64107" y2="11075"/>
                        <a14:foregroundMark x1="57801" y1="12773" x2="58610" y2="11399"/>
                        <a14:foregroundMark x1="59741" y1="11560" x2="61601" y2="10509"/>
                        <a14:backgroundMark x1="40744" y1="89572" x2="77122" y2="89572"/>
                        <a14:backgroundMark x1="16977" y1="84883" x2="19725" y2="80841"/>
                        <a14:backgroundMark x1="66128" y1="84883" x2="72352" y2="85610"/>
                        <a14:backgroundMark x1="69604" y1="84236" x2="71463" y2="844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1851670"/>
            <a:ext cx="3847356" cy="384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06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halkSketch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627534"/>
            <a:ext cx="7249160" cy="4300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053895"/>
              </p:ext>
            </p:extLst>
          </p:nvPr>
        </p:nvGraphicFramePr>
        <p:xfrm>
          <a:off x="1115616" y="751834"/>
          <a:ext cx="7076181" cy="405384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{ED083AE6-46FA-4A59-8FB0-9F97EB10719F}</a:tableStyleId>
              </a:tblPr>
              <a:tblGrid>
                <a:gridCol w="7076181">
                  <a:extLst>
                    <a:ext uri="{9D8B030D-6E8A-4147-A177-3AD203B41FA5}">
                      <a16:colId xmlns:a16="http://schemas.microsoft.com/office/drawing/2014/main" val="577164219"/>
                    </a:ext>
                  </a:extLst>
                </a:gridCol>
              </a:tblGrid>
              <a:tr h="555490"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وضعیت دانش آموز (فعال بودن و ...)</a:t>
                      </a:r>
                      <a:endParaRPr lang="en-US" sz="3200" dirty="0">
                        <a:solidFill>
                          <a:srgbClr val="FF0000"/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347631"/>
                  </a:ext>
                </a:extLst>
              </a:tr>
              <a:tr h="555490"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وضعیت معلم ( داشن علاقه ، مطالعه و...)</a:t>
                      </a:r>
                      <a:endParaRPr lang="en-US" sz="3200" dirty="0">
                        <a:solidFill>
                          <a:srgbClr val="FF0000"/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735061"/>
                  </a:ext>
                </a:extLst>
              </a:tr>
              <a:tr h="555490"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افزایش مشارکت خانواده</a:t>
                      </a:r>
                      <a:endParaRPr lang="en-US" sz="3200" dirty="0">
                        <a:solidFill>
                          <a:srgbClr val="FF0000"/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7760328"/>
                  </a:ext>
                </a:extLst>
              </a:tr>
              <a:tr h="555490"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رسیدگی به مشکلات معلمان چندپایه</a:t>
                      </a:r>
                      <a:endParaRPr lang="en-US" sz="3200" dirty="0">
                        <a:solidFill>
                          <a:srgbClr val="FF0000"/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993823"/>
                  </a:ext>
                </a:extLst>
              </a:tr>
              <a:tr h="555490"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امکانات</a:t>
                      </a:r>
                      <a:r>
                        <a:rPr lang="fa-IR" sz="3200" baseline="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 و فضا</a:t>
                      </a:r>
                      <a:endParaRPr lang="en-US" sz="3200" dirty="0">
                        <a:solidFill>
                          <a:srgbClr val="FF0000"/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2493281"/>
                  </a:ext>
                </a:extLst>
              </a:tr>
              <a:tr h="555490"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استفاده</a:t>
                      </a:r>
                      <a:r>
                        <a:rPr lang="fa-IR" sz="3200" baseline="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 از روش تلفیقی</a:t>
                      </a:r>
                      <a:endParaRPr lang="en-US" sz="3200" dirty="0">
                        <a:solidFill>
                          <a:srgbClr val="FF0000"/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4011426"/>
                  </a:ext>
                </a:extLst>
              </a:tr>
              <a:tr h="555490">
                <a:tc>
                  <a:txBody>
                    <a:bodyPr/>
                    <a:lstStyle/>
                    <a:p>
                      <a:pPr algn="ctr" rtl="1"/>
                      <a:r>
                        <a:rPr lang="fa-IR" sz="320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برنامه ریزی</a:t>
                      </a:r>
                      <a:r>
                        <a:rPr lang="fa-IR" sz="3200" baseline="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 و تشکیل کلاس جبرانی</a:t>
                      </a:r>
                      <a:endParaRPr lang="en-US" sz="3200" dirty="0">
                        <a:solidFill>
                          <a:srgbClr val="FF0000"/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659423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411760" y="9114"/>
            <a:ext cx="406072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عوامل موثر در افزایش بازدهی کلاسهای چندپایه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09920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67944" y="18842"/>
            <a:ext cx="344517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مشکلات مربوط به دانش آموزان چندپایه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82351"/>
              </p:ext>
            </p:extLst>
          </p:nvPr>
        </p:nvGraphicFramePr>
        <p:xfrm>
          <a:off x="2843808" y="582750"/>
          <a:ext cx="6096000" cy="4560750"/>
        </p:xfrm>
        <a:graphic>
          <a:graphicData uri="http://schemas.openxmlformats.org/drawingml/2006/table">
            <a:tbl>
              <a:tblPr bandRow="1">
                <a:tableStyleId>{08FB837D-C827-4EFA-A057-4D05807E0F7C}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825150215"/>
                    </a:ext>
                  </a:extLst>
                </a:gridCol>
              </a:tblGrid>
              <a:tr h="912150"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cap="none" spc="0" dirty="0" smtClean="0">
                          <a:ln w="6600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dist="38100" dir="2700000" algn="tl" rotWithShape="0">
                              <a:schemeClr val="accent2"/>
                            </a:outerShdw>
                          </a:effectLst>
                          <a:cs typeface="B Koodak" panose="00000700000000000000" pitchFamily="2" charset="-78"/>
                        </a:rPr>
                        <a:t>دو زبانه بودن دانش آموزان چندپایه</a:t>
                      </a:r>
                      <a:endParaRPr lang="en-US" sz="2800" b="1" cap="none" spc="0" dirty="0">
                        <a:ln w="6600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dist="38100" dir="2700000" algn="tl" rotWithShape="0">
                            <a:schemeClr val="accent2"/>
                          </a:outerShdw>
                        </a:effectLst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2854168"/>
                  </a:ext>
                </a:extLst>
              </a:tr>
              <a:tr h="912150"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cap="none" spc="0" dirty="0" smtClean="0">
                          <a:ln w="6600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dist="38100" dir="2700000" algn="tl" rotWithShape="0">
                              <a:schemeClr val="accent2"/>
                            </a:outerShdw>
                          </a:effectLst>
                          <a:cs typeface="B Koodak" panose="00000700000000000000" pitchFamily="2" charset="-78"/>
                        </a:rPr>
                        <a:t>مختلط بودن دانش آموزان چندپایه</a:t>
                      </a:r>
                      <a:endParaRPr lang="en-US" sz="2800" b="1" cap="none" spc="0" dirty="0">
                        <a:ln w="6600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dist="38100" dir="2700000" algn="tl" rotWithShape="0">
                            <a:schemeClr val="accent2"/>
                          </a:outerShdw>
                        </a:effectLst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01864"/>
                  </a:ext>
                </a:extLst>
              </a:tr>
              <a:tr h="912150"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cap="none" spc="0" dirty="0" smtClean="0">
                          <a:ln w="6600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dist="38100" dir="2700000" algn="tl" rotWithShape="0">
                              <a:schemeClr val="accent2"/>
                            </a:outerShdw>
                          </a:effectLst>
                          <a:cs typeface="B Koodak" panose="00000700000000000000" pitchFamily="2" charset="-78"/>
                        </a:rPr>
                        <a:t>افت تحصیلی بیشتر دانش آموزان چندپایه</a:t>
                      </a:r>
                      <a:endParaRPr lang="en-US" sz="2800" b="1" cap="none" spc="0" dirty="0">
                        <a:ln w="6600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dist="38100" dir="2700000" algn="tl" rotWithShape="0">
                            <a:schemeClr val="accent2"/>
                          </a:outerShdw>
                        </a:effectLst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8870117"/>
                  </a:ext>
                </a:extLst>
              </a:tr>
              <a:tr h="912150"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cap="none" spc="0" dirty="0" smtClean="0">
                          <a:ln w="6600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dist="38100" dir="2700000" algn="tl" rotWithShape="0">
                              <a:schemeClr val="accent2"/>
                            </a:outerShdw>
                          </a:effectLst>
                          <a:cs typeface="B Koodak" panose="00000700000000000000" pitchFamily="2" charset="-78"/>
                        </a:rPr>
                        <a:t>ضعیف بودن بنیه علمی دانش آموزان چندپایه</a:t>
                      </a:r>
                      <a:endParaRPr lang="en-US" sz="2800" b="1" cap="none" spc="0" dirty="0">
                        <a:ln w="6600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dist="38100" dir="2700000" algn="tl" rotWithShape="0">
                            <a:schemeClr val="accent2"/>
                          </a:outerShdw>
                        </a:effectLst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6883420"/>
                  </a:ext>
                </a:extLst>
              </a:tr>
              <a:tr h="912150"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cap="none" spc="0" dirty="0" smtClean="0">
                          <a:ln w="6600">
                            <a:solidFill>
                              <a:schemeClr val="accent2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dist="38100" dir="2700000" algn="tl" rotWithShape="0">
                              <a:schemeClr val="accent2"/>
                            </a:outerShdw>
                          </a:effectLst>
                          <a:cs typeface="B Koodak" panose="00000700000000000000" pitchFamily="2" charset="-78"/>
                        </a:rPr>
                        <a:t>نداشتن امتیازات ویژه چندپایه</a:t>
                      </a:r>
                      <a:endParaRPr lang="en-US" sz="2800" b="1" cap="none" spc="0" dirty="0">
                        <a:ln w="6600">
                          <a:solidFill>
                            <a:schemeClr val="accent2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dist="38100" dir="2700000" algn="tl" rotWithShape="0">
                            <a:schemeClr val="accent2"/>
                          </a:outerShdw>
                        </a:effectLst>
                        <a:cs typeface="B Koodak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5788475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19313" y1="23583" x2="19813" y2="23583"/>
                        <a14:backgroundMark x1="24875" y1="43917" x2="24875" y2="41500"/>
                        <a14:backgroundMark x1="17875" y1="37583" x2="17875" y2="40000"/>
                        <a14:backgroundMark x1="11625" y1="57250" x2="11438" y2="57250"/>
                        <a14:backgroundMark x1="90375" y1="35000" x2="90938" y2="35583"/>
                        <a14:backgroundMark x1="77063" y1="57000" x2="78063" y2="51750"/>
                        <a14:backgroundMark x1="44125" y1="27917" x2="44875" y2="28417"/>
                        <a14:backgroundMark x1="50625" y1="37583" x2="51000" y2="38083"/>
                        <a14:backgroundMark x1="55437" y1="42167" x2="54250" y2="46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43558"/>
            <a:ext cx="2843808" cy="43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885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3848" y="0"/>
            <a:ext cx="289534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مشکلات مربوط به معلمان چندپایه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15616" y="267494"/>
            <a:ext cx="7334059" cy="5016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3200" b="1" u="sng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Koodak" panose="00000700000000000000" pitchFamily="2" charset="-78"/>
              </a:rPr>
              <a:t>برگزار نشدن دوره های آموزشی ویژه </a:t>
            </a:r>
            <a:r>
              <a:rPr lang="fa-IR" sz="3200" b="1" u="sng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Koodak" panose="00000700000000000000" pitchFamily="2" charset="-78"/>
              </a:rPr>
              <a:t>چندپایه</a:t>
            </a:r>
          </a:p>
          <a:p>
            <a:pPr marL="457200" indent="-457200"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3200" b="1" u="sng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Koodak" panose="00000700000000000000" pitchFamily="2" charset="-78"/>
              </a:rPr>
              <a:t>عدم آگاهی معلمان از روش تدریس ویژه چندپایه</a:t>
            </a:r>
            <a:endParaRPr lang="en-US" sz="3200" b="1" u="sng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Koodak" panose="00000700000000000000" pitchFamily="2" charset="-78"/>
            </a:endParaRPr>
          </a:p>
          <a:p>
            <a:pPr marL="457200" indent="-457200"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3200" b="1" u="sng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Koodak" panose="00000700000000000000" pitchFamily="2" charset="-78"/>
              </a:rPr>
              <a:t>دانش و اطلاعات کم معلمان و تازه کار بودن </a:t>
            </a:r>
            <a:r>
              <a:rPr lang="fa-IR" sz="3200" b="1" u="sng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Koodak" panose="00000700000000000000" pitchFamily="2" charset="-78"/>
              </a:rPr>
              <a:t>آنها</a:t>
            </a:r>
          </a:p>
          <a:p>
            <a:pPr marL="457200" indent="-457200"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fa-IR" sz="3200" b="1" u="sng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Koodak" panose="00000700000000000000" pitchFamily="2" charset="-78"/>
              </a:rPr>
              <a:t>مشکلات ناشی از ادامه تحصیل معلمان چندپایه</a:t>
            </a:r>
            <a:endParaRPr lang="en-US" sz="3200" b="1" u="sng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Koodak" panose="00000700000000000000" pitchFamily="2" charset="-78"/>
            </a:endParaRPr>
          </a:p>
          <a:p>
            <a:pPr marL="457200" indent="-457200" algn="r" rtl="1">
              <a:lnSpc>
                <a:spcPct val="200000"/>
              </a:lnSpc>
              <a:buFont typeface="Wingdings" panose="05000000000000000000" pitchFamily="2" charset="2"/>
              <a:buChar char="v"/>
            </a:pPr>
            <a:endParaRPr lang="fa-IR" sz="3200" b="1" u="sng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Koodak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246" y1="30341" x2="36743" y2="55341"/>
                        <a14:foregroundMark x1="36743" y1="55341" x2="36743" y2="55341"/>
                        <a14:foregroundMark x1="37425" y1="56250" x2="88065" y2="998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03798"/>
            <a:ext cx="2852936" cy="213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562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83768" y="0"/>
            <a:ext cx="451277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مشکلات مربوط به خانواده های دانش آموزان چندپایه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40401" y="627534"/>
            <a:ext cx="7202614" cy="3908762"/>
          </a:xfrm>
          <a:prstGeom prst="rect">
            <a:avLst/>
          </a:prstGeom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457200" indent="-457200" algn="r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a-IR" sz="32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Koodak" panose="00000700000000000000" pitchFamily="2" charset="-78"/>
              </a:rPr>
              <a:t>ارتباط کمتر خانواده با مدرسه</a:t>
            </a:r>
          </a:p>
          <a:p>
            <a:pPr marL="457200" indent="-457200" algn="r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a-IR" sz="32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Koodak" panose="00000700000000000000" pitchFamily="2" charset="-78"/>
              </a:rPr>
              <a:t>مشارکت کمتر خانواده در انجام تکالیف</a:t>
            </a:r>
            <a:endParaRPr lang="en-US" sz="32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Koodak" panose="00000700000000000000" pitchFamily="2" charset="-78"/>
            </a:endParaRPr>
          </a:p>
          <a:p>
            <a:pPr marL="457200" indent="-457200" algn="r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a-IR" sz="32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Koodak" panose="00000700000000000000" pitchFamily="2" charset="-78"/>
              </a:rPr>
              <a:t>کم توجهی خانواده به ادامه تحصیل دانش آموزان</a:t>
            </a:r>
          </a:p>
          <a:p>
            <a:pPr marL="457200" indent="-457200" algn="r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fa-IR" sz="32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cs typeface="B Koodak" panose="00000700000000000000" pitchFamily="2" charset="-78"/>
              </a:rPr>
              <a:t>به کارگیری دانش آموزان در امور خانه و خانواده</a:t>
            </a:r>
            <a:endParaRPr lang="fa-IR" sz="32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cs typeface="B Koodak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91223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isp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1_Wisp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ppt/theme/theme4.xml><?xml version="1.0" encoding="utf-8"?>
<a:theme xmlns:a="http://schemas.openxmlformats.org/drawingml/2006/main" name="2_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459</Words>
  <Application>Microsoft Office PowerPoint</Application>
  <PresentationFormat>On-screen Show (16:9)</PresentationFormat>
  <Paragraphs>77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맑은 고딕</vt:lpstr>
      <vt:lpstr>Arial</vt:lpstr>
      <vt:lpstr>B Koodak</vt:lpstr>
      <vt:lpstr>B Masjed</vt:lpstr>
      <vt:lpstr>B Titr</vt:lpstr>
      <vt:lpstr>Century Gothic</vt:lpstr>
      <vt:lpstr>HY중고딕</vt:lpstr>
      <vt:lpstr>Wingdings</vt:lpstr>
      <vt:lpstr>Wingdings 3</vt:lpstr>
      <vt:lpstr>Office Theme</vt:lpstr>
      <vt:lpstr>Wisp</vt:lpstr>
      <vt:lpstr>1_Wisp</vt:lpstr>
      <vt:lpstr>2_Wisp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team@mrppt.ir</dc:creator>
  <cp:lastModifiedBy>Ziaee</cp:lastModifiedBy>
  <cp:revision>40</cp:revision>
  <dcterms:created xsi:type="dcterms:W3CDTF">2014-04-01T16:27:38Z</dcterms:created>
  <dcterms:modified xsi:type="dcterms:W3CDTF">2020-05-08T14:33:00Z</dcterms:modified>
</cp:coreProperties>
</file>