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952FC90-A581-47EC-93C4-1045400FA3EC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ED25232-6756-40F2-B503-B344EAFB87D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548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25232-6756-40F2-B503-B344EAFB87DC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4178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D25232-6756-40F2-B503-B344EAFB87DC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7715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19DEF81-DB35-477F-B929-05999BC99D83}" type="datetimeFigureOut">
              <a:rPr lang="fa-IR" smtClean="0"/>
              <a:t>1441/09/05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F5871C1-DABA-4904-A455-EAB69F486A4A}" type="slidenum">
              <a:rPr lang="fa-IR" smtClean="0"/>
              <a:t>‹#›</a:t>
            </a:fld>
            <a:endParaRPr lang="fa-I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r" rtl="1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r" rtl="1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r" rtl="1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r" rtl="1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r" rtl="1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r" rtl="1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9005" y="4309947"/>
            <a:ext cx="7772400" cy="1975104"/>
          </a:xfrm>
        </p:spPr>
        <p:txBody>
          <a:bodyPr/>
          <a:lstStyle/>
          <a:p>
            <a:r>
              <a:rPr lang="fa-IR" dirty="0">
                <a:solidFill>
                  <a:schemeClr val="bg1"/>
                </a:solidFill>
                <a:cs typeface="0 Esfehan Bold" pitchFamily="2" charset="-78"/>
              </a:rPr>
              <a:t>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620688"/>
            <a:ext cx="7772400" cy="5040560"/>
          </a:xfrm>
        </p:spPr>
        <p:txBody>
          <a:bodyPr>
            <a:normAutofit/>
          </a:bodyPr>
          <a:lstStyle/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r>
              <a:rPr lang="fa-IR" sz="2800" dirty="0">
                <a:solidFill>
                  <a:schemeClr val="tx2">
                    <a:lumMod val="50000"/>
                  </a:schemeClr>
                </a:solidFill>
                <a:cs typeface="0 Esfehan Bold" pitchFamily="2" charset="-78"/>
              </a:rPr>
              <a:t>                            </a:t>
            </a:r>
            <a:r>
              <a:rPr lang="fa-IR" sz="2800" dirty="0">
                <a:cs typeface="0 Esfehan Bold" pitchFamily="2" charset="-78"/>
              </a:rPr>
              <a:t>«</a:t>
            </a:r>
            <a:r>
              <a:rPr lang="fa-IR" sz="2800" dirty="0">
                <a:solidFill>
                  <a:schemeClr val="tx2">
                    <a:lumMod val="50000"/>
                  </a:schemeClr>
                </a:solidFill>
                <a:cs typeface="0 Esfehan Bold" pitchFamily="2" charset="-78"/>
              </a:rPr>
              <a:t>بـــه نـــام خــدا</a:t>
            </a:r>
            <a:r>
              <a:rPr lang="fa-IR" sz="2800" dirty="0">
                <a:cs typeface="0 Esfehan Bold" pitchFamily="2" charset="-78"/>
              </a:rPr>
              <a:t>»</a:t>
            </a:r>
          </a:p>
          <a:p>
            <a:pPr algn="r"/>
            <a:endParaRPr lang="fa-IR" sz="2800" dirty="0">
              <a:cs typeface="0 Esfehan Bold" pitchFamily="2" charset="-78"/>
            </a:endParaRPr>
          </a:p>
          <a:p>
            <a:pPr algn="r"/>
            <a:r>
              <a:rPr lang="fa-IR" sz="2400" dirty="0">
                <a:solidFill>
                  <a:schemeClr val="tx2"/>
                </a:solidFill>
                <a:cs typeface="0 Esfehan Bold" pitchFamily="2" charset="-78"/>
              </a:rPr>
              <a:t>مبــانی تربیت بدنــی</a:t>
            </a:r>
          </a:p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r>
              <a:rPr lang="fa-IR" dirty="0">
                <a:cs typeface="0 Esfehan Bold" pitchFamily="2" charset="-78"/>
              </a:rPr>
              <a:t>فصل پانزدهم« مبانی سیاسی ورزش وتربیت بدنـــی»</a:t>
            </a:r>
          </a:p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endParaRPr lang="fa-IR" sz="1800" dirty="0">
              <a:cs typeface="0 Esfehan Bold" pitchFamily="2" charset="-78"/>
            </a:endParaRPr>
          </a:p>
          <a:p>
            <a:pPr algn="r"/>
            <a:endParaRPr lang="fa-IR" sz="1800" dirty="0">
              <a:cs typeface="0 Esfehan Bold" pitchFamily="2" charset="-78"/>
            </a:endParaRPr>
          </a:p>
          <a:p>
            <a:pPr algn="r"/>
            <a:r>
              <a:rPr lang="fa-IR" sz="1800" smtClean="0">
                <a:solidFill>
                  <a:srgbClr val="00B0F0"/>
                </a:solidFill>
                <a:cs typeface="0 Esfehan Bold" pitchFamily="2" charset="-78"/>
              </a:rPr>
              <a:t>ــــ</a:t>
            </a:r>
            <a:r>
              <a:rPr lang="fa-IR" sz="1800" smtClean="0">
                <a:cs typeface="0 Esfehan Bold" pitchFamily="2" charset="-78"/>
              </a:rPr>
              <a:t>استاد: دکتر سید هادی حسینی</a:t>
            </a:r>
            <a:endParaRPr lang="fa-IR" sz="1800" dirty="0">
              <a:solidFill>
                <a:srgbClr val="00B0F0"/>
              </a:solidFill>
              <a:cs typeface="0 Esfehan Bold" pitchFamily="2" charset="-78"/>
            </a:endParaRPr>
          </a:p>
          <a:p>
            <a:pPr algn="r"/>
            <a:endParaRPr lang="fa-IR" sz="1800" dirty="0">
              <a:cs typeface="0 Esfehan Bold" pitchFamily="2" charset="-78"/>
            </a:endParaRPr>
          </a:p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endParaRPr lang="fa-IR" dirty="0">
              <a:cs typeface="0 Esfehan Bold" pitchFamily="2" charset="-78"/>
            </a:endParaRPr>
          </a:p>
          <a:p>
            <a:pPr algn="r"/>
            <a:endParaRPr lang="fa-IR" dirty="0">
              <a:cs typeface="0 Esfehan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92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5329" y="0"/>
            <a:ext cx="7772400" cy="2124848"/>
          </a:xfrm>
        </p:spPr>
        <p:txBody>
          <a:bodyPr/>
          <a:lstStyle/>
          <a:p>
            <a:pPr algn="r"/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نظام کاپیتا لیستــی</a:t>
            </a:r>
            <a:br>
              <a:rPr lang="fa-IR" sz="2400" dirty="0">
                <a:solidFill>
                  <a:srgbClr val="FF0000"/>
                </a:solidFill>
                <a:cs typeface="0 Jadid Bold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سیاست گذاری ورزش و تربیت بدنی در این کشور ها متناسب با سیاست های عمومی آن مبتنی بر رعایتحقــوق بشر _ تساوی همه ی نژادها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و....  و برنامه ریزی می شود چنان که درفصل مبانب فرهنگی و ورزش توضیح داده شد این سیاست گذاری به دنبال اهداف ذیل است: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ایجاد مکان فعالیت های ورزشی برای تمامی افراد جامعــه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گسترش فعالیت های تفریحــی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اشاعه روح دموکراسی و آزاد منشی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حمایت از اصول روابط سالم در رقابتها و مسابقات ورزشی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1583" y="3227738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800" b="1" dirty="0">
                <a:cs typeface="0 Baran" pitchFamily="2" charset="-78"/>
              </a:rPr>
              <a:t>+</a:t>
            </a:r>
            <a:r>
              <a:rPr lang="fa-IR" sz="2400" b="1" dirty="0">
                <a:cs typeface="0 Baran" pitchFamily="2" charset="-78"/>
              </a:rPr>
              <a:t> </a:t>
            </a: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از نظر کارل بوک والتر: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تربیت بدنی عرضع کننده محصولات کارخانه ایی برای زندگــی دموکراسی اســت که باید سیاست گذاری ها و برنامه ریز های مناسب برای آن وجود داشته بــاشد. 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200" b="1" dirty="0">
                <a:cs typeface="0 Baran" pitchFamily="2" charset="-78"/>
              </a:rPr>
              <a:t>عقیده ی بوکـ والتر تربیت  بدنی در جامعه  مبتنی بر دموکراسی باید  بر اصوال زیر استوار باشد: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تسهیلات و برنامه های تربیت بدنی باید متناسب با سن همه افراد و قابل دسترس برای عموم باشد 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برنامه های تربیت بدنی باید تخصصی _ وسیع و بر پایه نیاز ها و علایق افراد بــاشد.</a:t>
            </a:r>
          </a:p>
        </p:txBody>
      </p:sp>
    </p:spTree>
    <p:extLst>
      <p:ext uri="{BB962C8B-B14F-4D97-AF65-F5344CB8AC3E}">
        <p14:creationId xmlns:p14="http://schemas.microsoft.com/office/powerpoint/2010/main" val="133799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829" y="112848"/>
            <a:ext cx="7772400" cy="914400"/>
          </a:xfrm>
        </p:spPr>
        <p:txBody>
          <a:bodyPr/>
          <a:lstStyle/>
          <a:p>
            <a:pPr algn="r"/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cs typeface="0 Baran" pitchFamily="2" charset="-78"/>
              </a:rPr>
              <a:t>درمورد تیم های ورزشی دانشجویان باید فرصت های برابر برای شرکت و رقابت وجود داشته باشد.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200" b="1" dirty="0">
                <a:cs typeface="0 Baran" pitchFamily="2" charset="-78"/>
              </a:rPr>
              <a:t>تربیت بدنی باید روح  همکاری و تربیت پذیری ذاتی انسان را تقویت کند.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5_</a:t>
            </a:r>
            <a:r>
              <a:rPr lang="fa-IR" sz="2200" b="1" dirty="0">
                <a:cs typeface="0 Baran" pitchFamily="2" charset="-78"/>
              </a:rPr>
              <a:t>به تمام شرکت کنندگان در تمام برنامه ورزشی داخلی وخارجی و آزمون های تخصصی توجه شود.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829" y="1763476"/>
            <a:ext cx="7772400" cy="4748978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نظــــــام اجتمـاعـی ایــران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تربیت بدنی و ورزش در مکتب اجتماعی اسلام بر اساس اصول انسانی و اجتماعی آن در منابع اندک و محدود مطرح شده است.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                                                         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                                                                                     فرهنگ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ارکــان برپایی یک نظام اسلامی عبارت اند از</a:t>
            </a: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: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                   عدالت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                                                                                      قدرت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>
                <a:solidFill>
                  <a:schemeClr val="tx2"/>
                </a:solidFill>
                <a:cs typeface="0 Baran" pitchFamily="2" charset="-78"/>
              </a:rPr>
              <a:t>                                                                                     </a:t>
            </a: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                                                                                         </a:t>
            </a:r>
          </a:p>
        </p:txBody>
      </p:sp>
      <p:cxnSp>
        <p:nvCxnSpPr>
          <p:cNvPr id="5" name="Elbow Connector 4"/>
          <p:cNvCxnSpPr/>
          <p:nvPr/>
        </p:nvCxnSpPr>
        <p:spPr>
          <a:xfrm rot="10800000" flipV="1">
            <a:off x="3707904" y="4383106"/>
            <a:ext cx="864096" cy="5400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 rot="10800000">
            <a:off x="3707904" y="3573016"/>
            <a:ext cx="864097" cy="81009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10800000" flipV="1">
            <a:off x="3707904" y="4410108"/>
            <a:ext cx="864097" cy="819091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1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68789"/>
            <a:ext cx="7772400" cy="2484888"/>
          </a:xfrm>
        </p:spPr>
        <p:txBody>
          <a:bodyPr/>
          <a:lstStyle/>
          <a:p>
            <a:pPr algn="r"/>
            <a:r>
              <a:rPr lang="fa-IR" sz="28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cs typeface="0 Baran" pitchFamily="2" charset="-78"/>
              </a:rPr>
              <a:t> به طور کلی در نظــام اسلامی ورزش باید به دنبال تحقق موارد ذیل بــاشد: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400" b="1" dirty="0">
                <a:cs typeface="0 Baran" pitchFamily="2" charset="-78"/>
              </a:rPr>
              <a:t>ورزش و تربیت بدنی در راستا ی آموزش و پرورش صحیح است.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400" b="1" dirty="0">
                <a:cs typeface="0 Baran" pitchFamily="2" charset="-78"/>
              </a:rPr>
              <a:t>نفی طبقاتی بودن جامعه و ایجاد فرصت مساوی برای همه بایــد از طریق ورزش دنبال شود.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400" b="1" dirty="0">
                <a:cs typeface="0 Baran" pitchFamily="2" charset="-78"/>
              </a:rPr>
              <a:t>ورزش باید قوه دفتعی و جسمانی را تقویت کند . 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400" b="1" dirty="0">
                <a:cs typeface="0 Baran" pitchFamily="2" charset="-78"/>
              </a:rPr>
              <a:t>قهرمانان ورزشی باید اخلاق و ورزش را باهم آمیخته و الگو بســازند.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5_</a:t>
            </a:r>
            <a:r>
              <a:rPr lang="fa-IR" sz="2400" b="1" dirty="0">
                <a:cs typeface="0 Baran" pitchFamily="2" charset="-78"/>
              </a:rPr>
              <a:t>فرهنگ ورزش نباید فقر و جهل و ... را نادیده بگیرد.</a:t>
            </a:r>
            <a:br>
              <a:rPr lang="fa-IR" sz="2400" b="1" dirty="0">
                <a:cs typeface="0 Baran" pitchFamily="2" charset="-78"/>
              </a:rPr>
            </a:br>
            <a:endParaRPr lang="fa-IR" sz="2400" b="1" dirty="0"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950" y="2530245"/>
            <a:ext cx="7772400" cy="4572000"/>
          </a:xfrm>
        </p:spPr>
        <p:txBody>
          <a:bodyPr>
            <a:normAutofit/>
          </a:bodyPr>
          <a:lstStyle/>
          <a:p>
            <a:r>
              <a:rPr lang="fa-IR" sz="2800" b="1" dirty="0">
                <a:solidFill>
                  <a:srgbClr val="FF0000"/>
                </a:solidFill>
                <a:cs typeface="0 Jadid Bold" pitchFamily="2" charset="-78"/>
              </a:rPr>
              <a:t>فصل شانزدهـم«مبانی اقتصادی ورزش و تربیت بدنی»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امروزه تبلیغات حرف اول را در اقتصاد_ صنعت و تجارت می زند و تولیدات انبوه از کالاهای مصرفی تا پیشرفته ترین آن ها نیازمند تبلیغات مناسب است.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گازتا  دلواسپرت ایتالیایی می نویسد : فوتبال نه تنها عشق و علاقه بقلکه کارت اعتباری است که از طریق آن میتوان معاملات تجــاری و اقتصادی را ساده تر کــرد.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درآمد و هزینه های ورزشی گسترده امروز خود بخش قابل توجهی از اقتصاد را تحت شعاع خود قرار داده است مانند المپیــک.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64C8C661-6785-E145-AC18-4D464B655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738945"/>
            <a:ext cx="2230302" cy="144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980832"/>
          </a:xfrm>
        </p:spPr>
        <p:txBody>
          <a:bodyPr/>
          <a:lstStyle/>
          <a:p>
            <a:pPr algn="r"/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علوم اقتصاد و جامعه شناسی اقتصادی </a:t>
            </a:r>
            <a:br>
              <a:rPr lang="fa-IR" sz="2400" dirty="0">
                <a:solidFill>
                  <a:srgbClr val="FF0000"/>
                </a:solidFill>
                <a:cs typeface="0 Jadid Bold" pitchFamily="2" charset="-78"/>
              </a:rPr>
            </a:b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علم اقتصاد و جــامعه شناسی اقتصادی زمینه های علمی مشترکی را به وجود می آورند و هریک از یافته های دیکری استاده می کنند.</a:t>
            </a:r>
            <a:br>
              <a:rPr lang="fa-IR" sz="24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دانش اقتصاد علمی است از خانواده علوم انسانی و اجتماعی  است که شناخت تولید و توضیع مصرف کالاها را مورد توجه قرار می دهند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.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/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/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/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286000"/>
            <a:ext cx="7772400" cy="4572000"/>
          </a:xfrm>
        </p:spPr>
        <p:txBody>
          <a:bodyPr/>
          <a:lstStyle/>
          <a:p>
            <a:pPr marL="68580" indent="0">
              <a:buNone/>
            </a:pPr>
            <a:endParaRPr lang="fa-IR" sz="2400" b="1" dirty="0"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8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800" b="1" dirty="0">
                <a:cs typeface="0 Baran" pitchFamily="2" charset="-78"/>
              </a:rPr>
              <a:t>از نظر ژوسپارت یک نظام اقتصادی دارای سه دسته عوامل مشخص است:</a:t>
            </a:r>
          </a:p>
          <a:p>
            <a:pPr marL="68580" indent="0">
              <a:buNone/>
            </a:pPr>
            <a:endParaRPr lang="fa-IR" sz="2400" b="1" dirty="0"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 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انگیزه ها یا روحیه غالب مردم در فعالیتهای اقتصادی .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فنون یعنی رمجموع شیوه های  مادی عقلانیث که امکان تولید و مبادله کالا را فراهم می کند.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تصمیم کار تخصصی که به کار گیریه دانش های تخصصی بستگی دارد.</a:t>
            </a:r>
            <a:endParaRPr lang="fa-IR" sz="2200" b="1" dirty="0">
              <a:solidFill>
                <a:schemeClr val="accent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400" b="1" dirty="0">
              <a:solidFill>
                <a:srgbClr val="FF0000"/>
              </a:solidFill>
              <a:cs typeface="0 Jadid Bol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441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548784"/>
          </a:xfrm>
        </p:spPr>
        <p:txBody>
          <a:bodyPr/>
          <a:lstStyle/>
          <a:p>
            <a:pPr algn="r"/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توسعه ورزشی _ توسعه اقتصادی</a:t>
            </a:r>
            <a:br>
              <a:rPr lang="fa-IR" sz="2400" dirty="0">
                <a:solidFill>
                  <a:srgbClr val="FF0000"/>
                </a:solidFill>
                <a:cs typeface="0 Jadid Bold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گوندر فرانتک توسعه یافتگی را به دو طریق ممکن می داند: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1_ توسعه از بیرون با انتقال فناوری وسرمایه ی خارجی. 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2_ توسعه از درون با تکیه بر مردم.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2564904"/>
            <a:ext cx="7772400" cy="4104456"/>
          </a:xfrm>
        </p:spPr>
        <p:txBody>
          <a:bodyPr>
            <a:noAutofit/>
          </a:bodyPr>
          <a:lstStyle/>
          <a:p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آنچه مسلم است ورزش و تربیت بدنی از عوامل مفید در توسعه اقتصادی و اجتماعی محسوب میشود.</a:t>
            </a:r>
          </a:p>
          <a:p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شواهد نشان می دهد توسعه ی اقتصادی و اجتماعی نیازمند توسعه ورزشی است و با شیوه های زیر عمل می کند: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تامین نیروی انسانی سالم برای کار و </a:t>
            </a:r>
            <a:r>
              <a:rPr lang="fa-IR" sz="2200" b="1">
                <a:solidFill>
                  <a:schemeClr val="tx2"/>
                </a:solidFill>
                <a:cs typeface="0 Baran" pitchFamily="2" charset="-78"/>
              </a:rPr>
              <a:t>تلاش فکری.</a:t>
            </a: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کاهش هزینه های دارو و درمان.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نقش فوق العاده در عمران و آبادانی کشور از طریق عمران ورزشی.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تاثیر مستقیم بر کار کنان سازمان ها و افزایش بهره برداری موسسات.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5_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انتشار و فروش مطبوعات ورزشی.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accent2"/>
                </a:solidFill>
                <a:cs typeface="0 Baran" pitchFamily="2" charset="-78"/>
              </a:rPr>
              <a:t>6_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سرمایه گذاری در زمینه ی تربیت بدنی .</a:t>
            </a:r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_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2D654D75-5124-704C-A9A1-2C12524862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142" y="412278"/>
            <a:ext cx="2443144" cy="196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3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200" b="1" dirty="0">
                <a:cs typeface="0 Baran" pitchFamily="2" charset="-78"/>
              </a:rPr>
              <a:t>تولید انبوه_ وسایل و کالاهای ورزشی و فروش آنان و گسترش جهانگردی در هنگام برگزاری المپیک و مسابقات بین قاره ایی نیز سهم مهمی در توسعه اقتصادی دارد.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72816"/>
            <a:ext cx="7772400" cy="4572000"/>
          </a:xfrm>
        </p:spPr>
        <p:txBody>
          <a:bodyPr>
            <a:normAutofit lnSpcReduction="10000"/>
          </a:bodyPr>
          <a:lstStyle/>
          <a:p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ورزش حرفه ایی و درآمد ورزشکاران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ورزش حرفه ایی تجارت موفقی را برای گردانندگان بسیاری از سازمان ها و شرکت ها و مطبوعات محسوب میشود.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عوامل اصلی و هماهنگ گسترش ورزش حرفه ایی و تجاری عبارت اند از: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جذابیت و قابلیت تجاری ورزش حرفه ایی.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 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تسلط اقتصادی کابیتالیستی با هدف کسب سود بیشتر.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 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حضورگسترده و انبوه مطبوعات ورزشی برای پخش وقایع تلویزیونی ورزشی .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کوریک وال هدری برای نشان دادن کاربرد یک مدل و نظریه اقتصادی در عملیات شغلی  ورزش حرفه ایی دو فرضیه را مطرح می کند که عبارت اند از: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الف_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 هریک راز صاحبان سرمایه می خواهد درآمد خود را بالا ببرند.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ب_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هر تغیری باید تعادل سیستم را حفظ کنــد و جایکاه آن را تقویت کنــد.</a:t>
            </a:r>
          </a:p>
        </p:txBody>
      </p:sp>
    </p:spTree>
    <p:extLst>
      <p:ext uri="{BB962C8B-B14F-4D97-AF65-F5344CB8AC3E}">
        <p14:creationId xmlns:p14="http://schemas.microsoft.com/office/powerpoint/2010/main" val="423275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772400" cy="2844928"/>
          </a:xfrm>
        </p:spPr>
        <p:txBody>
          <a:bodyPr/>
          <a:lstStyle/>
          <a:p>
            <a:pPr algn="r"/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 درمدل اقتصادی وال هدری تغیرات ناشی راز خرید و فروش بازیکنان نباید سود آوری باشگاه را با خطر مواجه کــرد.</a:t>
            </a:r>
            <a:br>
              <a:rPr lang="fa-IR" sz="24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/>
            </a:r>
            <a:br>
              <a:rPr lang="fa-IR" sz="24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800" b="1" dirty="0">
                <a:solidFill>
                  <a:schemeClr val="tx1"/>
                </a:solidFill>
                <a:cs typeface="0 Baran" pitchFamily="2" charset="-78"/>
              </a:rPr>
              <a:t>منابع درآمد ورزش حرفه ایی عبارت اند از :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/>
            </a:r>
            <a:br>
              <a:rPr lang="fa-IR" sz="24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400" dirty="0">
                <a:solidFill>
                  <a:schemeClr val="tx2"/>
                </a:solidFill>
                <a:cs typeface="0 Baran" pitchFamily="2" charset="-78"/>
              </a:rPr>
              <a:t>فروش بلیط ورزشی .</a:t>
            </a:r>
            <a:br>
              <a:rPr lang="fa-IR" sz="2400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400" dirty="0">
                <a:solidFill>
                  <a:schemeClr val="tx2"/>
                </a:solidFill>
                <a:cs typeface="0 Baran" pitchFamily="2" charset="-78"/>
              </a:rPr>
              <a:t>درآمد ناشی از حق پخش رادیو و تلویزیون.</a:t>
            </a:r>
            <a:br>
              <a:rPr lang="fa-IR" sz="2400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400" dirty="0">
                <a:solidFill>
                  <a:srgbClr val="FF0000"/>
                </a:solidFill>
                <a:cs typeface="0 Baran" pitchFamily="2" charset="-78"/>
              </a:rPr>
              <a:t> </a:t>
            </a:r>
            <a:r>
              <a:rPr lang="fa-IR" sz="2400" dirty="0">
                <a:solidFill>
                  <a:schemeClr val="tx2"/>
                </a:solidFill>
                <a:cs typeface="0 Baran" pitchFamily="2" charset="-78"/>
              </a:rPr>
              <a:t>پارکینگ ها و اماکنر ورزشی و اجاره ی آنها.</a:t>
            </a:r>
            <a:br>
              <a:rPr lang="fa-IR" sz="2400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400" dirty="0">
                <a:solidFill>
                  <a:schemeClr val="tx2"/>
                </a:solidFill>
                <a:cs typeface="0 Baran" pitchFamily="2" charset="-78"/>
              </a:rPr>
              <a:t>فروش بازیکنان معروف به تیم های دیگر 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3645024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+ </a:t>
            </a:r>
            <a:r>
              <a:rPr lang="fa-IR" sz="2200" b="1" dirty="0">
                <a:cs typeface="0 Baran" pitchFamily="2" charset="-78"/>
              </a:rPr>
              <a:t>درآمد برخی بازیکنان نظیر بسکتبال و فوتبال و... افزایش بسیاری دارد و از چند طریق حقوق و مزایا میگیرند مثلا از طریق شرکت در تورنمت های ورزشی و یا از طریق گرفتن جوایز و هدایا و این موضوع در کشور های کم تر توسعه یافته یا در حال توسعه ذکمتر به چشم میخورد.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Jadid Bold" pitchFamily="2" charset="-78"/>
              </a:rPr>
              <a:t>تبلیغات تجاری در فرایند ورزشی 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درآمد ناشی از تبلیغات تجاری کالاهای مصرفی در درون فرایند مسابقات ورزشی ورزش را به یک مقوله ایی تبلیغاتی و تجاری تبدیل کرده است و پیوند این سه عامل یعنی تجارت ورزش و تلویزیون در این خصوص مهم اســت.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D2E7C00E-8311-BF45-88B6-3A2B97FE9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24" y="1133892"/>
            <a:ext cx="3082202" cy="258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2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cs typeface="0 Baran" pitchFamily="2" charset="-78"/>
              </a:rPr>
              <a:t>+ شواهد تجربی نشان می دهد که امروزه تجارت و ورزش باهم درآمیخته شده و آرمان های المپیــک کاملا کمرنگ شده و این روند در دهه ی آخر قرن 20 شتاب آمیز بوده است</a:t>
            </a:r>
            <a:r>
              <a:rPr lang="fa-IR" sz="2400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311072"/>
            <a:ext cx="7772400" cy="3960440"/>
          </a:xfrm>
        </p:spPr>
        <p:txBody>
          <a:bodyPr/>
          <a:lstStyle/>
          <a:p>
            <a:r>
              <a:rPr lang="fa-IR" sz="2400" b="1" dirty="0">
                <a:cs typeface="0 Baran" pitchFamily="2" charset="-78"/>
              </a:rPr>
              <a:t>باتوجه به تبادلات تجارت ورزش باید دو جریان مرتبط را  از هم متمایز کــرد که در هر دو زمینه شرکت های تجاری در آن مسلط اند 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الف)</a:t>
            </a:r>
            <a:r>
              <a:rPr lang="fa-IR" sz="2200" b="1" dirty="0">
                <a:cs typeface="0 Baran" pitchFamily="2" charset="-78"/>
              </a:rPr>
              <a:t>ت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جاری شدن ورزش ک نتیجه آن ورزش حرفه ایی با ابعاد و جهت گیری های خاص و        طبقاتی است . 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ب)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تبلیغات تجاری در ورزش که استفاده از میادین و فضای هیجانی ورزشی برای تبلیغ کالا ها و درآمد گزاف است.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accent2"/>
                </a:solidFill>
                <a:cs typeface="0 Baran" pitchFamily="2" charset="-78"/>
              </a:rPr>
              <a:t>+ </a:t>
            </a: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شرکت های تولیدی برای تبلیغ و فروش کالاها ی خود آرم یک باشگاه یا بازیکن معــروف را روی کالاهای خود قرار می دهند تا فروش بهتری کسب کنند . 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6274BCF2-17F0-1840-B96B-AC6718D6F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802" y="1426464"/>
            <a:ext cx="2413270" cy="166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3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b="1" dirty="0">
                <a:solidFill>
                  <a:schemeClr val="tx1"/>
                </a:solidFill>
                <a:cs typeface="0 Baran" pitchFamily="2" charset="-78"/>
              </a:rPr>
              <a:t>علت توجه شرکت های تجاری را برای رقابت تبلیغاتی از طریق ورزش بایـــد در نکات زیر دانست: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196752"/>
            <a:ext cx="7772400" cy="4572000"/>
          </a:xfrm>
        </p:spPr>
        <p:txBody>
          <a:bodyPr>
            <a:normAutofit/>
          </a:bodyPr>
          <a:lstStyle/>
          <a:p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 قابلیت نمایش و دیدنی مهارت های ورزشی .</a:t>
            </a:r>
          </a:p>
          <a:p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2_گستردگی و تداوم مسابقات متنوع رشتهع های ورزشی .</a:t>
            </a:r>
          </a:p>
          <a:p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 پوشش رسانه ایی .</a:t>
            </a:r>
          </a:p>
          <a:p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4_مورد توجه بودن ورزش و مسابقات ورزشی برای مردم . </a:t>
            </a:r>
          </a:p>
          <a:p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pPr marL="68580" indent="0">
              <a:buNone/>
            </a:pPr>
            <a:endParaRPr lang="fa-IR" sz="2200" b="1" dirty="0">
              <a:solidFill>
                <a:srgbClr val="FF0000"/>
              </a:solidFill>
              <a:cs typeface="0 Baran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ـــــــــــــــــــــــــــــــــــــــــــــــــــ    </a:t>
            </a:r>
            <a:r>
              <a:rPr lang="fa-IR" sz="3200" b="1" dirty="0">
                <a:solidFill>
                  <a:schemeClr val="accent1"/>
                </a:solidFill>
                <a:cs typeface="0 Davat" pitchFamily="2" charset="-78"/>
              </a:rPr>
              <a:t>پـــایـان</a:t>
            </a:r>
            <a:r>
              <a:rPr lang="fa-IR" sz="3200" b="1" dirty="0">
                <a:solidFill>
                  <a:srgbClr val="FF0000"/>
                </a:solidFill>
                <a:cs typeface="0 Davat" pitchFamily="2" charset="-78"/>
              </a:rPr>
              <a:t>  </a:t>
            </a:r>
            <a:r>
              <a:rPr lang="fa-IR" sz="3200" b="1" dirty="0">
                <a:solidFill>
                  <a:srgbClr val="FF0000"/>
                </a:solidFill>
                <a:cs typeface="0 Baran" pitchFamily="2" charset="-78"/>
              </a:rPr>
              <a:t> </a:t>
            </a: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ـــــــــــــــــــــــــــــــــــــــــــــــ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51E2BA75-74B4-1B49-9F42-838DBACB5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93" y="2869485"/>
            <a:ext cx="2975135" cy="198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72400" cy="5976664"/>
          </a:xfrm>
        </p:spPr>
        <p:txBody>
          <a:bodyPr/>
          <a:lstStyle/>
          <a:p>
            <a:pPr algn="r"/>
            <a:r>
              <a:rPr lang="fa-IR" sz="2200" b="1" dirty="0">
                <a:latin typeface="Arial Black" pitchFamily="34" charset="0"/>
                <a:cs typeface="0 Baran" pitchFamily="2" charset="-78"/>
              </a:rPr>
              <a:t>آنچه مسلم است ورزش تربت بدنی ذاتا ازسیاست جـــداست وهرگـزنباید مــورد بهره برداری و سو استفــاده سیاسی قرار گیرد</a:t>
            </a:r>
            <a:r>
              <a:rPr lang="fa-IR" sz="2200" b="1" dirty="0"/>
              <a:t>.</a:t>
            </a:r>
            <a:br>
              <a:rPr lang="fa-IR" sz="2200" b="1" dirty="0"/>
            </a:br>
            <a:r>
              <a:rPr lang="fa-IR" sz="2200" b="1" dirty="0">
                <a:cs typeface="0 Baran" pitchFamily="2" charset="-78"/>
              </a:rPr>
              <a:t>مطالعات و تحقیقات در زمینه ارتباط ورزش وسیاست  انـــدک  است  دلیل آن در واقع اشاعه سیاست زدایی و سیاست گریزی در فرهنگ ورزرشی و.... و در مورد نگه داشتن ورزشکاران و قهرمانان از سیاست و قدرت در جامعه بوده است.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cs typeface="0 Baran" pitchFamily="2" charset="-78"/>
              </a:rPr>
              <a:t>منابع کــم موجود نیز بیشتر به رویدادهای سیاسی در مسابقــات ورزشی و دخالت سیاست ها ی ملــــی  یا فرا ملی در امر ورزش پرداخته  و جنگ سرد از طریق ورزش مطرح کرده تند که کشور های بلوک شرق وغرب یا جهان سومی در میادین المپیک یا مسابقات جهانی دنبال می کنند. 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cs typeface="0 Baran" pitchFamily="2" charset="-78"/>
              </a:rPr>
              <a:t/>
            </a:r>
            <a:br>
              <a:rPr lang="fa-IR" sz="2200" b="1" dirty="0">
                <a:cs typeface="0 Baran" pitchFamily="2" charset="-78"/>
              </a:rPr>
            </a:br>
            <a:endParaRPr lang="fa-IR" sz="2200" b="1" dirty="0"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564904"/>
            <a:ext cx="7772400" cy="4427984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endParaRPr lang="fa-IR" sz="2000" dirty="0">
              <a:solidFill>
                <a:srgbClr val="FF0000"/>
              </a:solidFill>
              <a:cs typeface="0 Jadid Bold" pitchFamily="2" charset="-78"/>
            </a:endParaRPr>
          </a:p>
          <a:p>
            <a:pPr marL="68580" indent="0">
              <a:buNone/>
            </a:pPr>
            <a:r>
              <a:rPr lang="fa-IR" sz="2200" dirty="0">
                <a:solidFill>
                  <a:srgbClr val="FF0000"/>
                </a:solidFill>
                <a:cs typeface="0 Jadid Bold" pitchFamily="2" charset="-78"/>
              </a:rPr>
              <a:t>عــلم سیــاست وجــامعـه شناسی سیاسی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جامعه شناسی سیاسی علمی است که از سیاست به نهاد اجتمــاعی وکار کردها و تحولات آتن در جــامعه و ارتباط آن با سایــر نهاد هایر اجتــماعی سخن می گویند.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موضوع اصلی سیاست قدرت یا دولـــت اســت.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جامعه شناسی سیاسی از ورزش  و تربیت بدنی یک زمین اجتماعی مناسب برای آماده و پذیرش قدرت با دولت و نظام اجتماعی با ماهیت خاص یاد میکند.</a:t>
            </a:r>
          </a:p>
          <a:p>
            <a:pPr marL="68580" indent="0">
              <a:buNone/>
            </a:pPr>
            <a:r>
              <a:rPr lang="fa-IR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قدرت دارای منابع 3گانه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1-شخصیت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2-سازمــان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3-مالــکیت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و از ابزار های 3گانه  </a:t>
            </a: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تشویقی _ تنعیمی  و اقناعی 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استفاده می کنـــد .</a:t>
            </a:r>
          </a:p>
          <a:p>
            <a:pPr marL="68580" indent="0">
              <a:buNone/>
            </a:pPr>
            <a:endParaRPr lang="fa-IR" sz="2400" b="1" dirty="0">
              <a:solidFill>
                <a:srgbClr val="FF0000"/>
              </a:solidFill>
              <a:cs typeface="0 Ba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468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543" y="245210"/>
            <a:ext cx="7772400" cy="914400"/>
          </a:xfrm>
        </p:spPr>
        <p:txBody>
          <a:bodyPr/>
          <a:lstStyle/>
          <a:p>
            <a:pPr algn="r"/>
            <a:r>
              <a:rPr lang="fa-IR" sz="2400" b="1" dirty="0">
                <a:cs typeface="0 Baran" pitchFamily="2" charset="-78"/>
              </a:rPr>
              <a:t>ماهیت سیاست را همچون«ژانوس» خدای دو چهره ترسیم کرده اند که در این زمینه دو نگرش متضاد وجود داد: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الف)</a:t>
            </a:r>
            <a:r>
              <a:rPr lang="fa-IR" sz="2400" b="1" dirty="0">
                <a:cs typeface="0 Baran" pitchFamily="2" charset="-78"/>
              </a:rPr>
              <a:t>سیاست یعنی مبارزه و پیکار برای به دست گرفتن قدرت جمعیت و سلطه بر جامعــه و مردم.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ب)</a:t>
            </a:r>
            <a:r>
              <a:rPr lang="fa-IR" sz="2400" b="1" dirty="0">
                <a:cs typeface="0 Baran" pitchFamily="2" charset="-78"/>
              </a:rPr>
              <a:t>سیاست یعنی کوشش به منظور استقرار نظم و عدالت در جامعــه رکه مردم حامی آن هستند.</a:t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>
                <a:cs typeface="0 Baran" pitchFamily="2" charset="-78"/>
              </a:rPr>
              <a:t/>
            </a:r>
            <a:br>
              <a:rPr lang="fa-IR" sz="2400" b="1">
                <a:cs typeface="0 Baran" pitchFamily="2" charset="-78"/>
              </a:rPr>
            </a:br>
            <a:r>
              <a:rPr lang="fa-IR" sz="2400" b="1">
                <a:cs typeface="0 Baran" pitchFamily="2" charset="-78"/>
              </a:rPr>
              <a:t/>
            </a:r>
            <a:br>
              <a:rPr lang="fa-IR" sz="2400" b="1">
                <a:cs typeface="0 Baran" pitchFamily="2" charset="-78"/>
              </a:rPr>
            </a:br>
            <a:r>
              <a:rPr lang="fa-IR" sz="2400" b="1" dirty="0">
                <a:cs typeface="0 Baran" pitchFamily="2" charset="-78"/>
              </a:rPr>
              <a:t/>
            </a:r>
            <a:br>
              <a:rPr lang="fa-IR" sz="2400" b="1" dirty="0">
                <a:cs typeface="0 Baran" pitchFamily="2" charset="-78"/>
              </a:rPr>
            </a:br>
            <a:r>
              <a:rPr lang="fa-IR" sz="2400" b="1" dirty="0">
                <a:cs typeface="0 Baran" pitchFamily="2" charset="-78"/>
              </a:rPr>
              <a:t>نگرش الف مبتنی بر قدرت محوری بوده و هدف آن امتیازات اقلیت در برابر اکثریت است ولی نگرش دوم مبتــنی بر قدرت الــزامی بوده .</a:t>
            </a:r>
            <a:br>
              <a:rPr lang="fa-IR" sz="2400" b="1" dirty="0">
                <a:cs typeface="0 Baran" pitchFamily="2" charset="-78"/>
              </a:rPr>
            </a:br>
            <a:endParaRPr lang="fa-IR" sz="2400" b="1" dirty="0"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6544" y="4596965"/>
            <a:ext cx="7772400" cy="406794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400" b="1" dirty="0">
                <a:cs typeface="0 Badr" pitchFamily="2" charset="-78"/>
              </a:rPr>
              <a:t>حقوق شهروندی از نظر تی.اچ.مارشال عبارت است از: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dr" pitchFamily="2" charset="-78"/>
              </a:rPr>
              <a:t>الف)</a:t>
            </a:r>
            <a:r>
              <a:rPr lang="fa-IR" sz="2400" b="1" dirty="0">
                <a:cs typeface="0 Badr" pitchFamily="2" charset="-78"/>
              </a:rPr>
              <a:t>حقوق مدنی شامل آزادیهای فردی برای انتخاب مــکان و...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dr" pitchFamily="2" charset="-78"/>
              </a:rPr>
              <a:t>ب) </a:t>
            </a:r>
            <a:r>
              <a:rPr lang="fa-IR" sz="2400" b="1" dirty="0">
                <a:cs typeface="0 Badr" pitchFamily="2" charset="-78"/>
              </a:rPr>
              <a:t>حقوق سیاستی حق انتخاب کردن و انتخاب شدن در فعالیت های سیاسی و ...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dr" pitchFamily="2" charset="-78"/>
              </a:rPr>
              <a:t>ج)</a:t>
            </a:r>
            <a:r>
              <a:rPr lang="fa-IR" sz="2400" b="1" dirty="0">
                <a:cs typeface="0 Badr" pitchFamily="2" charset="-78"/>
              </a:rPr>
              <a:t>حقوق اجتماعــی شامل حقوق طبیعی بهره مندی از حداقل استاندارد رفاه</a:t>
            </a:r>
            <a:r>
              <a:rPr lang="fa-IR" sz="2000" b="1" dirty="0">
                <a:cs typeface="0 Badr" pitchFamily="2" charset="-78"/>
              </a:rPr>
              <a:t>.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FCF3073B-B7EE-4942-B2CF-A56451183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8757" y="2138480"/>
            <a:ext cx="1886858" cy="141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b="1" dirty="0">
                <a:solidFill>
                  <a:srgbClr val="FF0000"/>
                </a:solidFill>
                <a:cs typeface="0 Badr" pitchFamily="2" charset="-78"/>
              </a:rPr>
              <a:t>+</a:t>
            </a:r>
            <a:r>
              <a:rPr lang="fa-IR" sz="2400" b="1" dirty="0">
                <a:cs typeface="0 Badr" pitchFamily="2" charset="-78"/>
              </a:rPr>
              <a:t> به طور کلی تامین تعلیـتم و تربیت و تربیت بدنی جزئی از حقوق اجتماعی و شهروندی واز وظایف دولت محسوب می شود.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268760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مسیری در تاریخ سیاسی ورزشــی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آموزه های باستانی در کتاب افلاطون یا کتاب ابن خلدون و گزارش وقایع تاریخی یا تاریخ طبری و تاریخ مسعودی درباره ی سرنوشت پیشینیان حاکی از آن است که ورزش و تربیت بدنی همواره در راستای تعالی اقوام و جوامع بشری به کار رفته اســت ودر برخی مواقع حکومتهای اشرافی از آن سو استفاده میکردند.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solidFill>
                  <a:schemeClr val="tx2"/>
                </a:solidFill>
                <a:cs typeface="0 Baran" pitchFamily="2" charset="-78"/>
              </a:rPr>
              <a:t> پایبندی قهرمانان ورزشی به رسالت اجتماعی خویش از دوره های قبل تاریخ ایران تا امروز وجود داشته همواره پهلوانان چون پوریای ولی و غلامرضا تختی از جمله این افراد بوده اند .</a:t>
            </a: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3501DB1E-ECF3-644C-89DB-A65C28B61B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4789714"/>
            <a:ext cx="3204029" cy="198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543" y="239921"/>
            <a:ext cx="7772400" cy="914400"/>
          </a:xfrm>
        </p:spPr>
        <p:txBody>
          <a:bodyPr/>
          <a:lstStyle/>
          <a:p>
            <a:pPr algn="r"/>
            <a:r>
              <a:rPr lang="fa-IR" sz="2400" b="1" dirty="0">
                <a:cs typeface="0 Badr" pitchFamily="2" charset="-78"/>
              </a:rPr>
              <a:t>به طور کلی کار کرد های ورزش و تربیت بدنی در تاریخ گذشته عبارت اند از:</a:t>
            </a:r>
            <a:br>
              <a:rPr lang="fa-IR" sz="2400" b="1" dirty="0">
                <a:cs typeface="0 Badr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0 Badr" pitchFamily="2" charset="-78"/>
              </a:rPr>
              <a:t>1-</a:t>
            </a:r>
            <a:r>
              <a:rPr lang="fa-IR" sz="2000" b="1" dirty="0">
                <a:cs typeface="0 Badr" pitchFamily="2" charset="-78"/>
              </a:rPr>
              <a:t>کار کرد اخلاقی و ورزش و ورزشکاری وکسب نیرومندی و تقوا در زمین ورزش</a:t>
            </a:r>
            <a:br>
              <a:rPr lang="fa-IR" sz="2000" b="1" dirty="0">
                <a:cs typeface="0 Badr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0 Badr" pitchFamily="2" charset="-78"/>
              </a:rPr>
              <a:t>2-</a:t>
            </a:r>
            <a:r>
              <a:rPr lang="fa-IR" sz="2000" b="1" dirty="0">
                <a:cs typeface="0 Badr" pitchFamily="2" charset="-78"/>
              </a:rPr>
              <a:t>کارکرد الگو سازی ورزش و تاثیر قهرمانان الگو بر روی زندگی و اخلاق مردم</a:t>
            </a:r>
            <a:br>
              <a:rPr lang="fa-IR" sz="2000" b="1" dirty="0">
                <a:cs typeface="0 Badr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0 Badr" pitchFamily="2" charset="-78"/>
              </a:rPr>
              <a:t>3-</a:t>
            </a:r>
            <a:r>
              <a:rPr lang="fa-IR" sz="2000" b="1" dirty="0">
                <a:cs typeface="0 Badr" pitchFamily="2" charset="-78"/>
              </a:rPr>
              <a:t>کاکرد نظامی و دفاعی ورزش و تربیت بدنی و به کار گیری ابعاد دفاعی برای دفاع از حیات کشور </a:t>
            </a:r>
            <a:br>
              <a:rPr lang="fa-IR" sz="2000" b="1" dirty="0">
                <a:cs typeface="0 Badr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0 Badr" pitchFamily="2" charset="-78"/>
              </a:rPr>
              <a:t>4-</a:t>
            </a:r>
            <a:r>
              <a:rPr lang="fa-IR" sz="2000" b="1" dirty="0">
                <a:cs typeface="0 Badr" pitchFamily="2" charset="-78"/>
              </a:rPr>
              <a:t>کارکرد نمایشی و فراغتی و تماشاگری مسابقات پهلوانی و ورزشی </a:t>
            </a:r>
            <a:br>
              <a:rPr lang="fa-IR" sz="2000" b="1" dirty="0">
                <a:cs typeface="0 Badr" pitchFamily="2" charset="-78"/>
              </a:rPr>
            </a:br>
            <a:r>
              <a:rPr lang="fa-IR" sz="2000" b="1" dirty="0">
                <a:solidFill>
                  <a:srgbClr val="FF0000"/>
                </a:solidFill>
                <a:cs typeface="0 Badr" pitchFamily="2" charset="-78"/>
              </a:rPr>
              <a:t>5-</a:t>
            </a:r>
            <a:r>
              <a:rPr lang="fa-IR" sz="2000" b="1" dirty="0">
                <a:cs typeface="0 Badr" pitchFamily="2" charset="-78"/>
              </a:rPr>
              <a:t>کارکرد تعلیم و تربیت </a:t>
            </a:r>
            <a:br>
              <a:rPr lang="fa-IR" sz="2000" b="1" dirty="0">
                <a:cs typeface="0 Badr" pitchFamily="2" charset="-78"/>
              </a:rPr>
            </a:br>
            <a:endParaRPr lang="fa-IR" sz="2400" b="1" dirty="0">
              <a:cs typeface="0 Bad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13643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در اروپای شمالی در دوره قرون وسطی به دلیل عقب افتادگــی جامعه و وجود جهل _ فقر و ... ورزش و تربیت بدنی معنایی نــداشت و کار شدید  تلقی می شد.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Jadid Bold" pitchFamily="2" charset="-78"/>
              </a:rPr>
              <a:t>جنگ سرد یا همزیستی مسالمت آمیــز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ژانوس خدای دوچهره ایی قدرت و سیاست به تناسب هویت فرهنگی و نظام اجتماعیدر پیکره ورزش و تربیت بدنی و ساختار های ملی و فراملی آن فرایند را به موازات یکدیگر جریان ساز میکند: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000" b="1" dirty="0">
                <a:solidFill>
                  <a:schemeClr val="tx2"/>
                </a:solidFill>
                <a:cs typeface="0 Baran" pitchFamily="2" charset="-78"/>
              </a:rPr>
              <a:t>روشنایی بخشیدن به ورزش سیاسی و تجاری با رویکرد جنگ سرد در برتری نژادی ملت ها بریکدیگر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000" b="1" dirty="0">
                <a:solidFill>
                  <a:schemeClr val="tx2"/>
                </a:solidFill>
                <a:cs typeface="0 Baran" pitchFamily="2" charset="-78"/>
              </a:rPr>
              <a:t>سیاست گذاری ورزشی برای هم زیستی مسالمت آمیز و همبستگی بشــری در رشد آنها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000" b="1" dirty="0">
                <a:solidFill>
                  <a:schemeClr val="tx2"/>
                </a:solidFill>
                <a:cs typeface="0 Baran" pitchFamily="2" charset="-78"/>
              </a:rPr>
              <a:t>کشور ها از ورزش بهره برداری استعماری می کردند قدرت نظامی مردمی و حکومت های مبتنی بر عدالت از آن برای صلح دوستی استفاده می کردند.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chemeClr val="tx2"/>
                </a:solidFill>
                <a:cs typeface="0 Baran" pitchFamily="2" charset="-78"/>
              </a:rPr>
              <a:t>ایرانیان ورزش را با اخلاق _ تربیت و معنویت و یونانیان آن را با هنر فلسفه و موسیقی در آمیخته بــودند</a:t>
            </a:r>
          </a:p>
        </p:txBody>
      </p:sp>
    </p:spTree>
    <p:extLst>
      <p:ext uri="{BB962C8B-B14F-4D97-AF65-F5344CB8AC3E}">
        <p14:creationId xmlns:p14="http://schemas.microsoft.com/office/powerpoint/2010/main" val="214126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فلسفه کــوبرتـن</a:t>
            </a:r>
            <a:br>
              <a:rPr lang="fa-IR" sz="2400" dirty="0">
                <a:solidFill>
                  <a:srgbClr val="FF0000"/>
                </a:solidFill>
                <a:cs typeface="0 Jadid Bold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کوبرتن فلسفه ی  نو ورزش را صلح و دوستی بین ملل جهان و از بین بردن جهل _ جنگ و عقب مانــدگی در بین انسان ها اعلام کــرد.</a:t>
            </a:r>
            <a:br>
              <a:rPr lang="fa-IR" sz="2200" b="1" dirty="0">
                <a:solidFill>
                  <a:schemeClr val="tx2"/>
                </a:solidFill>
                <a:cs typeface="0 Baran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ran" pitchFamily="2" charset="-78"/>
              </a:rPr>
              <a:t>+ پنج حلقه  به هم پیوسته المپیک  نماد 5 قاره و بیانگر وحدت های بشری  و همبستگی همه اقوام برای داشتن جهانی سالم و شاداب و پیشرفته اســت.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86000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400" b="1" dirty="0">
                <a:cs typeface="0 Baran" pitchFamily="2" charset="-78"/>
              </a:rPr>
              <a:t>شعار های المپیک کهن عبارت اند از: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1_هرچه بالا تر پریدن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2_هرچه قوی تر بودن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3_ هرچه سریع تر بودن </a:t>
            </a:r>
          </a:p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cs typeface="0 Baran" pitchFamily="2" charset="-78"/>
              </a:rPr>
              <a:t>فلسفه ی سیاسی در اندیشه ی ورزشی کوبرتن  دو رکن اساسی داشت: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000" b="1" dirty="0">
                <a:cs typeface="0 Baran" pitchFamily="2" charset="-78"/>
              </a:rPr>
              <a:t>رویکرد انسانی و فرهنگی از طریق تعالی ورزشها در میدان رساندن این تعالی به عنوان الگو در هرجا</a:t>
            </a:r>
          </a:p>
          <a:p>
            <a:pPr marL="68580" indent="0">
              <a:buNone/>
            </a:pPr>
            <a:r>
              <a:rPr lang="fa-IR" sz="20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000" b="1" dirty="0">
                <a:solidFill>
                  <a:schemeClr val="tx1">
                    <a:lumMod val="95000"/>
                  </a:schemeClr>
                </a:solidFill>
                <a:cs typeface="0 Baran" pitchFamily="2" charset="-78"/>
              </a:rPr>
              <a:t>رویکرد سیاسی و جهانی تلاش برای ارتباط وسیع ورزشی و برگزاری المپیک با شرکت همه کشور ها</a:t>
            </a:r>
          </a:p>
          <a:p>
            <a:pPr marL="68580" indent="0">
              <a:buNone/>
            </a:pPr>
            <a:endParaRPr lang="fa-IR" sz="2400" b="1" dirty="0">
              <a:solidFill>
                <a:srgbClr val="FF0000"/>
              </a:solidFill>
              <a:cs typeface="0 Baran" pitchFamily="2" charset="-78"/>
            </a:endParaRPr>
          </a:p>
        </p:txBody>
      </p:sp>
      <p:pic>
        <p:nvPicPr>
          <p:cNvPr id="4" name="تصویر 4">
            <a:extLst>
              <a:ext uri="{FF2B5EF4-FFF2-40B4-BE49-F238E27FC236}">
                <a16:creationId xmlns:a16="http://schemas.microsoft.com/office/drawing/2014/main" id="{EABCE1ED-C0B8-EA40-AD32-045F73468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37" y="1967903"/>
            <a:ext cx="1465035" cy="216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46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528" y="211636"/>
            <a:ext cx="7772400" cy="1260752"/>
          </a:xfrm>
        </p:spPr>
        <p:txBody>
          <a:bodyPr/>
          <a:lstStyle/>
          <a:p>
            <a:pPr algn="r"/>
            <a:r>
              <a:rPr lang="fa-IR" sz="2400" b="1" dirty="0">
                <a:cs typeface="0 Baran" pitchFamily="2" charset="-78"/>
              </a:rPr>
              <a:t>کوبرتن  جامعه شناس برجسته روسی که جنگ های بزرگ و کوچک را مطالعه کرده و به نتایج تاسف باری رسید که عبارت اند از:</a:t>
            </a:r>
            <a:br>
              <a:rPr lang="fa-IR" sz="24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cs typeface="0 Baran" pitchFamily="2" charset="-78"/>
              </a:rPr>
              <a:t>هرچه به آینده نزدیک میشویم تعداد و شدت جنگ ها بیــشتر می شــود.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cs typeface="0 Baran" pitchFamily="2" charset="-78"/>
              </a:rPr>
              <a:t>جنگ های ربع اول قرن بیستم چند برابر جنگ های قرن نوزدهم خسارات داشت.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cs typeface="0 Baran" pitchFamily="2" charset="-78"/>
              </a:rPr>
              <a:t>حدود نیمی از تاریخ کشور های اروپایی به ویژه آمریکا با جنگو خون ریزی پیونــد خورده است.</a:t>
            </a:r>
            <a:r>
              <a:rPr lang="fa-IR" sz="2400" b="1" dirty="0">
                <a:cs typeface="0 Baran" pitchFamily="2" charset="-78"/>
              </a:rPr>
              <a:t/>
            </a:r>
            <a:br>
              <a:rPr lang="fa-IR" sz="2400" b="1" dirty="0">
                <a:cs typeface="0 Baran" pitchFamily="2" charset="-78"/>
              </a:rPr>
            </a:br>
            <a:endParaRPr lang="fa-IR" sz="2400" b="1" dirty="0">
              <a:cs typeface="0 Ba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9457" y="2286000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400" b="1" dirty="0">
                <a:solidFill>
                  <a:srgbClr val="FF0000"/>
                </a:solidFill>
                <a:cs typeface="0 Baran" pitchFamily="2" charset="-78"/>
              </a:rPr>
              <a:t>+</a:t>
            </a:r>
            <a:r>
              <a:rPr lang="fa-IR" sz="2400" b="1" dirty="0">
                <a:cs typeface="0 Baran" pitchFamily="2" charset="-78"/>
              </a:rPr>
              <a:t>در پیام صلح آمیز و جاودانی کوبرتن آمده است:درصفا زیستن در صفا پیروز شدن و بر نیروی بدنی خویش صدمه نزدن این است هدف المپیــک.</a:t>
            </a:r>
          </a:p>
          <a:p>
            <a:pPr marL="68580" indent="0">
              <a:buNone/>
            </a:pPr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ژانوس ورزش</a:t>
            </a:r>
          </a:p>
          <a:p>
            <a:pPr marL="68580" indent="0">
              <a:buNone/>
            </a:pPr>
            <a:r>
              <a:rPr lang="fa-IR" sz="2400" b="1" dirty="0">
                <a:cs typeface="0 Baran" pitchFamily="2" charset="-78"/>
              </a:rPr>
              <a:t>شیوه های جنگ سرد ورزشی عبارت اند از: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b="1" dirty="0">
                <a:cs typeface="0 Baran" pitchFamily="2" charset="-78"/>
              </a:rPr>
              <a:t>تحریم مسابقات جهانی یا المپیک ها به وسیله کشورهای مختلف.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b="1" dirty="0">
                <a:cs typeface="0 Baran" pitchFamily="2" charset="-78"/>
              </a:rPr>
              <a:t>خارج شدن  ورزش به وسیله قدرت های سلطه گــر از دست رهبران وزرش بین المللی و المپیک 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b="1" dirty="0">
                <a:cs typeface="0 Baran" pitchFamily="2" charset="-78"/>
              </a:rPr>
              <a:t>جنگ سرد از طریق کسب دائمی تیم های اول تاسوم در مسابقات جهانی.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200" b="1" dirty="0">
                <a:cs typeface="0 Baran" pitchFamily="2" charset="-78"/>
              </a:rPr>
              <a:t>رفتار سیاسی قهرمانان ورزشی و اعتراض آنان به سیاست های ضد بشری.</a:t>
            </a:r>
          </a:p>
        </p:txBody>
      </p:sp>
    </p:spTree>
    <p:extLst>
      <p:ext uri="{BB962C8B-B14F-4D97-AF65-F5344CB8AC3E}">
        <p14:creationId xmlns:p14="http://schemas.microsoft.com/office/powerpoint/2010/main" val="270829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95458"/>
            <a:ext cx="7772400" cy="2088232"/>
          </a:xfrm>
        </p:spPr>
        <p:txBody>
          <a:bodyPr/>
          <a:lstStyle/>
          <a:p>
            <a:pPr algn="r"/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5_ </a:t>
            </a:r>
            <a:r>
              <a:rPr lang="fa-IR" sz="2200" b="1" dirty="0">
                <a:cs typeface="0 Badr" pitchFamily="2" charset="-78"/>
              </a:rPr>
              <a:t>بروز وقایع سیاسی به همراه وقایع ورزشی و تاثیر متقابل آ؛نانر بر یکدیگر.</a:t>
            </a:r>
            <a:br>
              <a:rPr lang="fa-IR" sz="2200" b="1" dirty="0">
                <a:cs typeface="0 Badr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6_</a:t>
            </a:r>
            <a:r>
              <a:rPr lang="fa-IR" sz="2200" b="1" dirty="0">
                <a:cs typeface="0 Badr" pitchFamily="2" charset="-78"/>
              </a:rPr>
              <a:t>اشاعه از بی خبری در میان مردم نسبت به فقر و نظام های استبدادی در کشـــور های مختـــلف.</a:t>
            </a:r>
            <a:br>
              <a:rPr lang="fa-IR" sz="2200" b="1" dirty="0">
                <a:cs typeface="0 Badr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7_</a:t>
            </a: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>نژاد پرستی و دامن زدن به اختلافات نژادی در میادین ورزشـــی.</a:t>
            </a:r>
            <a:br>
              <a:rPr lang="fa-IR" sz="2200" b="1" dirty="0">
                <a:solidFill>
                  <a:schemeClr val="tx2"/>
                </a:solidFill>
                <a:cs typeface="0 Badr" pitchFamily="2" charset="-78"/>
              </a:rPr>
            </a:b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/>
            </a:r>
            <a:br>
              <a:rPr lang="fa-IR" sz="2200" b="1" dirty="0">
                <a:solidFill>
                  <a:schemeClr val="tx2"/>
                </a:solidFill>
                <a:cs typeface="0 Badr" pitchFamily="2" charset="-78"/>
              </a:rPr>
            </a:br>
            <a:r>
              <a:rPr lang="fa-IR" sz="2200" b="1" dirty="0">
                <a:solidFill>
                  <a:srgbClr val="C00000"/>
                </a:solidFill>
                <a:cs typeface="0 Badr" pitchFamily="2" charset="-78"/>
              </a:rPr>
              <a:t>+ </a:t>
            </a:r>
            <a:r>
              <a:rPr lang="fa-IR" sz="2200" b="1" dirty="0">
                <a:solidFill>
                  <a:schemeClr val="tx1"/>
                </a:solidFill>
                <a:cs typeface="0 Badr" pitchFamily="2" charset="-78"/>
              </a:rPr>
              <a:t>موضــوع مبارزه با نــژاد پرستی و تلاش برای همبستگــی بشــری از اهداف و مبانی ورزش و تربیت بدنی اســـت.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492896"/>
            <a:ext cx="7772400" cy="45720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سیاست گذاری در ورزش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>ژانوس برای تحقق نظم و قانون در جوامع بشری سیاست گذاری ورزشی را مورد تــوجه قرار می دهد و چهره ی دوم خود را آشکار می کنــد و چنــان چه این سیاست گذاری ها در راستای تحقق اهداف و مبانی حقیقی ورزش باشد باید آن را بپذیریم و از آن دفاع کنیــم.</a:t>
            </a:r>
          </a:p>
          <a:p>
            <a:pPr marL="68580" indent="0">
              <a:buNone/>
            </a:pPr>
            <a:endParaRPr lang="fa-IR" sz="2200" b="1" dirty="0">
              <a:solidFill>
                <a:schemeClr val="tx2"/>
              </a:solidFill>
              <a:cs typeface="0 Badr" pitchFamily="2" charset="-78"/>
            </a:endParaRP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+</a:t>
            </a:r>
            <a:r>
              <a:rPr lang="fa-IR" sz="2400" b="1" dirty="0">
                <a:cs typeface="0 Badr" pitchFamily="2" charset="-78"/>
              </a:rPr>
              <a:t>اهداف نهایی و مبانی اساسی سیاست گذاری ورزش و تربیت بدنی عبارت است از :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1_</a:t>
            </a: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>کارکردهای تربیتی وسلامت جسمانی در راستای تعلیم و تربیت عمومی.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2_</a:t>
            </a: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>کارکرداجتماعی و آماده کردن نسل جدید برای زندگی در جـــامعه.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dr" pitchFamily="2" charset="-78"/>
              </a:rPr>
              <a:t>3_</a:t>
            </a:r>
            <a:r>
              <a:rPr lang="fa-IR" sz="2200" b="1" dirty="0">
                <a:solidFill>
                  <a:schemeClr val="tx2"/>
                </a:solidFill>
                <a:cs typeface="0 Badr" pitchFamily="2" charset="-78"/>
              </a:rPr>
              <a:t>کارکرد فرهنگی از طریق الگـــو سازی.</a:t>
            </a:r>
          </a:p>
        </p:txBody>
      </p:sp>
    </p:spTree>
    <p:extLst>
      <p:ext uri="{BB962C8B-B14F-4D97-AF65-F5344CB8AC3E}">
        <p14:creationId xmlns:p14="http://schemas.microsoft.com/office/powerpoint/2010/main" val="17631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772400" cy="1260752"/>
          </a:xfrm>
        </p:spPr>
        <p:txBody>
          <a:bodyPr/>
          <a:lstStyle/>
          <a:p>
            <a:pPr algn="r"/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4_</a:t>
            </a:r>
            <a:r>
              <a:rPr lang="fa-IR" sz="2200" b="1" dirty="0">
                <a:cs typeface="0 Baran" pitchFamily="2" charset="-78"/>
              </a:rPr>
              <a:t>کارکرد دفاعی و تقویت جســمی.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5_</a:t>
            </a:r>
            <a:r>
              <a:rPr lang="fa-IR" sz="2200" b="1" dirty="0">
                <a:cs typeface="0 Baran" pitchFamily="2" charset="-78"/>
              </a:rPr>
              <a:t>کارکرد اقتصادی با تربیت نیروی انسانی ســاالم.</a:t>
            </a:r>
            <a:br>
              <a:rPr lang="fa-IR" sz="2200" b="1" dirty="0">
                <a:cs typeface="0 Baran" pitchFamily="2" charset="-78"/>
              </a:rPr>
            </a:b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6_</a:t>
            </a:r>
            <a:r>
              <a:rPr lang="fa-IR" sz="2200" b="1" dirty="0">
                <a:cs typeface="0 Baran" pitchFamily="2" charset="-78"/>
              </a:rPr>
              <a:t>کارکرد تفریحی و فراغتی با نمایش مسابقات.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28800"/>
            <a:ext cx="7772400" cy="5328592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fa-IR" sz="2400" dirty="0">
                <a:solidFill>
                  <a:srgbClr val="FF0000"/>
                </a:solidFill>
                <a:cs typeface="0 Jadid Bold" pitchFamily="2" charset="-78"/>
              </a:rPr>
              <a:t>نظام سوسیالیستـــی</a:t>
            </a:r>
          </a:p>
          <a:p>
            <a:pPr marL="68580" indent="0">
              <a:buNone/>
            </a:pPr>
            <a:r>
              <a:rPr lang="fa-IR" sz="2400" b="1" dirty="0">
                <a:cs typeface="0 Baran" pitchFamily="2" charset="-78"/>
              </a:rPr>
              <a:t>راهبرد های اصلی سیاست گذاری های ورزشی عبارت است از:</a:t>
            </a:r>
          </a:p>
          <a:p>
            <a:pPr marL="68580" indent="0">
              <a:buNone/>
            </a:pPr>
            <a:r>
              <a:rPr lang="fa-IR" sz="2200" dirty="0">
                <a:solidFill>
                  <a:srgbClr val="FF0000"/>
                </a:solidFill>
                <a:cs typeface="0 Baran" pitchFamily="2" charset="-78"/>
              </a:rPr>
              <a:t>1_</a:t>
            </a: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گسترش ورزش و تربیت بدنی و عمومین دادن آن بین جوامع .</a:t>
            </a:r>
          </a:p>
          <a:p>
            <a:pPr marL="68580" indent="0">
              <a:buNone/>
            </a:pPr>
            <a:r>
              <a:rPr lang="fa-IR" sz="2200" dirty="0">
                <a:solidFill>
                  <a:srgbClr val="FF0000"/>
                </a:solidFill>
                <a:cs typeface="0 Baran" pitchFamily="2" charset="-78"/>
              </a:rPr>
              <a:t>2_</a:t>
            </a: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همگانی ورزش و تربیت بدنی با نظام اجتمــــاعی.</a:t>
            </a:r>
          </a:p>
          <a:p>
            <a:pPr marL="68580" indent="0">
              <a:buNone/>
            </a:pPr>
            <a:r>
              <a:rPr lang="fa-IR" sz="2200" dirty="0">
                <a:solidFill>
                  <a:srgbClr val="FF0000"/>
                </a:solidFill>
                <a:cs typeface="0 Baran" pitchFamily="2" charset="-78"/>
              </a:rPr>
              <a:t>3_</a:t>
            </a: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جهت گیری ورزش و تربیت بدنی در راستای مکتب سوسیالیسم.</a:t>
            </a:r>
          </a:p>
          <a:p>
            <a:pPr marL="68580" indent="0">
              <a:buNone/>
            </a:pPr>
            <a:r>
              <a:rPr lang="fa-IR" sz="2200" b="1" dirty="0">
                <a:solidFill>
                  <a:srgbClr val="FF0000"/>
                </a:solidFill>
                <a:cs typeface="0 Baran" pitchFamily="2" charset="-78"/>
              </a:rPr>
              <a:t>+شعار اصلی در ورزش چین گسترش آن رعایت اصل صرفه جویی بوده است و برای گســترش ورزش در این کشــور رعــایت اصول زیر الزامی است: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1_گسترش ورزش در مقایسه های کوچک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2_داوطلبانه ورزش کردن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3_زمان فراغت را به ورزش اختصاص دادن.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4_توجه خاص به بازی های محلی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5_توجه به شرایط افراد در ورزش.</a:t>
            </a:r>
          </a:p>
          <a:p>
            <a:pPr marL="68580" indent="0">
              <a:buNone/>
            </a:pPr>
            <a:r>
              <a:rPr lang="fa-IR" sz="2200" dirty="0">
                <a:solidFill>
                  <a:schemeClr val="tx2"/>
                </a:solidFill>
                <a:cs typeface="0 Baran" pitchFamily="2" charset="-78"/>
              </a:rPr>
              <a:t>6_گسترش ورزش در بین خانواده ها.</a:t>
            </a:r>
          </a:p>
        </p:txBody>
      </p:sp>
    </p:spTree>
    <p:extLst>
      <p:ext uri="{BB962C8B-B14F-4D97-AF65-F5344CB8AC3E}">
        <p14:creationId xmlns:p14="http://schemas.microsoft.com/office/powerpoint/2010/main" val="335811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291</TotalTime>
  <Words>1819</Words>
  <Application>Microsoft Office PowerPoint</Application>
  <PresentationFormat>On-screen Show (4:3)</PresentationFormat>
  <Paragraphs>166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3" baseType="lpstr">
      <vt:lpstr>0 Badr</vt:lpstr>
      <vt:lpstr>0 Baran</vt:lpstr>
      <vt:lpstr>0 Davat</vt:lpstr>
      <vt:lpstr>0 Esfehan Bold</vt:lpstr>
      <vt:lpstr>0 Jadid Bold</vt:lpstr>
      <vt:lpstr>Arial</vt:lpstr>
      <vt:lpstr>Arial Black</vt:lpstr>
      <vt:lpstr>Calibri</vt:lpstr>
      <vt:lpstr>Consolas</vt:lpstr>
      <vt:lpstr>Corbel</vt:lpstr>
      <vt:lpstr>Tahoma</vt:lpstr>
      <vt:lpstr>Wingdings</vt:lpstr>
      <vt:lpstr>Wingdings 2</vt:lpstr>
      <vt:lpstr>Wingdings 3</vt:lpstr>
      <vt:lpstr>Metro</vt:lpstr>
      <vt:lpstr>.</vt:lpstr>
      <vt:lpstr>آنچه مسلم است ورزش تربت بدنی ذاتا ازسیاست جـــداست وهرگـزنباید مــورد بهره برداری و سو استفــاده سیاسی قرار گیرد. مطالعات و تحقیقات در زمینه ارتباط ورزش وسیاست  انـــدک  است  دلیل آن در واقع اشاعه سیاست زدایی و سیاست گریزی در فرهنگ ورزرشی و.... و در مورد نگه داشتن ورزشکاران و قهرمانان از سیاست و قدرت در جامعه بوده است. منابع کــم موجود نیز بیشتر به رویدادهای سیاسی در مسابقــات ورزشی و دخالت سیاست ها ی ملــــی  یا فرا ملی در امر ورزش پرداخته  و جنگ سرد از طریق ورزش مطرح کرده تند که کشور های بلوک شرق وغرب یا جهان سومی در میادین المپیک یا مسابقات جهانی دنبال می کنند.   </vt:lpstr>
      <vt:lpstr>ماهیت سیاست را همچون«ژانوس» خدای دو چهره ترسیم کرده اند که در این زمینه دو نگرش متضاد وجود داد: الف)سیاست یعنی مبارزه و پیکار برای به دست گرفتن قدرت جمعیت و سلطه بر جامعــه و مردم. ب)سیاست یعنی کوشش به منظور استقرار نظم و عدالت در جامعــه رکه مردم حامی آن هستند.    نگرش الف مبتنی بر قدرت محوری بوده و هدف آن امتیازات اقلیت در برابر اکثریت است ولی نگرش دوم مبتــنی بر قدرت الــزامی بوده . </vt:lpstr>
      <vt:lpstr>+ به طور کلی تامین تعلیـتم و تربیت و تربیت بدنی جزئی از حقوق اجتماعی و شهروندی واز وظایف دولت محسوب می شود.</vt:lpstr>
      <vt:lpstr>به طور کلی کار کرد های ورزش و تربیت بدنی در تاریخ گذشته عبارت اند از: 1-کار کرد اخلاقی و ورزش و ورزشکاری وکسب نیرومندی و تقوا در زمین ورزش 2-کارکرد الگو سازی ورزش و تاثیر قهرمانان الگو بر روی زندگی و اخلاق مردم 3-کاکرد نظامی و دفاعی ورزش و تربیت بدنی و به کار گیری ابعاد دفاعی برای دفاع از حیات کشور  4-کارکرد نمایشی و فراغتی و تماشاگری مسابقات پهلوانی و ورزشی  5-کارکرد تعلیم و تربیت  </vt:lpstr>
      <vt:lpstr>فلسفه کــوبرتـن کوبرتن فلسفه ی  نو ورزش را صلح و دوستی بین ملل جهان و از بین بردن جهل _ جنگ و عقب مانــدگی در بین انسان ها اعلام کــرد. + پنج حلقه  به هم پیوسته المپیک  نماد 5 قاره و بیانگر وحدت های بشری  و همبستگی همه اقوام برای داشتن جهانی سالم و شاداب و پیشرفته اســت.</vt:lpstr>
      <vt:lpstr>کوبرتن  جامعه شناس برجسته روسی که جنگ های بزرگ و کوچک را مطالعه کرده و به نتایج تاسف باری رسید که عبارت اند از: 1_هرچه به آینده نزدیک میشویم تعداد و شدت جنگ ها بیــشتر می شــود. 2_جنگ های ربع اول قرن بیستم چند برابر جنگ های قرن نوزدهم خسارات داشت. 3_حدود نیمی از تاریخ کشور های اروپایی به ویژه آمریکا با جنگو خون ریزی پیونــد خورده است. </vt:lpstr>
      <vt:lpstr>5_ بروز وقایع سیاسی به همراه وقایع ورزشی و تاثیر متقابل آ؛نانر بر یکدیگر. 6_اشاعه از بی خبری در میان مردم نسبت به فقر و نظام های استبدادی در کشـــور های مختـــلف. 7_نژاد پرستی و دامن زدن به اختلافات نژادی در میادین ورزشـــی.  + موضــوع مبارزه با نــژاد پرستی و تلاش برای همبستگــی بشــری از اهداف و مبانی ورزش و تربیت بدنی اســـت.</vt:lpstr>
      <vt:lpstr>4_کارکرد دفاعی و تقویت جســمی. 5_کارکرد اقتصادی با تربیت نیروی انسانی ســاالم. 6_کارکرد تفریحی و فراغتی با نمایش مسابقات.</vt:lpstr>
      <vt:lpstr>نظام کاپیتا لیستــی سیاست گذاری ورزش و تربیت بدنی در این کشور ها متناسب با سیاست های عمومی آن مبتنی بر رعایتحقــوق بشر _ تساوی همه ی نژادها و....  و برنامه ریزی می شود چنان که درفصل مبانب فرهنگی و ورزش توضیح داده شد این سیاست گذاری به دنبال اهداف ذیل است: 1_ایجاد مکان فعالیت های ورزشی برای تمامی افراد جامعــه 2_گسترش فعالیت های تفریحــی 3_اشاعه روح دموکراسی و آزاد منشی 4_حمایت از اصول روابط سالم در رقابتها و مسابقات ورزشی</vt:lpstr>
      <vt:lpstr>3_درمورد تیم های ورزشی دانشجویان باید فرصت های برابر برای شرکت و رقابت وجود داشته باشد. 4_تربیت بدنی باید روح  همکاری و تربیت پذیری ذاتی انسان را تقویت کند. 5_به تمام شرکت کنندگان در تمام برنامه ورزشی داخلی وخارجی و آزمون های تخصصی توجه شود.</vt:lpstr>
      <vt:lpstr>+ به طور کلی در نظــام اسلامی ورزش باید به دنبال تحقق موارد ذیل بــاشد: 1_ورزش و تربیت بدنی در راستا ی آموزش و پرورش صحیح است. 2_نفی طبقاتی بودن جامعه و ایجاد فرصت مساوی برای همه بایــد از طریق ورزش دنبال شود. 3_ورزش باید قوه دفتعی و جسمانی را تقویت کند .  4_قهرمانان ورزشی باید اخلاق و ورزش را باهم آمیخته و الگو بســازند. 5_فرهنگ ورزش نباید فقر و جهل و ... را نادیده بگیرد. </vt:lpstr>
      <vt:lpstr>علوم اقتصاد و جامعه شناسی اقتصادی  علم اقتصاد و جــامعه شناسی اقتصادی زمینه های علمی مشترکی را به وجود می آورند و هریک از یافته های دیکری استاده می کنند. دانش اقتصاد علمی است از خانواده علوم انسانی و اجتماعی  است که شناخت تولید و توضیع مصرف کالاها را مورد توجه قرار می دهند.    </vt:lpstr>
      <vt:lpstr>توسعه ورزشی _ توسعه اقتصادی گوندر فرانتک توسعه یافتگی را به دو طریق ممکن می داند: 1_ توسعه از بیرون با انتقال فناوری وسرمایه ی خارجی.  2_ توسعه از درون با تکیه بر مردم. </vt:lpstr>
      <vt:lpstr>+تولید انبوه_ وسایل و کالاهای ورزشی و فروش آنان و گسترش جهانگردی در هنگام برگزاری المپیک و مسابقات بین قاره ایی نیز سهم مهمی در توسعه اقتصادی دارد.</vt:lpstr>
      <vt:lpstr>+ درمدل اقتصادی وال هدری تغیرات ناشی راز خرید و فروش بازیکنان نباید سود آوری باشگاه را با خطر مواجه کــرد.  منابع درآمد ورزش حرفه ایی عبارت اند از : 1_فروش بلیط ورزشی . 2_درآمد ناشی از حق پخش رادیو و تلویزیون. 3_ پارکینگ ها و اماکنر ورزشی و اجاره ی آنها. 4_فروش بازیکنان معروف به تیم های دیگر .</vt:lpstr>
      <vt:lpstr>+ شواهد تجربی نشان می دهد که امروزه تجارت و ورزش باهم درآمیخته شده و آرمان های المپیــک کاملا کمرنگ شده و این روند در دهه ی آخر قرن 20 شتاب آمیز بوده است.</vt:lpstr>
      <vt:lpstr>علت توجه شرکت های تجاری را برای رقابت تبلیغاتی از طریق ورزش بایـــد در نکات زیر دانست: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kavir</dc:creator>
  <cp:lastModifiedBy>Grand_melk</cp:lastModifiedBy>
  <cp:revision>73</cp:revision>
  <dcterms:created xsi:type="dcterms:W3CDTF">2020-04-30T07:24:18Z</dcterms:created>
  <dcterms:modified xsi:type="dcterms:W3CDTF">2020-04-27T12:36:25Z</dcterms:modified>
</cp:coreProperties>
</file>