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5"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9535543"/>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84848728"/>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36479078"/>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77659221"/>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50821051"/>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86596639"/>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13308992"/>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3103089"/>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91921545"/>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67173393"/>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03734267"/>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18139167"/>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60713968"/>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66813392"/>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16460603"/>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72323494"/>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29290304"/>
      </p:ext>
    </p:extLst>
  </p:cSld>
  <p:clrMapOvr>
    <a:masterClrMapping/>
  </p:clrMapOvr>
  <mc:AlternateContent xmlns:mc="http://schemas.openxmlformats.org/markup-compatibility/2006">
    <mc:Choice xmlns:p14="http://schemas.microsoft.com/office/powerpoint/2010/main" Requires="p14">
      <p:transition p14:dur="0" advClick="0" advTm="4000"/>
    </mc:Choice>
    <mc:Fallback>
      <p:transition advClick="0" advTm="4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8A87A34-81AB-432B-8DAE-1953F412C126}" type="datetimeFigureOut">
              <a:rPr lang="en-US" smtClean="0"/>
              <a:pPr/>
              <a:t>4/28/2020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88310310"/>
      </p:ext>
    </p:extLst>
  </p:cSld>
  <p:clrMap bg1="dk1" tx1="lt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Lst>
  <mc:AlternateContent xmlns:mc="http://schemas.openxmlformats.org/markup-compatibility/2006">
    <mc:Choice xmlns:p14="http://schemas.microsoft.com/office/powerpoint/2010/main" Requires="p14">
      <p:transition p14:dur="0" advClick="0" advTm="4000"/>
    </mc:Choice>
    <mc:Fallback>
      <p:transition advClick="0" advTm="4000"/>
    </mc:Fallback>
  </mc:AlternateConten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9099" y="1442434"/>
            <a:ext cx="8821514" cy="4417453"/>
          </a:xfrm>
        </p:spPr>
        <p:txBody>
          <a:bodyPr anchor="t"/>
          <a:lstStyle/>
          <a:p>
            <a:pPr algn="ctr" rtl="1"/>
            <a:r>
              <a:rPr lang="fa-IR" b="1" dirty="0" smtClean="0">
                <a:ln w="22225">
                  <a:solidFill>
                    <a:schemeClr val="accent2"/>
                  </a:solidFill>
                  <a:prstDash val="solid"/>
                </a:ln>
                <a:solidFill>
                  <a:schemeClr val="accent2">
                    <a:lumMod val="40000"/>
                    <a:lumOff val="60000"/>
                  </a:schemeClr>
                </a:solidFill>
              </a:rPr>
              <a:t/>
            </a:r>
            <a:br>
              <a:rPr lang="fa-IR" b="1" dirty="0" smtClean="0">
                <a:ln w="22225">
                  <a:solidFill>
                    <a:schemeClr val="accent2"/>
                  </a:solidFill>
                  <a:prstDash val="solid"/>
                </a:ln>
                <a:solidFill>
                  <a:schemeClr val="accent2">
                    <a:lumMod val="40000"/>
                    <a:lumOff val="60000"/>
                  </a:schemeClr>
                </a:solidFill>
              </a:rPr>
            </a:br>
            <a:r>
              <a:rPr lang="fa-IR" b="1" dirty="0" smtClean="0">
                <a:ln w="22225">
                  <a:solidFill>
                    <a:schemeClr val="accent2"/>
                  </a:solidFill>
                  <a:prstDash val="solid"/>
                </a:ln>
                <a:solidFill>
                  <a:schemeClr val="accent2">
                    <a:lumMod val="40000"/>
                    <a:lumOff val="60000"/>
                  </a:schemeClr>
                </a:solidFill>
              </a:rPr>
              <a:t>نقش اجتماعی معلم</a:t>
            </a:r>
            <a:endParaRPr lang="en-US"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94783127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ویژگی های معلم در قرن 21</a:t>
            </a:r>
            <a:endParaRPr lang="en-US"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Content Placeholder 2"/>
          <p:cNvSpPr>
            <a:spLocks noGrp="1"/>
          </p:cNvSpPr>
          <p:nvPr>
            <p:ph idx="1"/>
          </p:nvPr>
        </p:nvSpPr>
        <p:spPr>
          <a:xfrm>
            <a:off x="927279" y="1571223"/>
            <a:ext cx="10340277" cy="4559121"/>
          </a:xfrm>
        </p:spPr>
        <p:txBody>
          <a:bodyPr>
            <a:noAutofit/>
          </a:bodyPr>
          <a:lstStyle/>
          <a:p>
            <a:pPr algn="just" rtl="1"/>
            <a:r>
              <a:rPr lang="fa-IR" sz="2400" dirty="0" smtClean="0">
                <a:latin typeface="Angsana New" panose="02020603050405020304" pitchFamily="18" charset="-34"/>
              </a:rPr>
              <a:t>از آنجایی که قرن  بیست و یکم قرن اطلاعات، ابتکار و سرعت می باشد بنابراین ویژگی های معلم بر اساس این اصول می باشد:</a:t>
            </a:r>
          </a:p>
          <a:p>
            <a:pPr algn="just" rtl="1"/>
            <a:r>
              <a:rPr lang="fa-IR" sz="2400" b="1" dirty="0" smtClean="0">
                <a:latin typeface="Angsana New" panose="02020603050405020304" pitchFamily="18" charset="-34"/>
              </a:rPr>
              <a:t>الف) اطلاعات:</a:t>
            </a:r>
          </a:p>
          <a:p>
            <a:pPr marL="0" indent="0" algn="just" rtl="1">
              <a:buNone/>
            </a:pPr>
            <a:r>
              <a:rPr lang="fa-IR" sz="2400" dirty="0" smtClean="0">
                <a:latin typeface="Angsana New" panose="02020603050405020304" pitchFamily="18" charset="-34"/>
              </a:rPr>
              <a:t>ویژگی معلم بالا بردن اطلاعات و به روز کردن آن است که در این زمینه می توان به موارد زیر اشاره کرد:</a:t>
            </a:r>
          </a:p>
          <a:p>
            <a:pPr marL="0" indent="0" algn="just" rtl="1">
              <a:buNone/>
            </a:pPr>
            <a:r>
              <a:rPr lang="fa-IR" sz="2400" dirty="0" smtClean="0">
                <a:latin typeface="Angsana New" panose="02020603050405020304" pitchFamily="18" charset="-34"/>
              </a:rPr>
              <a:t>1. آشنایی فناوری آموزشی: برای موفقیت در قرن بیست ویکم، معلمان باید دانش آموزانی تربیت کنند که یاد گیرندگان مادام العمر باشند و این میسر نمی گردد مگر اینکه فرایند یادگیری مبتنی بر انتقال صرف دانش تغییر یابد. بنا براین معلمان باید با استفاده از کامپیوتر و اینترنت و کاربرد آن ها در تدریس واقف باشند و دانش آموزان را نیز به این امر ترغیب کنند.معلمان با استفاده از این تکنیک باید معلمانی محقق و پژوهشگر باشند و دانش آموزان پژوهشگر تربیت کنند.</a:t>
            </a:r>
            <a:endParaRPr lang="fa-IR" sz="2400" dirty="0">
              <a:latin typeface="Angsana New" panose="02020603050405020304" pitchFamily="18" charset="-34"/>
            </a:endParaRPr>
          </a:p>
        </p:txBody>
      </p:sp>
    </p:spTree>
    <p:extLst>
      <p:ext uri="{BB962C8B-B14F-4D97-AF65-F5344CB8AC3E}">
        <p14:creationId xmlns:p14="http://schemas.microsoft.com/office/powerpoint/2010/main" val="231239763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3944" y="257577"/>
            <a:ext cx="10676586" cy="6117465"/>
          </a:xfrm>
        </p:spPr>
        <p:txBody>
          <a:bodyPr>
            <a:normAutofit/>
          </a:bodyPr>
          <a:lstStyle/>
          <a:p>
            <a:pPr marL="0" indent="0" algn="just" rtl="1">
              <a:buNone/>
            </a:pPr>
            <a:r>
              <a:rPr lang="fa-IR" sz="2800" dirty="0" smtClean="0">
                <a:latin typeface="Angsana New" panose="02020603050405020304" pitchFamily="18" charset="-34"/>
                <a:cs typeface="+mj-cs"/>
              </a:rPr>
              <a:t>2. </a:t>
            </a:r>
            <a:r>
              <a:rPr lang="fa-IR" sz="2800" b="1" dirty="0" smtClean="0">
                <a:ln w="22225">
                  <a:solidFill>
                    <a:schemeClr val="accent2"/>
                  </a:solidFill>
                  <a:prstDash val="solid"/>
                </a:ln>
                <a:solidFill>
                  <a:schemeClr val="accent2">
                    <a:lumMod val="40000"/>
                    <a:lumOff val="60000"/>
                  </a:schemeClr>
                </a:solidFill>
                <a:latin typeface="Angsana New" panose="02020603050405020304" pitchFamily="18" charset="-34"/>
                <a:cs typeface="+mj-cs"/>
              </a:rPr>
              <a:t>آشنا با استاندارهای جهانی کیفیت کار</a:t>
            </a:r>
          </a:p>
          <a:p>
            <a:pPr marL="0" indent="0" algn="just" rtl="1">
              <a:buNone/>
            </a:pPr>
            <a:r>
              <a:rPr lang="fa-IR" sz="2800" dirty="0" smtClean="0">
                <a:latin typeface="Angsana New" panose="02020603050405020304" pitchFamily="18" charset="-34"/>
                <a:cs typeface="+mj-cs"/>
              </a:rPr>
              <a:t>3</a:t>
            </a:r>
            <a:r>
              <a:rPr lang="fa-IR" sz="2800" b="1" dirty="0" smtClean="0">
                <a:ln w="22225">
                  <a:solidFill>
                    <a:schemeClr val="accent2"/>
                  </a:solidFill>
                  <a:prstDash val="solid"/>
                </a:ln>
                <a:solidFill>
                  <a:schemeClr val="accent2">
                    <a:lumMod val="40000"/>
                    <a:lumOff val="60000"/>
                  </a:schemeClr>
                </a:solidFill>
                <a:latin typeface="Angsana New" panose="02020603050405020304" pitchFamily="18" charset="-34"/>
                <a:cs typeface="+mj-cs"/>
              </a:rPr>
              <a:t>. بالا بردن اطلاعات عمومی </a:t>
            </a:r>
            <a:r>
              <a:rPr lang="fa-IR" sz="2800" dirty="0" smtClean="0">
                <a:latin typeface="Angsana New" panose="02020603050405020304" pitchFamily="18" charset="-34"/>
                <a:cs typeface="+mj-cs"/>
              </a:rPr>
              <a:t>: معلم قرن بیست ویکم در همه زمینه ها باید اطلاعات خود را بالا ببرد نه فقط در رشته تدریس خود چرا که بسیاری از علوم به هم وابسته اند. اصطلاحات  رایج روز را بشناسد، امور سیاسی، اقتصادی، اجتماعی جامع خود را بداند و در نهایت به علم روانشناسی آگاه باشد.</a:t>
            </a:r>
          </a:p>
          <a:p>
            <a:pPr marL="0" indent="0" algn="just" rtl="1">
              <a:buNone/>
            </a:pPr>
            <a:r>
              <a:rPr lang="fa-IR" sz="2800" dirty="0" smtClean="0">
                <a:latin typeface="Angsana New" panose="02020603050405020304" pitchFamily="18" charset="-34"/>
                <a:cs typeface="+mj-cs"/>
              </a:rPr>
              <a:t>4</a:t>
            </a:r>
            <a:r>
              <a:rPr lang="fa-IR" sz="2800" b="1" dirty="0" smtClean="0">
                <a:ln w="22225">
                  <a:solidFill>
                    <a:schemeClr val="accent2"/>
                  </a:solidFill>
                  <a:prstDash val="solid"/>
                </a:ln>
                <a:solidFill>
                  <a:schemeClr val="accent2">
                    <a:lumMod val="40000"/>
                    <a:lumOff val="60000"/>
                  </a:schemeClr>
                </a:solidFill>
                <a:latin typeface="Angsana New" panose="02020603050405020304" pitchFamily="18" charset="-34"/>
                <a:cs typeface="+mj-cs"/>
              </a:rPr>
              <a:t>. تدریس نوین</a:t>
            </a:r>
            <a:r>
              <a:rPr lang="fa-IR" sz="2800" dirty="0" smtClean="0">
                <a:latin typeface="Angsana New" panose="02020603050405020304" pitchFamily="18" charset="-34"/>
                <a:cs typeface="+mj-cs"/>
              </a:rPr>
              <a:t>: استفاده از روش تدریس فعال و همگام با روز، روش هایی که تدریس معلم را ویژگی خاص می بخشد عبارتند از: روش همیاری، روش تدریس فعال، روش بارش مغزی، روش ایفای نقش، روش نمایشی، روش بحث گروهی، روش حل مسئله، روش استقرایی و روش اکتشافی. معلم تمامی این روش ها را می شناسد و می  داند که هریک را در چه درسی و در چه کلاسی بکار گیرد.به تعبیر دیگر روش او مبتنی بر استاندارها است</a:t>
            </a:r>
            <a:r>
              <a:rPr lang="fa-IR" sz="2800" dirty="0" smtClean="0">
                <a:latin typeface="Angsana New" panose="02020603050405020304" pitchFamily="18" charset="-34"/>
                <a:cs typeface="+mj-cs"/>
              </a:rPr>
              <a:t>.</a:t>
            </a:r>
          </a:p>
          <a:p>
            <a:pPr marL="0" indent="0" algn="just" rtl="1">
              <a:buNone/>
            </a:pPr>
            <a:r>
              <a:rPr lang="fa-IR" sz="2800" dirty="0" smtClean="0">
                <a:latin typeface="Angsana New" panose="02020603050405020304" pitchFamily="18" charset="-34"/>
              </a:rPr>
              <a:t>5. </a:t>
            </a:r>
            <a:r>
              <a:rPr lang="fa-IR" sz="2800" b="1" dirty="0" smtClean="0">
                <a:ln w="22225">
                  <a:solidFill>
                    <a:schemeClr val="accent2"/>
                  </a:solidFill>
                  <a:prstDash val="solid"/>
                </a:ln>
                <a:solidFill>
                  <a:schemeClr val="accent2">
                    <a:lumMod val="40000"/>
                    <a:lumOff val="60000"/>
                  </a:schemeClr>
                </a:solidFill>
                <a:latin typeface="Angsana New" panose="02020603050405020304" pitchFamily="18" charset="-34"/>
              </a:rPr>
              <a:t>شرکت در دوره های ضمن خدمت</a:t>
            </a:r>
            <a:r>
              <a:rPr lang="fa-IR" sz="2800" dirty="0" smtClean="0">
                <a:ln>
                  <a:solidFill>
                    <a:srgbClr val="FF0000"/>
                  </a:solidFill>
                </a:ln>
                <a:solidFill>
                  <a:schemeClr val="accent2"/>
                </a:solidFill>
                <a:latin typeface="Angsana New" panose="02020603050405020304" pitchFamily="18" charset="-34"/>
              </a:rPr>
              <a:t>: </a:t>
            </a:r>
            <a:r>
              <a:rPr lang="fa-IR" sz="2800" dirty="0" smtClean="0">
                <a:latin typeface="Angsana New" panose="02020603050405020304" pitchFamily="18" charset="-34"/>
              </a:rPr>
              <a:t>معلم نباید در طول کار خود همیشه یکسان تدریس کند بلکه باید نکات را از جهات مختلف و زوایای متعدد بیان کند و لازمه این کار شرکت در دوره های ضمن خدمت آموزش معلمان است.</a:t>
            </a:r>
            <a:endParaRPr lang="en-US" sz="2800" dirty="0">
              <a:latin typeface="Angsana New" panose="02020603050405020304" pitchFamily="18" charset="-34"/>
              <a:cs typeface="+mj-cs"/>
            </a:endParaRPr>
          </a:p>
        </p:txBody>
      </p:sp>
    </p:spTree>
    <p:extLst>
      <p:ext uri="{BB962C8B-B14F-4D97-AF65-F5344CB8AC3E}">
        <p14:creationId xmlns:p14="http://schemas.microsoft.com/office/powerpoint/2010/main" val="213003984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7385" y="1221645"/>
            <a:ext cx="8946541" cy="4195481"/>
          </a:xfrm>
        </p:spPr>
        <p:txBody>
          <a:bodyPr>
            <a:normAutofit fontScale="92500" lnSpcReduction="20000"/>
          </a:bodyPr>
          <a:lstStyle/>
          <a:p>
            <a:pPr algn="just" rtl="1"/>
            <a:r>
              <a:rPr lang="fa-IR" sz="3600" dirty="0" smtClean="0">
                <a:ln>
                  <a:solidFill>
                    <a:schemeClr val="accent2"/>
                  </a:solidFill>
                </a:ln>
              </a:rPr>
              <a:t>6. آشنایی با اصول روانشناسی تربیتی: </a:t>
            </a:r>
            <a:r>
              <a:rPr lang="fa-IR" sz="3600" dirty="0" smtClean="0"/>
              <a:t>از آنجایی که معلم در طول تدریس خود نیاز به ارتباط متقابل دارد، باید مخاطبان خود را بشناسد و بداند در چه شرایطی زندگی می کند، تا حدی از خانواده آنها مطلع باشد. در این صورت می تواند پیام های یاددهی خود را شفاف منتقل سازد.</a:t>
            </a:r>
          </a:p>
          <a:p>
            <a:pPr algn="just" rtl="1"/>
            <a:r>
              <a:rPr lang="fa-IR" sz="3600" dirty="0" smtClean="0">
                <a:ln>
                  <a:solidFill>
                    <a:schemeClr val="accent2"/>
                  </a:solidFill>
                </a:ln>
              </a:rPr>
              <a:t>7. داشتن طرح درس: </a:t>
            </a:r>
            <a:r>
              <a:rPr lang="fa-IR" sz="3600" dirty="0" smtClean="0"/>
              <a:t>معلم باید زمان تدریس خود را حساب کند، کتاب مورد تدریس را با طرح درس سالانه ، بودجه بندی کند و همچنین طرح درس روزانه، داشته باشد و اطلاعات کافی درباره مراحل طرح درس نویسی داشته باشد.</a:t>
            </a:r>
            <a:endParaRPr lang="en-US" sz="3600" dirty="0"/>
          </a:p>
        </p:txBody>
      </p:sp>
    </p:spTree>
    <p:extLst>
      <p:ext uri="{BB962C8B-B14F-4D97-AF65-F5344CB8AC3E}">
        <p14:creationId xmlns:p14="http://schemas.microsoft.com/office/powerpoint/2010/main" val="98905653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7385" y="1387899"/>
            <a:ext cx="8946541" cy="4195481"/>
          </a:xfrm>
        </p:spPr>
        <p:txBody>
          <a:bodyPr>
            <a:normAutofit/>
          </a:bodyPr>
          <a:lstStyle/>
          <a:p>
            <a:pPr algn="r" rtl="1"/>
            <a:r>
              <a:rPr lang="fa-IR" sz="3600" dirty="0" smtClean="0">
                <a:ln>
                  <a:solidFill>
                    <a:schemeClr val="accent2"/>
                  </a:solidFill>
                </a:ln>
              </a:rPr>
              <a:t>ب) ابتکار</a:t>
            </a:r>
          </a:p>
          <a:p>
            <a:pPr marL="0" indent="0" algn="r" rtl="1">
              <a:buNone/>
            </a:pPr>
            <a:r>
              <a:rPr lang="fa-IR" sz="3600" dirty="0" smtClean="0"/>
              <a:t>دومین ویژگی قرن بیست و یکم، ابتکار است که در این زمینه، معلم باید دارای ویژگی های زیر باشد:</a:t>
            </a:r>
          </a:p>
          <a:p>
            <a:pPr marL="0" indent="0" algn="r" rtl="1">
              <a:buNone/>
            </a:pPr>
            <a:r>
              <a:rPr lang="fa-IR" sz="3600" dirty="0" smtClean="0">
                <a:ln>
                  <a:solidFill>
                    <a:schemeClr val="accent2"/>
                  </a:solidFill>
                </a:ln>
              </a:rPr>
              <a:t>1. خلاقیت: </a:t>
            </a:r>
            <a:r>
              <a:rPr lang="fa-IR" sz="3600" dirty="0" smtClean="0"/>
              <a:t>معلم به شیوه های جدید روی می آورد و دانش آموزان را نیز خلاق بار می آورد و هر اندازه دانش آموزان از نظر اطلاعات، غنی تر باشد انگیزه خلاقیت آنها به فعلیت می رسد به شرطی که معلم و راهنما خودش،خلاق باشد.</a:t>
            </a:r>
            <a:endParaRPr lang="en-US" sz="3600" dirty="0"/>
          </a:p>
        </p:txBody>
      </p:sp>
    </p:spTree>
    <p:extLst>
      <p:ext uri="{BB962C8B-B14F-4D97-AF65-F5344CB8AC3E}">
        <p14:creationId xmlns:p14="http://schemas.microsoft.com/office/powerpoint/2010/main" val="27594267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4564" y="831273"/>
            <a:ext cx="9197799" cy="5320145"/>
          </a:xfrm>
        </p:spPr>
        <p:txBody>
          <a:bodyPr>
            <a:normAutofit lnSpcReduction="10000"/>
          </a:bodyPr>
          <a:lstStyle/>
          <a:p>
            <a:pPr algn="just" rtl="1"/>
            <a:r>
              <a:rPr lang="fa-IR" sz="3200" dirty="0" smtClean="0">
                <a:ln>
                  <a:solidFill>
                    <a:schemeClr val="accent2"/>
                  </a:solidFill>
                </a:ln>
              </a:rPr>
              <a:t>2. ایجاد دنیای پرسش در کلاس</a:t>
            </a:r>
            <a:r>
              <a:rPr lang="fa-IR" sz="3200" dirty="0" smtClean="0"/>
              <a:t>: معلم مبتکر کسی است که همیشه سوالی برای مطرح کردن در کلاس داشته باشد وحس کنجکاوی دانش آموزان را تحریک کند و عشق یادگیری فنون جدید را در آنها زنده کند.</a:t>
            </a:r>
          </a:p>
          <a:p>
            <a:pPr algn="just" rtl="1"/>
            <a:r>
              <a:rPr lang="fa-IR" sz="3200" dirty="0" smtClean="0">
                <a:ln>
                  <a:solidFill>
                    <a:schemeClr val="accent2"/>
                  </a:solidFill>
                </a:ln>
              </a:rPr>
              <a:t>3. ایجاد دنیای تخیل در کلاس: </a:t>
            </a:r>
            <a:r>
              <a:rPr lang="fa-IR" sz="3200" dirty="0" smtClean="0"/>
              <a:t>معلم مبتکر به تخیل دانش آموزان احترام می گذارد.</a:t>
            </a:r>
          </a:p>
          <a:p>
            <a:pPr algn="just" rtl="1"/>
            <a:r>
              <a:rPr lang="fa-IR" sz="3200" dirty="0" smtClean="0"/>
              <a:t>معلم مبتکر در بکار گیری مسائل از هیچ گونه شکستی نمی هراسد</a:t>
            </a:r>
          </a:p>
          <a:p>
            <a:pPr algn="just" rtl="1"/>
            <a:r>
              <a:rPr lang="fa-IR" sz="3200" dirty="0" smtClean="0">
                <a:ln>
                  <a:solidFill>
                    <a:schemeClr val="accent2"/>
                  </a:solidFill>
                </a:ln>
              </a:rPr>
              <a:t>4. </a:t>
            </a:r>
            <a:r>
              <a:rPr lang="fa-IR" sz="3200" dirty="0">
                <a:ln>
                  <a:solidFill>
                    <a:schemeClr val="accent2"/>
                  </a:solidFill>
                </a:ln>
              </a:rPr>
              <a:t>واهمه نداشتن از شکست: </a:t>
            </a:r>
            <a:r>
              <a:rPr lang="fa-IR" sz="3200" dirty="0" smtClean="0"/>
              <a:t> بلکه قوی و استوار می ایستد، طرح های خلاق خود را آزمایش می کند و جواب و نتیجه را می گیرد و به همه منعکس می کند.</a:t>
            </a:r>
          </a:p>
          <a:p>
            <a:pPr algn="just" rtl="1"/>
            <a:endParaRPr lang="en-US" sz="3600" dirty="0"/>
          </a:p>
        </p:txBody>
      </p:sp>
    </p:spTree>
    <p:extLst>
      <p:ext uri="{BB962C8B-B14F-4D97-AF65-F5344CB8AC3E}">
        <p14:creationId xmlns:p14="http://schemas.microsoft.com/office/powerpoint/2010/main" val="147844628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6220" y="991674"/>
            <a:ext cx="9543245" cy="5256726"/>
          </a:xfrm>
        </p:spPr>
        <p:txBody>
          <a:bodyPr>
            <a:normAutofit/>
          </a:bodyPr>
          <a:lstStyle/>
          <a:p>
            <a:pPr algn="r" rtl="1"/>
            <a:r>
              <a:rPr lang="fa-IR" sz="3200" dirty="0" smtClean="0">
                <a:ln>
                  <a:solidFill>
                    <a:schemeClr val="accent2"/>
                  </a:solidFill>
                </a:ln>
              </a:rPr>
              <a:t>5. خطر پذیری: </a:t>
            </a:r>
            <a:r>
              <a:rPr lang="fa-IR" sz="3200" dirty="0" smtClean="0"/>
              <a:t>معلم مبتکر در راه خود هر گونه خطری را می پذیرد اعم از خطرات مالی یار غیر مالی، زیرا به هدفش امیدوار است.</a:t>
            </a:r>
          </a:p>
          <a:p>
            <a:pPr algn="r" rtl="1"/>
            <a:r>
              <a:rPr lang="fa-IR" sz="3200" dirty="0" smtClean="0">
                <a:ln>
                  <a:solidFill>
                    <a:schemeClr val="accent2"/>
                  </a:solidFill>
                </a:ln>
              </a:rPr>
              <a:t>6. قدرت تغییر پیش فرض ها: </a:t>
            </a:r>
            <a:r>
              <a:rPr lang="fa-IR" sz="3200" dirty="0" smtClean="0"/>
              <a:t>معلم مبتکرپیش فرض های جدید ارائه می دهد و به یک مسئله از زوایای مختلف می نگرد.</a:t>
            </a:r>
          </a:p>
          <a:p>
            <a:pPr algn="r" rtl="1"/>
            <a:r>
              <a:rPr lang="fa-IR" sz="3200" dirty="0" smtClean="0">
                <a:ln>
                  <a:solidFill>
                    <a:schemeClr val="accent2"/>
                  </a:solidFill>
                </a:ln>
              </a:rPr>
              <a:t>7. تشخیص پیش نیاز دانش آموزان: </a:t>
            </a:r>
            <a:r>
              <a:rPr lang="fa-IR" sz="3200" dirty="0" smtClean="0"/>
              <a:t>یکی از زمینه فعالیت معلم این است که از کجا شروع کند و پیش نیاز فراگیران او چیست؟ نقطه شروع مبتکر سنتی و معمولی نیست، بهترین نقطه شروع را به کار می بندد، گاهی با طرح سوالی نوین یا با آوردن وسیله ای سوال برانگیز.</a:t>
            </a:r>
            <a:endParaRPr lang="en-US" sz="3200" dirty="0"/>
          </a:p>
        </p:txBody>
      </p:sp>
    </p:spTree>
    <p:extLst>
      <p:ext uri="{BB962C8B-B14F-4D97-AF65-F5344CB8AC3E}">
        <p14:creationId xmlns:p14="http://schemas.microsoft.com/office/powerpoint/2010/main" val="40880561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3494" y="759854"/>
            <a:ext cx="9144000" cy="5256726"/>
          </a:xfrm>
        </p:spPr>
        <p:txBody>
          <a:bodyPr>
            <a:normAutofit/>
          </a:bodyPr>
          <a:lstStyle/>
          <a:p>
            <a:pPr algn="just" rtl="1"/>
            <a:r>
              <a:rPr lang="fa-IR" sz="3200" dirty="0" smtClean="0">
                <a:ln>
                  <a:solidFill>
                    <a:schemeClr val="accent2"/>
                  </a:solidFill>
                </a:ln>
              </a:rPr>
              <a:t>8. درمان ناتوانایی های یادگیری: </a:t>
            </a:r>
            <a:r>
              <a:rPr lang="fa-IR" sz="3200" dirty="0" smtClean="0"/>
              <a:t>معلم مبتکر دانش آموزان ناتوان را شناسایی می کند و به درمان آنها می پردازد. معلم مبتکر کسی است که با به کار بردن روش های جدید آموزشی به دانش آموزان ناتوان کمک کند.</a:t>
            </a:r>
          </a:p>
          <a:p>
            <a:pPr algn="just" rtl="1"/>
            <a:r>
              <a:rPr lang="fa-IR" sz="3200" dirty="0" smtClean="0">
                <a:ln>
                  <a:solidFill>
                    <a:schemeClr val="accent2"/>
                  </a:solidFill>
                </a:ln>
              </a:rPr>
              <a:t>9. شناخت تفاوت های فردی: </a:t>
            </a:r>
            <a:r>
              <a:rPr lang="fa-IR" sz="3200" dirty="0" smtClean="0"/>
              <a:t>معلم مبتکر به تفاوت های فردی دانش آموزان توجه دارد. می داند به هرکدام چه مسولیتی بدهد و در چه زمینه ای آنها را خلاق بار آورد و استعدادهای نهان آنها را در چه رشته ی تحصیلی بارور سازد.</a:t>
            </a:r>
            <a:endParaRPr lang="en-US" sz="3200" dirty="0"/>
          </a:p>
        </p:txBody>
      </p:sp>
    </p:spTree>
    <p:extLst>
      <p:ext uri="{BB962C8B-B14F-4D97-AF65-F5344CB8AC3E}">
        <p14:creationId xmlns:p14="http://schemas.microsoft.com/office/powerpoint/2010/main" val="196474154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377</TotalTime>
  <Words>842</Words>
  <Application>Microsoft Office PowerPoint</Application>
  <PresentationFormat>Widescreen</PresentationFormat>
  <Paragraphs>24</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Angsana New</vt:lpstr>
      <vt:lpstr>Arial</vt:lpstr>
      <vt:lpstr>Century Gothic</vt:lpstr>
      <vt:lpstr>Times New Roman</vt:lpstr>
      <vt:lpstr>Wingdings 3</vt:lpstr>
      <vt:lpstr>Ion</vt:lpstr>
      <vt:lpstr> نقش اجتماعی معلم</vt:lpstr>
      <vt:lpstr>ویژگی های معلم در قرن 21</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نقش اجتماعی معلم</dc:title>
  <dc:creator>rayangostar pasargad</dc:creator>
  <cp:lastModifiedBy>rayangostar pasargad</cp:lastModifiedBy>
  <cp:revision>19</cp:revision>
  <dcterms:created xsi:type="dcterms:W3CDTF">2020-04-22T08:34:58Z</dcterms:created>
  <dcterms:modified xsi:type="dcterms:W3CDTF">2020-04-28T13:42:12Z</dcterms:modified>
</cp:coreProperties>
</file>