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1" d="100"/>
          <a:sy n="51" d="100"/>
        </p:scale>
        <p:origin x="-57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9A05F3-DD6C-493A-9901-48998E7E1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386329"/>
            <a:ext cx="7766936" cy="1243669"/>
          </a:xfrm>
        </p:spPr>
        <p:txBody>
          <a:bodyPr/>
          <a:lstStyle/>
          <a:p>
            <a:r>
              <a:rPr lang="fa-IR" dirty="0" smtClean="0"/>
              <a:t>نقش اجتماعی معلم</a:t>
            </a:r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FF11B5E-E324-49E5-8F61-026DAC9AE6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429001"/>
            <a:ext cx="7766936" cy="1718732"/>
          </a:xfrm>
        </p:spPr>
        <p:txBody>
          <a:bodyPr>
            <a:normAutofit/>
          </a:bodyPr>
          <a:lstStyle/>
          <a:p>
            <a:r>
              <a:rPr lang="fa-IR" dirty="0"/>
              <a:t>دکتر احمد امینی</a:t>
            </a:r>
          </a:p>
          <a:p>
            <a:r>
              <a:rPr lang="fa-IR" dirty="0" smtClean="0"/>
              <a:t>تدریس جلسات </a:t>
            </a:r>
            <a:r>
              <a:rPr lang="fa-IR" dirty="0"/>
              <a:t>غیرحضوری</a:t>
            </a:r>
          </a:p>
          <a:p>
            <a:r>
              <a:rPr lang="fa-IR" dirty="0"/>
              <a:t>تربیت معلم شهید آیت نجف آباد</a:t>
            </a:r>
          </a:p>
        </p:txBody>
      </p:sp>
    </p:spTree>
    <p:extLst>
      <p:ext uri="{BB962C8B-B14F-4D97-AF65-F5344CB8AC3E}">
        <p14:creationId xmlns:p14="http://schemas.microsoft.com/office/powerpoint/2010/main" val="25317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156996"/>
            <a:ext cx="11731594" cy="5472404"/>
          </a:xfrm>
        </p:spPr>
        <p:txBody>
          <a:bodyPr>
            <a:noAutofit/>
          </a:bodyPr>
          <a:lstStyle/>
          <a:p>
            <a:pPr marL="109728" indent="0" algn="ctr" rtl="1">
              <a:spcAft>
                <a:spcPts val="750"/>
              </a:spcAft>
              <a:buNone/>
            </a:pPr>
            <a:endParaRPr lang="fa-IR" sz="48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Jadid" pitchFamily="2" charset="-78"/>
            </a:endParaRPr>
          </a:p>
          <a:p>
            <a:pPr marL="109728" indent="0" algn="ctr" rtl="1">
              <a:spcAft>
                <a:spcPts val="750"/>
              </a:spcAft>
              <a:buNone/>
            </a:pPr>
            <a:endParaRPr lang="fa-IR" sz="48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Jadid" pitchFamily="2" charset="-78"/>
            </a:endParaRPr>
          </a:p>
          <a:p>
            <a:pPr marL="109728" indent="0" algn="ctr" rtl="1">
              <a:spcAft>
                <a:spcPts val="750"/>
              </a:spcAft>
              <a:buNone/>
            </a:pPr>
            <a:r>
              <a:rPr lang="fa-IR" sz="48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Jadid" pitchFamily="2" charset="-78"/>
              </a:rPr>
              <a:t>موفق و مؤيد باشيد</a:t>
            </a:r>
            <a:endParaRPr lang="fa-IR" sz="4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Jadi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276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223935"/>
            <a:ext cx="11731594" cy="6405465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fa-IR" sz="2800" b="1" dirty="0">
                <a:cs typeface="Zar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800" b="1" dirty="0" smtClean="0">
                <a:cs typeface="Zar" pitchFamily="2" charset="-78"/>
              </a:rPr>
              <a:t>  4بعد ويژگيهاي  </a:t>
            </a:r>
            <a:endParaRPr lang="en-US" sz="2800" dirty="0" smtClean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 smtClean="0">
                <a:cs typeface="Zar" pitchFamily="2" charset="-78"/>
              </a:rPr>
              <a:t>    </a:t>
            </a:r>
            <a:r>
              <a:rPr lang="fa-IR" sz="2800" b="1" dirty="0">
                <a:cs typeface="Zar" pitchFamily="2" charset="-78"/>
              </a:rPr>
              <a:t>دانش آموزان 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>
                <a:cs typeface="Zar" pitchFamily="2" charset="-78"/>
              </a:rPr>
              <a:t>         مؤمن </a:t>
            </a:r>
            <a:endParaRPr lang="fa-IR" sz="2800" b="1" dirty="0" smtClean="0">
              <a:cs typeface="Zar" pitchFamily="2" charset="-78"/>
            </a:endParaRPr>
          </a:p>
          <a:p>
            <a:pPr marL="109728" indent="0">
              <a:buNone/>
            </a:pPr>
            <a:endParaRPr lang="fa-IR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1- مهمترين ويژگي دانش آموزان مؤمن در بعد شناختي و معرفتي:</a:t>
            </a:r>
            <a:endParaRPr lang="en-US" sz="2800" dirty="0">
              <a:solidFill>
                <a:srgbClr val="FF0000"/>
              </a:solidFill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1- آشنايي با قرآن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2- آشنايي با حديث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3-آشنايي با تاريخ اسلام و سيره پيامبر (ص) و اهل بيت (ع)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4-آشنايي با زبان عربي براي درک بهتر معاني آيات و </a:t>
            </a:r>
            <a:r>
              <a:rPr lang="fa-IR" sz="2800" dirty="0" smtClean="0">
                <a:cs typeface="Zar" pitchFamily="2" charset="-78"/>
              </a:rPr>
              <a:t>احاديث</a:t>
            </a:r>
          </a:p>
          <a:p>
            <a:pPr marL="109728" indent="0">
              <a:buNone/>
            </a:pPr>
            <a:endParaRPr lang="en-US" sz="2800" dirty="0">
              <a:cs typeface="Zar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2- ويژگي هاي اعتقادي دانش آموزان مؤمن شامل:</a:t>
            </a:r>
            <a:endParaRPr lang="en-US" sz="2800" dirty="0">
              <a:solidFill>
                <a:srgbClr val="FF0000"/>
              </a:solidFill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1-  توحيد	</a:t>
            </a:r>
            <a:r>
              <a:rPr lang="fa-IR" sz="2800" dirty="0" smtClean="0">
                <a:cs typeface="Zar" pitchFamily="2" charset="-78"/>
              </a:rPr>
              <a:t>2- </a:t>
            </a:r>
            <a:r>
              <a:rPr lang="fa-IR" sz="2800" dirty="0">
                <a:cs typeface="Zar" pitchFamily="2" charset="-78"/>
              </a:rPr>
              <a:t>عدل		3- نبوت 	</a:t>
            </a:r>
            <a:r>
              <a:rPr lang="fa-IR" sz="2800" dirty="0" smtClean="0">
                <a:cs typeface="Zar" pitchFamily="2" charset="-78"/>
              </a:rPr>
              <a:t>4- </a:t>
            </a:r>
            <a:r>
              <a:rPr lang="fa-IR" sz="2800" dirty="0">
                <a:cs typeface="Zar" pitchFamily="2" charset="-78"/>
              </a:rPr>
              <a:t>امامت	</a:t>
            </a:r>
            <a:r>
              <a:rPr lang="fa-IR" sz="2800" dirty="0" smtClean="0">
                <a:cs typeface="Zar" pitchFamily="2" charset="-78"/>
              </a:rPr>
              <a:t>5- </a:t>
            </a:r>
            <a:r>
              <a:rPr lang="fa-IR" sz="2800" dirty="0">
                <a:cs typeface="Zar" pitchFamily="2" charset="-78"/>
              </a:rPr>
              <a:t>معاد</a:t>
            </a:r>
            <a:endParaRPr lang="en-US" sz="2800" dirty="0">
              <a:cs typeface="Zar" pitchFamily="2" charset="-78"/>
            </a:endParaRPr>
          </a:p>
          <a:p>
            <a:pPr marL="109728" indent="0" rtl="0">
              <a:buNone/>
            </a:pPr>
            <a:r>
              <a:rPr lang="fa-IR" sz="2800" dirty="0">
                <a:cs typeface="Zar" pitchFamily="2" charset="-78"/>
              </a:rPr>
              <a:t/>
            </a:r>
            <a:br>
              <a:rPr lang="fa-IR" sz="2800" dirty="0">
                <a:cs typeface="Zar" pitchFamily="2" charset="-78"/>
              </a:rPr>
            </a:br>
            <a:r>
              <a:rPr lang="en-US" sz="2800" dirty="0">
                <a:cs typeface="Zar" pitchFamily="2" charset="-78"/>
              </a:rPr>
              <a:t> </a:t>
            </a:r>
          </a:p>
          <a:p>
            <a:pPr marL="109728" indent="0">
              <a:buNone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99/2/2</a:t>
            </a:r>
            <a:endParaRPr lang="fa-IR" sz="28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606072" y="383434"/>
            <a:ext cx="3120221" cy="2074414"/>
            <a:chOff x="6606072" y="383434"/>
            <a:chExt cx="3120221" cy="2074414"/>
          </a:xfrm>
        </p:grpSpPr>
        <p:sp>
          <p:nvSpPr>
            <p:cNvPr id="7" name="Right Brace 6"/>
            <p:cNvSpPr/>
            <p:nvPr/>
          </p:nvSpPr>
          <p:spPr>
            <a:xfrm>
              <a:off x="9498328" y="566376"/>
              <a:ext cx="227965" cy="1891471"/>
            </a:xfrm>
            <a:prstGeom prst="rightBrace">
              <a:avLst>
                <a:gd name="adj1" fmla="val 52966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6606072" y="383434"/>
              <a:ext cx="2873595" cy="20744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589280" indent="-514350" algn="r" rtl="1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معرفتي و شناختي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marL="589280" indent="-514350" algn="r" rtl="1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اعتقادي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marL="589280" indent="-514350" algn="r" rtl="1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عبادي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marL="589280" indent="-514350" algn="r" rtl="1">
                <a:lnSpc>
                  <a:spcPct val="115000"/>
                </a:lnSpc>
                <a:spcAft>
                  <a:spcPts val="1000"/>
                </a:spcAft>
                <a:buFont typeface="+mj-lt"/>
                <a:buAutoNum type="arabicPeriod"/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اخلاقي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39751" y="-2440"/>
            <a:ext cx="5993761" cy="1588664"/>
            <a:chOff x="839751" y="-2440"/>
            <a:chExt cx="5993761" cy="1588664"/>
          </a:xfrm>
        </p:grpSpPr>
        <p:sp>
          <p:nvSpPr>
            <p:cNvPr id="9" name="Right Brace 8"/>
            <p:cNvSpPr/>
            <p:nvPr/>
          </p:nvSpPr>
          <p:spPr>
            <a:xfrm>
              <a:off x="6519774" y="25198"/>
              <a:ext cx="313738" cy="1507410"/>
            </a:xfrm>
            <a:prstGeom prst="rightBrace">
              <a:avLst>
                <a:gd name="adj1" fmla="val 52966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839751" y="-2440"/>
              <a:ext cx="5680023" cy="158866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3200" dirty="0">
                  <a:effectLst/>
                  <a:latin typeface="Calibri"/>
                  <a:ea typeface="Calibri"/>
                  <a:cs typeface="Zar"/>
                </a:rPr>
                <a:t>1- بخشي از ابعاد اسلامند</a:t>
              </a:r>
              <a:endParaRPr lang="en-US" sz="2400" dirty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3200" dirty="0">
                  <a:effectLst/>
                  <a:latin typeface="Calibri"/>
                  <a:ea typeface="Calibri"/>
                  <a:cs typeface="Zar"/>
                </a:rPr>
                <a:t>2- لزوما و ضرورتا بخشي از ابعاد اسلام نيستند</a:t>
              </a:r>
              <a:endParaRPr lang="en-US" sz="2400" dirty="0">
                <a:effectLst/>
                <a:latin typeface="Calibri"/>
                <a:ea typeface="Calibri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20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026368"/>
            <a:ext cx="11731594" cy="560303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fa-IR" sz="2800" dirty="0" smtClean="0">
                <a:cs typeface="Zar" pitchFamily="2" charset="-78"/>
              </a:rPr>
              <a:t>با </a:t>
            </a:r>
            <a:r>
              <a:rPr lang="fa-IR" sz="2800" dirty="0">
                <a:cs typeface="Zar" pitchFamily="2" charset="-78"/>
              </a:rPr>
              <a:t>بيان اين ويژگيها مقصد و هدف دين داري دانش آموزان در آموزش و پرورش مشخص مي گردد که در نقش معلم در تربيت ديني آنان ضروري به نظر مي رسد.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عدم غفلت از ياد خدا </a:t>
            </a:r>
            <a:r>
              <a:rPr lang="en-US" sz="2800" dirty="0">
                <a:cs typeface="Zar" pitchFamily="2" charset="-78"/>
                <a:sym typeface="Wingdings"/>
              </a:rPr>
              <a:t></a:t>
            </a:r>
            <a:r>
              <a:rPr lang="fa-IR" sz="2800" dirty="0">
                <a:cs typeface="Zar" pitchFamily="2" charset="-78"/>
              </a:rPr>
              <a:t> حفظ مراتب و درجات دينداري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 smtClean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 smtClean="0">
                <a:cs typeface="Zar" pitchFamily="2" charset="-78"/>
              </a:rPr>
              <a:t>رسيدن </a:t>
            </a:r>
            <a:r>
              <a:rPr lang="fa-IR" sz="2800" dirty="0">
                <a:cs typeface="Zar" pitchFamily="2" charset="-78"/>
              </a:rPr>
              <a:t>دانش آموزان به تعالي و قرب الهي بخصوص در جواني و نوجواني </a:t>
            </a:r>
            <a:r>
              <a:rPr lang="en-US" sz="2800" dirty="0">
                <a:cs typeface="Zar" pitchFamily="2" charset="-78"/>
                <a:sym typeface="Wingdings"/>
              </a:rPr>
              <a:t></a:t>
            </a:r>
            <a:r>
              <a:rPr lang="fa-IR" sz="2800" dirty="0">
                <a:cs typeface="Zar" pitchFamily="2" charset="-78"/>
              </a:rPr>
              <a:t> موفقيت در طي راه مستقيم و هدايت الهي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 </a:t>
            </a:r>
            <a:endParaRPr lang="en-US" sz="2800" dirty="0">
              <a:cs typeface="Zar" pitchFamily="2" charset="-78"/>
            </a:endParaRPr>
          </a:p>
          <a:p>
            <a:pPr lvl="0">
              <a:buFont typeface="Wingdings" pitchFamily="2" charset="2"/>
              <a:buChar char="v"/>
            </a:pPr>
            <a:r>
              <a:rPr lang="fa-IR" sz="2800" dirty="0">
                <a:cs typeface="Zar" pitchFamily="2" charset="-78"/>
              </a:rPr>
              <a:t>ويژگيهاي دانش آموزان مؤمن از ديدگاه </a:t>
            </a:r>
            <a:r>
              <a:rPr lang="fa-IR" sz="2800" b="1" dirty="0">
                <a:cs typeface="Zar" pitchFamily="2" charset="-78"/>
              </a:rPr>
              <a:t>آقاي شفيق فلاح حسان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1- ويژگي هاي جسمي    2- ويژگي هاي اعتقادي   3- اخلاق فردي 4- اجتماعي  5- عقلاني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endParaRPr lang="fa-IR" sz="2800" b="1" dirty="0" smtClean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 smtClean="0">
                <a:cs typeface="Zar" pitchFamily="2" charset="-78"/>
              </a:rPr>
              <a:t>ويژگي </a:t>
            </a:r>
            <a:r>
              <a:rPr lang="fa-IR" sz="2800" b="1" dirty="0">
                <a:cs typeface="Zar" pitchFamily="2" charset="-78"/>
              </a:rPr>
              <a:t>هاي اخلاقي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الف- فردي   		   ب- خانوادگي   		  ج- اجتماعي</a:t>
            </a:r>
            <a:endParaRPr lang="en-US" sz="2800" dirty="0">
              <a:cs typeface="Zar" pitchFamily="2" charset="-78"/>
            </a:endParaRPr>
          </a:p>
          <a:p>
            <a:pPr marL="109728" indent="0" algn="just" rtl="1">
              <a:spcAft>
                <a:spcPts val="750"/>
              </a:spcAft>
              <a:buNone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273698"/>
            <a:ext cx="11769074" cy="752669"/>
          </a:xfrm>
        </p:spPr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rgbClr val="0070C0"/>
                </a:solidFill>
              </a:rPr>
              <a:t>تدريس ويژگيهاي دانش آموزان </a:t>
            </a:r>
            <a:r>
              <a:rPr lang="fa-IR" sz="3200" dirty="0" smtClean="0">
                <a:solidFill>
                  <a:srgbClr val="0070C0"/>
                </a:solidFill>
              </a:rPr>
              <a:t>مؤمن			فایل صوتی</a:t>
            </a:r>
            <a:endParaRPr lang="fa-IR" sz="3200" dirty="0">
              <a:solidFill>
                <a:srgbClr val="0070C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99/2/2</a:t>
            </a:r>
            <a:endParaRPr lang="fa-IR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508879"/>
              </p:ext>
            </p:extLst>
          </p:nvPr>
        </p:nvGraphicFramePr>
        <p:xfrm>
          <a:off x="1" y="353818"/>
          <a:ext cx="272732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ackager Shell Object" showAsIcon="1" r:id="rId3" imgW="2727000" imgH="515160" progId="Package">
                  <p:embed/>
                </p:oleObj>
              </mc:Choice>
              <mc:Fallback>
                <p:oleObj name="Packager Shell Object" showAsIcon="1" r:id="rId3" imgW="272700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353818"/>
                        <a:ext cx="2727325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25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223935"/>
            <a:ext cx="11731594" cy="6405465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>
                <a:cs typeface="Zar" pitchFamily="2" charset="-78"/>
              </a:rPr>
              <a:t>ويژگي هاي اعتقادي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>
                <a:cs typeface="Zar" pitchFamily="2" charset="-78"/>
              </a:rPr>
              <a:t> در بعد اعتقاد به </a:t>
            </a:r>
            <a:r>
              <a:rPr lang="fa-IR" sz="2800" b="1" dirty="0" smtClean="0">
                <a:cs typeface="Zar" pitchFamily="2" charset="-78"/>
              </a:rPr>
              <a:t>خدا</a:t>
            </a:r>
          </a:p>
          <a:p>
            <a:pPr marL="109728" indent="0">
              <a:buNone/>
            </a:pPr>
            <a:endParaRPr lang="fa-IR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lvl="0">
              <a:buFont typeface="Wingdings" pitchFamily="2" charset="2"/>
              <a:buChar char="v"/>
            </a:pPr>
            <a:r>
              <a:rPr lang="fa-IR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Zar" pitchFamily="2" charset="-78"/>
              </a:rPr>
              <a:t>بر</a:t>
            </a:r>
            <a:r>
              <a:rPr lang="fa-IR" sz="2800" dirty="0" smtClean="0">
                <a:cs typeface="Zar" pitchFamily="2" charset="-78"/>
              </a:rPr>
              <a:t>رسي رواياتي از امام صادق (ع)، اميرالمؤمنين (ع) و آيه ي 36 سوره ي نحل در مورد حجت به خدا </a:t>
            </a:r>
            <a:endParaRPr lang="en-US" sz="2800" dirty="0" smtClean="0">
              <a:cs typeface="Zar" pitchFamily="2" charset="-78"/>
            </a:endParaRPr>
          </a:p>
          <a:p>
            <a:pPr marL="109728" indent="0">
              <a:buNone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99/2/2</a:t>
            </a:r>
            <a:endParaRPr lang="fa-IR" sz="2800" dirty="0">
              <a:solidFill>
                <a:schemeClr val="bg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854575" y="914401"/>
            <a:ext cx="3878876" cy="1828800"/>
            <a:chOff x="0" y="0"/>
            <a:chExt cx="2482877" cy="1341231"/>
          </a:xfrm>
        </p:grpSpPr>
        <p:sp>
          <p:nvSpPr>
            <p:cNvPr id="12" name="Right Brace 11"/>
            <p:cNvSpPr/>
            <p:nvPr/>
          </p:nvSpPr>
          <p:spPr>
            <a:xfrm>
              <a:off x="2257701" y="0"/>
              <a:ext cx="225176" cy="1341231"/>
            </a:xfrm>
            <a:prstGeom prst="rightBrace">
              <a:avLst>
                <a:gd name="adj1" fmla="val 102131"/>
                <a:gd name="adj2" fmla="val 50000"/>
              </a:avLst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0" y="0"/>
              <a:ext cx="2257701" cy="13412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1- اعتقاد به خدا وشناخت او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2- ارتباط با نبوت و امامت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800" dirty="0">
                  <a:effectLst/>
                  <a:latin typeface="Calibri"/>
                  <a:ea typeface="Calibri"/>
                  <a:cs typeface="Zar"/>
                </a:rPr>
                <a:t>3- ارتباط با معاد</a:t>
              </a:r>
              <a:endParaRPr lang="en-US" sz="2000" dirty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Calibri"/>
                  <a:cs typeface="Arial"/>
                </a:rPr>
                <a:t> 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86205" y="297971"/>
            <a:ext cx="3549192" cy="2034685"/>
            <a:chOff x="0" y="-205148"/>
            <a:chExt cx="2482878" cy="2035518"/>
          </a:xfrm>
        </p:grpSpPr>
        <p:sp>
          <p:nvSpPr>
            <p:cNvPr id="15" name="Right Brace 14"/>
            <p:cNvSpPr/>
            <p:nvPr/>
          </p:nvSpPr>
          <p:spPr>
            <a:xfrm>
              <a:off x="2257701" y="-164134"/>
              <a:ext cx="225177" cy="1994504"/>
            </a:xfrm>
            <a:prstGeom prst="rightBrace">
              <a:avLst>
                <a:gd name="adj1" fmla="val 102131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0" y="-205148"/>
              <a:ext cx="2257701" cy="185877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400" dirty="0" smtClean="0">
                  <a:effectLst/>
                  <a:latin typeface="Calibri"/>
                  <a:ea typeface="Calibri"/>
                  <a:cs typeface="Zar"/>
                </a:rPr>
                <a:t>الف- علم تمأنينه (اطمينان)</a:t>
              </a:r>
              <a:endParaRPr lang="en-US" dirty="0" smtClean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400" dirty="0" smtClean="0">
                  <a:effectLst/>
                  <a:latin typeface="Calibri"/>
                  <a:ea typeface="Calibri"/>
                  <a:cs typeface="Zar"/>
                </a:rPr>
                <a:t>ب- علم اليقين</a:t>
              </a:r>
              <a:endParaRPr lang="en-US" dirty="0" smtClean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400" dirty="0" smtClean="0">
                  <a:effectLst/>
                  <a:latin typeface="Calibri"/>
                  <a:ea typeface="Calibri"/>
                  <a:cs typeface="Zar"/>
                </a:rPr>
                <a:t>ج- عين اليقين</a:t>
              </a:r>
              <a:endParaRPr lang="en-US" dirty="0" smtClean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400" dirty="0" smtClean="0">
                  <a:effectLst/>
                  <a:latin typeface="Calibri"/>
                  <a:ea typeface="Calibri"/>
                  <a:cs typeface="Zar"/>
                </a:rPr>
                <a:t>د- حق اليقين</a:t>
              </a:r>
              <a:endParaRPr lang="en-US" dirty="0" smtClean="0">
                <a:effectLst/>
                <a:latin typeface="Calibri"/>
                <a:ea typeface="Calibri"/>
                <a:cs typeface="Arial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en-US" dirty="0" smtClean="0">
                  <a:effectLst/>
                  <a:latin typeface="Calibri"/>
                  <a:ea typeface="Calibri"/>
                  <a:cs typeface="Arial"/>
                </a:rPr>
                <a:t> </a:t>
              </a:r>
              <a:endParaRPr lang="en-US" dirty="0">
                <a:effectLst/>
                <a:latin typeface="Calibri"/>
                <a:ea typeface="Calibri"/>
                <a:cs typeface="Arial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205" y="4035975"/>
            <a:ext cx="9348661" cy="199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45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223935"/>
            <a:ext cx="11731594" cy="6405465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lvl="0">
              <a:buFont typeface="Wingdings" pitchFamily="2" charset="2"/>
              <a:buChar char="v"/>
            </a:pPr>
            <a:r>
              <a:rPr lang="fa-IR" sz="2800" dirty="0">
                <a:cs typeface="Zar" pitchFamily="2" charset="-78"/>
              </a:rPr>
              <a:t>ويژگي هاي دانش آموزان مؤمن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 smtClean="0">
                <a:cs typeface="Zar" pitchFamily="2" charset="-78"/>
              </a:rPr>
              <a:t> در ارتباط با نبوت و امامت </a:t>
            </a:r>
            <a:endParaRPr lang="en-US" sz="2800" dirty="0" smtClean="0"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lvl="0">
              <a:buFont typeface="Wingdings" pitchFamily="2" charset="2"/>
              <a:buChar char="v"/>
            </a:pPr>
            <a:r>
              <a:rPr lang="fa-IR" sz="2800" dirty="0">
                <a:cs typeface="Zar" pitchFamily="2" charset="-78"/>
              </a:rPr>
              <a:t>ويژگي هاي دانش آموزان مؤمن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 در ارتباط با معاد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99/2/2</a:t>
            </a:r>
            <a:endParaRPr lang="fa-IR" sz="2800" dirty="0">
              <a:solidFill>
                <a:schemeClr val="bg1"/>
              </a:solidFill>
            </a:endParaRPr>
          </a:p>
        </p:txBody>
      </p:sp>
      <p:sp>
        <p:nvSpPr>
          <p:cNvPr id="17" name="Right Brace 16"/>
          <p:cNvSpPr/>
          <p:nvPr/>
        </p:nvSpPr>
        <p:spPr>
          <a:xfrm>
            <a:off x="7333860" y="284460"/>
            <a:ext cx="472168" cy="2850632"/>
          </a:xfrm>
          <a:prstGeom prst="rightBrace">
            <a:avLst>
              <a:gd name="adj1" fmla="val 4420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914393" y="348537"/>
            <a:ext cx="6572658" cy="27289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 pitchFamily="2" charset="-78"/>
              </a:rPr>
              <a:t>1- شناخت نبوت و امات</a:t>
            </a:r>
            <a:endParaRPr lang="en-US" dirty="0">
              <a:effectLst/>
              <a:latin typeface="Calibri"/>
              <a:ea typeface="Calibri"/>
              <a:cs typeface="Zar" pitchFamily="2" charset="-78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 pitchFamily="2" charset="-78"/>
              </a:rPr>
              <a:t>2- اعتقاد به نبوت حضرت محمد (ص) و دوازده امام معصوم (ع)</a:t>
            </a:r>
            <a:endParaRPr lang="en-US" dirty="0">
              <a:effectLst/>
              <a:latin typeface="Calibri"/>
              <a:ea typeface="Calibri"/>
              <a:cs typeface="Zar" pitchFamily="2" charset="-78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 pitchFamily="2" charset="-78"/>
              </a:rPr>
              <a:t>3- حجت پيامبر (ص) و امامان (ع)</a:t>
            </a:r>
            <a:endParaRPr lang="en-US" dirty="0">
              <a:effectLst/>
              <a:latin typeface="Calibri"/>
              <a:ea typeface="Calibri"/>
              <a:cs typeface="Zar" pitchFamily="2" charset="-78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 pitchFamily="2" charset="-78"/>
              </a:rPr>
              <a:t>4- اطاعت و پيروي از معصومين (ع)</a:t>
            </a:r>
            <a:endParaRPr lang="en-US" dirty="0">
              <a:effectLst/>
              <a:latin typeface="Calibri"/>
              <a:ea typeface="Calibri"/>
              <a:cs typeface="Zar" pitchFamily="2" charset="-78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 pitchFamily="2" charset="-78"/>
              </a:rPr>
              <a:t>5- الگو دانستن آنها     - سوره ی احزاب آیه ی 22</a:t>
            </a:r>
            <a:endParaRPr lang="en-US" dirty="0">
              <a:effectLst/>
              <a:latin typeface="Calibri"/>
              <a:ea typeface="Calibri"/>
              <a:cs typeface="Zar" pitchFamily="2" charset="-78"/>
            </a:endParaRPr>
          </a:p>
        </p:txBody>
      </p:sp>
      <p:sp>
        <p:nvSpPr>
          <p:cNvPr id="19" name="Right Brace 18"/>
          <p:cNvSpPr/>
          <p:nvPr/>
        </p:nvSpPr>
        <p:spPr>
          <a:xfrm>
            <a:off x="7557794" y="3937516"/>
            <a:ext cx="362852" cy="1474236"/>
          </a:xfrm>
          <a:prstGeom prst="rightBrace">
            <a:avLst>
              <a:gd name="adj1" fmla="val 3849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799181" y="4105464"/>
            <a:ext cx="4758612" cy="14715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1- شناخت و اعتقاد به اصل معاد و نتايج اعمال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2- ترجيح سعادت اخروي بر دنيوي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47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0629" y="373224"/>
            <a:ext cx="11775232" cy="6326155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3-</a:t>
            </a:r>
            <a:r>
              <a:rPr lang="fa-IR" sz="2800" dirty="0">
                <a:solidFill>
                  <a:srgbClr val="FF0000"/>
                </a:solidFill>
                <a:cs typeface="Zar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ويژگي هاي عبادي دانش آموزان مؤمن</a:t>
            </a:r>
            <a:r>
              <a:rPr lang="fa-IR" sz="2800" b="1" dirty="0" smtClean="0">
                <a:solidFill>
                  <a:srgbClr val="FF0000"/>
                </a:solidFill>
                <a:cs typeface="Zar" pitchFamily="2" charset="-78"/>
              </a:rPr>
              <a:t>:</a:t>
            </a:r>
          </a:p>
          <a:p>
            <a:pPr marL="109728" indent="0">
              <a:buNone/>
            </a:pPr>
            <a:endParaRPr lang="fa-IR" sz="2800" b="1" dirty="0">
              <a:solidFill>
                <a:srgbClr val="FF0000"/>
              </a:solidFill>
              <a:cs typeface="Zar" pitchFamily="2" charset="-78"/>
            </a:endParaRPr>
          </a:p>
          <a:p>
            <a:pPr marL="109728" indent="0">
              <a:buNone/>
            </a:pPr>
            <a:endParaRPr lang="en-US" sz="2800" dirty="0">
              <a:solidFill>
                <a:srgbClr val="FF0000"/>
              </a:solidFill>
              <a:cs typeface="Zar" pitchFamily="2" charset="-78"/>
            </a:endParaRPr>
          </a:p>
          <a:p>
            <a:pPr marL="393192" lvl="1" indent="0">
              <a:buNone/>
            </a:pPr>
            <a:r>
              <a:rPr lang="fa-IR" sz="2400" dirty="0" smtClean="0">
                <a:cs typeface="Zar" pitchFamily="2" charset="-78"/>
              </a:rPr>
              <a:t>1- عبادات واجب					      2- عبادات مستحب</a:t>
            </a:r>
            <a:endParaRPr lang="en-US" sz="1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en-US" sz="2800" dirty="0">
                <a:cs typeface="Zar" pitchFamily="2" charset="-78"/>
              </a:rPr>
              <a:t> 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en-US" sz="2800" dirty="0">
                <a:cs typeface="Zar" pitchFamily="2" charset="-78"/>
              </a:rPr>
              <a:t> </a:t>
            </a:r>
            <a:endParaRPr lang="fa-IR" sz="2800" dirty="0" smtClean="0">
              <a:cs typeface="Zar" pitchFamily="2" charset="-78"/>
            </a:endParaRPr>
          </a:p>
          <a:p>
            <a:pPr marL="109728" indent="0">
              <a:buNone/>
            </a:pPr>
            <a:endParaRPr lang="fa-IR" sz="2800" dirty="0">
              <a:cs typeface="Zar" pitchFamily="2" charset="-78"/>
            </a:endParaRPr>
          </a:p>
          <a:p>
            <a:pPr marL="109728" indent="0">
              <a:buNone/>
            </a:pPr>
            <a:endParaRPr lang="fa-IR" sz="2000" dirty="0" smtClean="0">
              <a:cs typeface="Zar" pitchFamily="2" charset="-78"/>
            </a:endParaRPr>
          </a:p>
          <a:p>
            <a:pPr marL="109728" indent="0">
              <a:buNone/>
            </a:pP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 smtClean="0">
                <a:cs typeface="Zar" pitchFamily="2" charset="-78"/>
              </a:rPr>
              <a:t>نکاتي </a:t>
            </a:r>
            <a:r>
              <a:rPr lang="fa-IR" sz="2800" dirty="0">
                <a:cs typeface="Zar" pitchFamily="2" charset="-78"/>
              </a:rPr>
              <a:t>که در مورد عبادات واجب بايد توجه کرد: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1-  آشنايي با احکام، فلسفه، فوايد و آثار نماز و روزه و انجام فرايض ديني، تعهد به انجام آنها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2- آشنايي با نوافل </a:t>
            </a:r>
            <a:r>
              <a:rPr lang="fa-IR" sz="2800" dirty="0" smtClean="0">
                <a:cs typeface="Zar" pitchFamily="2" charset="-78"/>
              </a:rPr>
              <a:t>يوميه</a:t>
            </a:r>
          </a:p>
          <a:p>
            <a:pPr marL="109728" indent="0">
              <a:buNone/>
            </a:pPr>
            <a:endParaRPr lang="fa-IR" sz="2800" dirty="0" smtClean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4-</a:t>
            </a:r>
            <a:r>
              <a:rPr lang="fa-IR" sz="2800" dirty="0">
                <a:solidFill>
                  <a:srgbClr val="FF0000"/>
                </a:solidFill>
                <a:cs typeface="Zar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Zar" pitchFamily="2" charset="-78"/>
              </a:rPr>
              <a:t>ويژگي هاي اخلاقي دانش آموزان مؤمن:</a:t>
            </a:r>
            <a:endParaRPr lang="en-US" sz="2800" dirty="0">
              <a:solidFill>
                <a:srgbClr val="FF0000"/>
              </a:solidFill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شناخت مسايل اخلاقي و رعايت آنها (20 مورد)</a:t>
            </a:r>
            <a:endParaRPr lang="en-US" sz="28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800" dirty="0">
                <a:cs typeface="Zar" pitchFamily="2" charset="-78"/>
              </a:rPr>
              <a:t>مانند تقوا ، توکل،  صبر ، عزت نغس ، رعايت عدالت ،  حسن معاشرت با مردم ،  ارتباط با مردم بخصوص اقرار مؤمن و توجه به شخصيت آنها از اهم توجه به اين بعد است</a:t>
            </a:r>
            <a:r>
              <a:rPr lang="fa-IR" sz="2800" dirty="0" smtClean="0">
                <a:cs typeface="Zar" pitchFamily="2" charset="-78"/>
              </a:rPr>
              <a:t>.</a:t>
            </a:r>
            <a:endParaRPr lang="fa-IR" sz="2800" dirty="0">
              <a:cs typeface="Zar" pitchFamily="2" charset="-78"/>
            </a:endParaRPr>
          </a:p>
        </p:txBody>
      </p:sp>
      <p:sp>
        <p:nvSpPr>
          <p:cNvPr id="17" name="Right Brace 16"/>
          <p:cNvSpPr/>
          <p:nvPr/>
        </p:nvSpPr>
        <p:spPr>
          <a:xfrm>
            <a:off x="8836349" y="944281"/>
            <a:ext cx="267335" cy="2228127"/>
          </a:xfrm>
          <a:prstGeom prst="rightBrace">
            <a:avLst>
              <a:gd name="adj1" fmla="val 108378"/>
              <a:gd name="adj2" fmla="val 2810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5355770" y="757671"/>
            <a:ext cx="3443955" cy="2754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1- نمازهای روزانه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2- خمس و زکات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3- حج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4- روزه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2400" dirty="0">
                <a:effectLst/>
                <a:latin typeface="Calibri"/>
                <a:ea typeface="Calibri"/>
                <a:cs typeface="Zar"/>
              </a:rPr>
              <a:t>5- ولايت</a:t>
            </a:r>
            <a:endParaRPr lang="en-US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99/2/2</a:t>
            </a:r>
            <a:endParaRPr lang="fa-I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7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156996"/>
            <a:ext cx="11731594" cy="5472404"/>
          </a:xfrm>
        </p:spPr>
        <p:txBody>
          <a:bodyPr>
            <a:noAutofit/>
          </a:bodyPr>
          <a:lstStyle/>
          <a:p>
            <a:pPr marL="109728" indent="0" algn="just" rtl="1">
              <a:spcAft>
                <a:spcPts val="750"/>
              </a:spcAft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 rtl="1">
              <a:spcAft>
                <a:spcPts val="750"/>
              </a:spcAft>
              <a:buNone/>
            </a:pPr>
            <a:endParaRPr lang="fa-IR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 rtl="1">
              <a:spcAft>
                <a:spcPts val="750"/>
              </a:spcAft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 rtl="1">
              <a:spcAft>
                <a:spcPts val="750"/>
              </a:spcAft>
              <a:buNone/>
            </a:pPr>
            <a:endParaRPr lang="fa-IR" sz="28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 rtl="1">
              <a:spcAft>
                <a:spcPts val="750"/>
              </a:spcAft>
              <a:buNone/>
            </a:pPr>
            <a:r>
              <a:rPr lang="fa-IR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Zar" pitchFamily="2" charset="-78"/>
              </a:rPr>
              <a:t>عوامل مؤثر در </a:t>
            </a:r>
          </a:p>
          <a:p>
            <a:pPr marL="109728" indent="0" algn="just" rtl="1">
              <a:spcAft>
                <a:spcPts val="750"/>
              </a:spcAft>
              <a:buNone/>
            </a:pPr>
            <a:r>
              <a:rPr lang="fa-IR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Zar" pitchFamily="2" charset="-78"/>
              </a:rPr>
              <a:t> تربيت دينی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273698"/>
            <a:ext cx="11769074" cy="752669"/>
          </a:xfrm>
        </p:spPr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rgbClr val="0070C0"/>
                </a:solidFill>
                <a:effectLst/>
                <a:cs typeface="Zar" pitchFamily="2" charset="-78"/>
              </a:rPr>
              <a:t>تدريس عوامل مؤثر بر تربيت ديني</a:t>
            </a:r>
            <a:r>
              <a:rPr lang="fa-IR" sz="3200" dirty="0" smtClean="0">
                <a:solidFill>
                  <a:srgbClr val="0070C0"/>
                </a:solidFill>
                <a:cs typeface="Zar" pitchFamily="2" charset="-78"/>
              </a:rPr>
              <a:t>			</a:t>
            </a:r>
            <a:r>
              <a:rPr lang="fa-IR" sz="2000" dirty="0" smtClean="0">
                <a:solidFill>
                  <a:srgbClr val="0070C0"/>
                </a:solidFill>
                <a:cs typeface="Zar" pitchFamily="2" charset="-78"/>
              </a:rPr>
              <a:t>فايل </a:t>
            </a:r>
            <a:r>
              <a:rPr lang="fa-IR" sz="2000" dirty="0" smtClean="0">
                <a:solidFill>
                  <a:srgbClr val="0070C0"/>
                </a:solidFill>
                <a:cs typeface="Zar" pitchFamily="2" charset="-78"/>
              </a:rPr>
              <a:t>صوتی</a:t>
            </a:r>
            <a:endParaRPr lang="fa-IR" sz="2000" dirty="0">
              <a:solidFill>
                <a:srgbClr val="0070C0"/>
              </a:solidFill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99/2/16</a:t>
            </a:r>
            <a:endParaRPr lang="fa-IR" sz="28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966" y="1212980"/>
            <a:ext cx="8882743" cy="518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661308"/>
              </p:ext>
            </p:extLst>
          </p:nvPr>
        </p:nvGraphicFramePr>
        <p:xfrm>
          <a:off x="1268967" y="335643"/>
          <a:ext cx="1296987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Packager Shell Object" showAsIcon="1" r:id="rId4" imgW="1296720" imgH="515160" progId="Package">
                  <p:embed/>
                </p:oleObj>
              </mc:Choice>
              <mc:Fallback>
                <p:oleObj name="Packager Shell Object" showAsIcon="1" r:id="rId4" imgW="129672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8967" y="335643"/>
                        <a:ext cx="1296987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876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67951"/>
            <a:ext cx="11731594" cy="6461449"/>
          </a:xfrm>
        </p:spPr>
        <p:txBody>
          <a:bodyPr>
            <a:noAutofit/>
          </a:bodyPr>
          <a:lstStyle/>
          <a:p>
            <a:pPr marL="109728" indent="0" algn="just">
              <a:spcAft>
                <a:spcPts val="750"/>
              </a:spcAft>
              <a:buNone/>
            </a:pPr>
            <a:r>
              <a:rPr lang="fa-IR" sz="2800" dirty="0"/>
              <a:t>عوامل مهم ديگر </a:t>
            </a:r>
            <a:r>
              <a:rPr lang="en-US" sz="2800" dirty="0">
                <a:sym typeface="Wingdings"/>
              </a:rPr>
              <a:t></a:t>
            </a:r>
            <a:r>
              <a:rPr lang="fa-IR" sz="2800" dirty="0"/>
              <a:t> مؤسسات فرهنگي، ديني و رسانه هاي جمعي</a:t>
            </a:r>
            <a:endParaRPr lang="en-US" sz="2800" dirty="0"/>
          </a:p>
          <a:p>
            <a:pPr marL="109728" indent="0" algn="just">
              <a:spcAft>
                <a:spcPts val="750"/>
              </a:spcAft>
              <a:buNone/>
            </a:pPr>
            <a:r>
              <a:rPr lang="fa-IR" sz="2800" b="1" dirty="0"/>
              <a:t>1- اراده و تربيت ديني</a:t>
            </a:r>
            <a:r>
              <a:rPr lang="fa-IR" sz="2800" dirty="0"/>
              <a:t>    </a:t>
            </a:r>
            <a:r>
              <a:rPr lang="en-US" sz="2800" dirty="0">
                <a:sym typeface="Wingdings"/>
              </a:rPr>
              <a:t></a:t>
            </a:r>
            <a:r>
              <a:rPr lang="fa-IR" sz="2800" dirty="0"/>
              <a:t>      يکي از وجوه تمايز انسان و حيوانات اراده انسان در صدور افعال</a:t>
            </a:r>
            <a:endParaRPr lang="en-US" sz="2800" dirty="0"/>
          </a:p>
          <a:p>
            <a:pPr marL="109728" indent="0" algn="just">
              <a:spcAft>
                <a:spcPts val="750"/>
              </a:spcAft>
              <a:buNone/>
            </a:pPr>
            <a:r>
              <a:rPr lang="fa-IR" sz="2800" b="1" dirty="0" smtClean="0"/>
              <a:t>2- </a:t>
            </a:r>
            <a:r>
              <a:rPr lang="fa-IR" sz="2800" b="1" dirty="0"/>
              <a:t>فطرت الهي</a:t>
            </a:r>
            <a:r>
              <a:rPr lang="fa-IR" sz="2800" dirty="0"/>
              <a:t> </a:t>
            </a:r>
            <a:r>
              <a:rPr lang="en-US" sz="2800" dirty="0">
                <a:sym typeface="Wingdings"/>
              </a:rPr>
              <a:t></a:t>
            </a:r>
            <a:r>
              <a:rPr lang="en-US" sz="2800" dirty="0"/>
              <a:t> </a:t>
            </a:r>
            <a:r>
              <a:rPr lang="fa-IR" sz="2800" dirty="0"/>
              <a:t>   اقتضاي نوع </a:t>
            </a:r>
            <a:r>
              <a:rPr lang="fa-IR" sz="2800" dirty="0" smtClean="0"/>
              <a:t>آفرينش</a:t>
            </a:r>
          </a:p>
          <a:p>
            <a:pPr marL="109728" indent="0" algn="just">
              <a:spcAft>
                <a:spcPts val="750"/>
              </a:spcAft>
              <a:buNone/>
            </a:pPr>
            <a:r>
              <a:rPr lang="fa-I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Zar" pitchFamily="2" charset="-78"/>
              </a:rPr>
              <a:t> </a:t>
            </a:r>
            <a:r>
              <a:rPr lang="fa-IR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Zar" pitchFamily="2" charset="-78"/>
              </a:rPr>
              <a:t>                                 </a:t>
            </a:r>
            <a:r>
              <a:rPr lang="fa-IR" sz="2800" b="1" dirty="0"/>
              <a:t>ويژگي هاي امور فطري</a:t>
            </a:r>
            <a:r>
              <a:rPr lang="fa-IR" sz="2800" dirty="0"/>
              <a:t>: </a:t>
            </a:r>
            <a:endParaRPr lang="fa-IR" sz="2800" dirty="0" smtClean="0"/>
          </a:p>
          <a:p>
            <a:pPr marL="109728" indent="0" algn="just">
              <a:spcAft>
                <a:spcPts val="750"/>
              </a:spcAft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>
              <a:spcAft>
                <a:spcPts val="750"/>
              </a:spcAft>
              <a:buNone/>
            </a:pPr>
            <a:endParaRPr lang="fa-I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>
              <a:spcAft>
                <a:spcPts val="750"/>
              </a:spcAft>
              <a:buNone/>
            </a:pPr>
            <a:r>
              <a:rPr lang="fa-IR" sz="2800" dirty="0"/>
              <a:t>چرا مردم نمي دانند گرايشات فطري پايدار است؟</a:t>
            </a:r>
            <a:endParaRPr lang="en-US" sz="2800" dirty="0"/>
          </a:p>
          <a:p>
            <a:pPr marL="109728" indent="0" algn="just">
              <a:spcAft>
                <a:spcPts val="750"/>
              </a:spcAft>
              <a:buNone/>
            </a:pPr>
            <a:endParaRPr lang="fa-IR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109728" indent="0" algn="just">
              <a:spcAft>
                <a:spcPts val="750"/>
              </a:spcAft>
              <a:buNone/>
            </a:pPr>
            <a:r>
              <a:rPr lang="fa-IR" sz="2800" b="1" dirty="0"/>
              <a:t>3- عوامل فوق الطبيعي و تربيت ديني </a:t>
            </a:r>
            <a:endParaRPr lang="en-US" sz="2800" dirty="0"/>
          </a:p>
          <a:p>
            <a:pPr marL="109728" indent="0" algn="just">
              <a:spcAft>
                <a:spcPts val="750"/>
              </a:spcAft>
              <a:buNone/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99/2/16</a:t>
            </a:r>
            <a:endParaRPr lang="fa-IR" sz="2800" dirty="0">
              <a:solidFill>
                <a:schemeClr val="bg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04" y="1418934"/>
            <a:ext cx="5497029" cy="1697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196" y="4295103"/>
            <a:ext cx="3514077" cy="156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76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156996"/>
            <a:ext cx="11731594" cy="547240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fa-IR" sz="2000" b="1" dirty="0" smtClean="0">
                <a:cs typeface="Zar" pitchFamily="2" charset="-78"/>
              </a:rPr>
              <a:t>1- </a:t>
            </a:r>
            <a:r>
              <a:rPr lang="fa-IR" sz="2000" b="1" dirty="0">
                <a:cs typeface="Zar" pitchFamily="2" charset="-78"/>
              </a:rPr>
              <a:t>تعليم و تربيت به دو روش سنتي (قديمي) و مدرن در جامعه مطرح بوده است.</a:t>
            </a:r>
            <a:endParaRPr lang="en-US" sz="2000" b="1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b="1" dirty="0">
                <a:cs typeface="Zar" pitchFamily="2" charset="-78"/>
              </a:rPr>
              <a:t>سنتی</a:t>
            </a:r>
            <a:endParaRPr lang="en-US" sz="2000" dirty="0">
              <a:cs typeface="Zar" pitchFamily="2" charset="-78"/>
            </a:endParaRPr>
          </a:p>
          <a:p>
            <a:pPr lvl="0">
              <a:buFont typeface="Wingdings" pitchFamily="2" charset="2"/>
              <a:buChar char="q"/>
            </a:pPr>
            <a:r>
              <a:rPr lang="fa-IR" sz="2000" dirty="0">
                <a:cs typeface="Zar" pitchFamily="2" charset="-78"/>
              </a:rPr>
              <a:t>تشکيل حلقه ي علمي ( در منزل / حوزه / مساجد </a:t>
            </a:r>
            <a:r>
              <a:rPr lang="fa-IR" sz="2000" dirty="0" smtClean="0">
                <a:cs typeface="Zar" pitchFamily="2" charset="-78"/>
              </a:rPr>
              <a:t>)</a:t>
            </a:r>
            <a:endParaRPr lang="en-US" sz="2000" dirty="0" smtClean="0">
              <a:cs typeface="Zar" pitchFamily="2" charset="-78"/>
            </a:endParaRPr>
          </a:p>
          <a:p>
            <a:pPr lvl="0">
              <a:buFont typeface="Wingdings" pitchFamily="2" charset="2"/>
              <a:buChar char="q"/>
            </a:pPr>
            <a:r>
              <a:rPr lang="en-US" sz="2000" dirty="0" smtClean="0">
                <a:cs typeface="Zar" pitchFamily="2" charset="-78"/>
              </a:rPr>
              <a:t> </a:t>
            </a:r>
            <a:r>
              <a:rPr lang="fa-IR" sz="2000" dirty="0">
                <a:cs typeface="Zar" pitchFamily="2" charset="-78"/>
              </a:rPr>
              <a:t>هيچگونه تعارضي بين عوامل تربيتي  و  آموزشي وجود نداشت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dirty="0">
                <a:cs typeface="Zar" pitchFamily="2" charset="-78"/>
              </a:rPr>
              <a:t> 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b="1" dirty="0">
                <a:cs typeface="Zar" pitchFamily="2" charset="-78"/>
              </a:rPr>
              <a:t>مدرن</a:t>
            </a:r>
            <a:endParaRPr lang="en-US" sz="2000" dirty="0">
              <a:cs typeface="Zar" pitchFamily="2" charset="-78"/>
            </a:endParaRPr>
          </a:p>
          <a:p>
            <a:pPr lvl="0">
              <a:buFont typeface="Courier New" pitchFamily="49" charset="0"/>
              <a:buChar char="o"/>
            </a:pPr>
            <a:r>
              <a:rPr lang="fa-IR" sz="2000" dirty="0">
                <a:cs typeface="Zar" pitchFamily="2" charset="-78"/>
              </a:rPr>
              <a:t>تفکيک دروس و آموزش متخصصين براساس نياز جامعه</a:t>
            </a:r>
            <a:r>
              <a:rPr lang="en-US" sz="2000" dirty="0">
                <a:cs typeface="Zar" pitchFamily="2" charset="-78"/>
              </a:rPr>
              <a:t> </a:t>
            </a:r>
            <a:r>
              <a:rPr lang="fa-IR" sz="2000" dirty="0">
                <a:cs typeface="Zar" pitchFamily="2" charset="-78"/>
              </a:rPr>
              <a:t>بي رنگ شدن نقش تربيتي معلم</a:t>
            </a:r>
            <a:endParaRPr lang="en-US" sz="2000" dirty="0">
              <a:cs typeface="Zar" pitchFamily="2" charset="-78"/>
            </a:endParaRPr>
          </a:p>
          <a:p>
            <a:pPr lvl="0">
              <a:buFont typeface="Courier New" pitchFamily="49" charset="0"/>
              <a:buChar char="o"/>
            </a:pPr>
            <a:r>
              <a:rPr lang="fa-IR" sz="2000" dirty="0">
                <a:cs typeface="Zar" pitchFamily="2" charset="-78"/>
              </a:rPr>
              <a:t>در اختيار نداشتن سياستهاي کلي آموزش و پرورش توسط معلم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dirty="0">
                <a:cs typeface="Zar" pitchFamily="2" charset="-78"/>
              </a:rPr>
              <a:t> 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b="1" dirty="0">
                <a:cs typeface="Zar" pitchFamily="2" charset="-78"/>
              </a:rPr>
              <a:t>2-  در متون اسلامي ارزش و مقام بسيار والا و بلندي براي معلمان بشر از جمله پيامبر (ص)، ائمه اطهار(ع)، معلمان و دانشمندان برجسته اسلامي قائل بوده اند.</a:t>
            </a:r>
            <a:endParaRPr lang="en-US" sz="2000" b="1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dirty="0">
                <a:cs typeface="Zar" pitchFamily="2" charset="-78"/>
              </a:rPr>
              <a:t> </a:t>
            </a:r>
            <a:endParaRPr lang="en-US" sz="2000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b="1" dirty="0">
                <a:cs typeface="Zar" pitchFamily="2" charset="-78"/>
              </a:rPr>
              <a:t>3-  نقش هاي معلمان در متون ديني همانند نقش پيامبران، روشنگري, هدايت مردم و دفاع از مرزهاي فرهنگي اسلامي مي باشد</a:t>
            </a:r>
            <a:r>
              <a:rPr lang="fa-IR" sz="2000" b="1" dirty="0" smtClean="0">
                <a:cs typeface="Zar" pitchFamily="2" charset="-78"/>
              </a:rPr>
              <a:t>.</a:t>
            </a:r>
          </a:p>
          <a:p>
            <a:pPr marL="109728" indent="0">
              <a:buNone/>
            </a:pPr>
            <a:endParaRPr lang="en-US" sz="2000" b="1" dirty="0">
              <a:cs typeface="Zar" pitchFamily="2" charset="-78"/>
            </a:endParaRPr>
          </a:p>
          <a:p>
            <a:pPr marL="109728" indent="0">
              <a:buNone/>
            </a:pPr>
            <a:r>
              <a:rPr lang="fa-IR" sz="2000" b="1" dirty="0">
                <a:cs typeface="Zar" pitchFamily="2" charset="-78"/>
              </a:rPr>
              <a:t>4-  نمونه هاي زيادي درتاريخ داشته ايم که تاحد جان فشاني از ارزشهاي تعليم و تربيت و فرهنگ اسلامي دفاع نموده اند</a:t>
            </a:r>
            <a:r>
              <a:rPr lang="fa-IR" sz="2000" b="1" dirty="0" smtClean="0">
                <a:cs typeface="Zar" pitchFamily="2" charset="-78"/>
              </a:rPr>
              <a:t>.</a:t>
            </a:r>
            <a:endParaRPr lang="fa-IR" sz="2000" dirty="0"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273698"/>
            <a:ext cx="11769074" cy="752669"/>
          </a:xfrm>
        </p:spPr>
        <p:txBody>
          <a:bodyPr>
            <a:normAutofit/>
          </a:bodyPr>
          <a:lstStyle/>
          <a:p>
            <a:pPr algn="r"/>
            <a:r>
              <a:rPr lang="fa-IR" sz="3200" dirty="0">
                <a:solidFill>
                  <a:srgbClr val="0070C0"/>
                </a:solidFill>
                <a:effectLst/>
                <a:cs typeface="Jadid" pitchFamily="2" charset="-78"/>
              </a:rPr>
              <a:t>تدريس جايگاه معلم در تربيت ديني دانش آموزان</a:t>
            </a:r>
            <a:r>
              <a:rPr lang="fa-IR" sz="3200" dirty="0" smtClean="0">
                <a:solidFill>
                  <a:srgbClr val="0070C0"/>
                </a:solidFill>
                <a:cs typeface="Jadid" pitchFamily="2" charset="-78"/>
              </a:rPr>
              <a:t>	</a:t>
            </a:r>
            <a:r>
              <a:rPr lang="fa-IR" sz="3200" dirty="0" smtClean="0">
                <a:solidFill>
                  <a:srgbClr val="0070C0"/>
                </a:solidFill>
                <a:cs typeface="Jadid" pitchFamily="2" charset="-78"/>
              </a:rPr>
              <a:t>       </a:t>
            </a:r>
            <a:r>
              <a:rPr lang="fa-IR" sz="2000" dirty="0" smtClean="0">
                <a:solidFill>
                  <a:srgbClr val="0070C0"/>
                </a:solidFill>
                <a:cs typeface="Zar" pitchFamily="2" charset="-78"/>
              </a:rPr>
              <a:t>فايل </a:t>
            </a:r>
            <a:r>
              <a:rPr lang="fa-IR" sz="2000" dirty="0" smtClean="0">
                <a:solidFill>
                  <a:srgbClr val="0070C0"/>
                </a:solidFill>
                <a:cs typeface="Zar" pitchFamily="2" charset="-78"/>
              </a:rPr>
              <a:t>صوتی</a:t>
            </a:r>
            <a:endParaRPr lang="fa-IR" sz="2000" dirty="0">
              <a:solidFill>
                <a:srgbClr val="0070C0"/>
              </a:solidFill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>
            <a:off x="1" y="6400800"/>
            <a:ext cx="3172407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   </a:t>
            </a:r>
            <a:r>
              <a:rPr lang="fa-IR" sz="2800" b="1" dirty="0" smtClean="0">
                <a:solidFill>
                  <a:schemeClr val="bg1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99/2/23</a:t>
            </a:r>
            <a:endParaRPr lang="fa-IR" sz="2800" dirty="0">
              <a:solidFill>
                <a:schemeClr val="bg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003712"/>
              </p:ext>
            </p:extLst>
          </p:nvPr>
        </p:nvGraphicFramePr>
        <p:xfrm>
          <a:off x="289216" y="428528"/>
          <a:ext cx="129698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Packager Shell Object" showAsIcon="1" r:id="rId3" imgW="1296720" imgH="515160" progId="Package">
                  <p:embed/>
                </p:oleObj>
              </mc:Choice>
              <mc:Fallback>
                <p:oleObj name="Packager Shell Object" showAsIcon="1" r:id="rId3" imgW="129672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216" y="428528"/>
                        <a:ext cx="1296988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834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471</TotalTime>
  <Words>499</Words>
  <Application>Microsoft Office PowerPoint</Application>
  <PresentationFormat>Custom</PresentationFormat>
  <Paragraphs>133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Concourse</vt:lpstr>
      <vt:lpstr>Packager Shell Object</vt:lpstr>
      <vt:lpstr>Package</vt:lpstr>
      <vt:lpstr>نقش اجتماعی معلم</vt:lpstr>
      <vt:lpstr>PowerPoint Presentation</vt:lpstr>
      <vt:lpstr>تدريس ويژگيهاي دانش آموزان مؤمن   فایل صوتی</vt:lpstr>
      <vt:lpstr>PowerPoint Presentation</vt:lpstr>
      <vt:lpstr>PowerPoint Presentation</vt:lpstr>
      <vt:lpstr>PowerPoint Presentation</vt:lpstr>
      <vt:lpstr>تدريس عوامل مؤثر بر تربيت ديني   فايل صوتی</vt:lpstr>
      <vt:lpstr>PowerPoint Presentation</vt:lpstr>
      <vt:lpstr>تدريس جايگاه معلم در تربيت ديني دانش آموزان        فايل صوتی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فقه الحدیث</dc:title>
  <dc:creator>a_abedini1977@yahoo.com</dc:creator>
  <cp:lastModifiedBy>Aki</cp:lastModifiedBy>
  <cp:revision>35</cp:revision>
  <dcterms:created xsi:type="dcterms:W3CDTF">2020-05-09T12:46:08Z</dcterms:created>
  <dcterms:modified xsi:type="dcterms:W3CDTF">2020-05-06T22:58:26Z</dcterms:modified>
</cp:coreProperties>
</file>