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1" d="100"/>
          <a:sy n="51" d="100"/>
        </p:scale>
        <p:origin x="-57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814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02515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5638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2696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9798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3917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4725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4535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9469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1128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703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087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820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141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3391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DF98D-64A4-47CB-BDEA-CBEB06D90E48}" type="datetimeFigureOut">
              <a:rPr lang="fa-IR" smtClean="0"/>
              <a:t>15/09/1441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27E23EE-AC2A-45E6-BFDB-57C483B311A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208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9A05F3-DD6C-493A-9901-48998E7E1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386329"/>
            <a:ext cx="7766936" cy="1243669"/>
          </a:xfrm>
        </p:spPr>
        <p:txBody>
          <a:bodyPr/>
          <a:lstStyle/>
          <a:p>
            <a:r>
              <a:rPr lang="fa-IR" dirty="0"/>
              <a:t>فقه الحدیث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FF11B5E-E324-49E5-8F61-026DAC9AE6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429001"/>
            <a:ext cx="7766936" cy="1718732"/>
          </a:xfrm>
        </p:spPr>
        <p:txBody>
          <a:bodyPr>
            <a:normAutofit/>
          </a:bodyPr>
          <a:lstStyle/>
          <a:p>
            <a:r>
              <a:rPr lang="fa-IR" dirty="0"/>
              <a:t>دکتر احمد امینی</a:t>
            </a:r>
          </a:p>
          <a:p>
            <a:r>
              <a:rPr lang="fa-IR" dirty="0" smtClean="0"/>
              <a:t>تدریس جلسات </a:t>
            </a:r>
            <a:r>
              <a:rPr lang="fa-IR" dirty="0"/>
              <a:t>غیرحضوری</a:t>
            </a:r>
          </a:p>
          <a:p>
            <a:r>
              <a:rPr lang="fa-IR" dirty="0"/>
              <a:t>تربیت معلم شهید آیت نجف آباد</a:t>
            </a:r>
          </a:p>
        </p:txBody>
      </p:sp>
    </p:spTree>
    <p:extLst>
      <p:ext uri="{BB962C8B-B14F-4D97-AF65-F5344CB8AC3E}">
        <p14:creationId xmlns:p14="http://schemas.microsoft.com/office/powerpoint/2010/main" val="25317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25690"/>
            <a:ext cx="9476179" cy="6358761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endParaRPr lang="fa-IR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</a:t>
            </a:r>
            <a:r>
              <a:rPr lang="fa-IR" sz="2800" b="1" dirty="0" smtClean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98/2/15</a:t>
            </a:r>
            <a:endParaRPr lang="fa-IR" sz="2800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4" y="219950"/>
            <a:ext cx="8986979" cy="227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5" y="2535300"/>
            <a:ext cx="9154928" cy="367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880216"/>
              </p:ext>
            </p:extLst>
          </p:nvPr>
        </p:nvGraphicFramePr>
        <p:xfrm>
          <a:off x="10618787" y="6214187"/>
          <a:ext cx="15732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Packager Shell Object" showAsIcon="1" r:id="rId5" imgW="1573200" imgH="515160" progId="Package">
                  <p:embed/>
                </p:oleObj>
              </mc:Choice>
              <mc:Fallback>
                <p:oleObj name="Packager Shell Object" showAsIcon="1" r:id="rId5" imgW="157320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18787" y="6214187"/>
                        <a:ext cx="1573213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286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335901"/>
            <a:ext cx="9417899" cy="60485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b="1" dirty="0">
                <a:cs typeface="Zar" pitchFamily="2" charset="-78"/>
              </a:rPr>
              <a:t>4- </a:t>
            </a:r>
            <a:r>
              <a:rPr lang="fa-IR" sz="2400" dirty="0">
                <a:cs typeface="Zar" pitchFamily="2" charset="-78"/>
              </a:rPr>
              <a:t> </a:t>
            </a:r>
            <a:r>
              <a:rPr lang="fa-IR" sz="2400" b="1" dirty="0">
                <a:cs typeface="Zar" pitchFamily="2" charset="-78"/>
              </a:rPr>
              <a:t>الاستبصار فيما اختلف من الاخبار = </a:t>
            </a:r>
            <a:r>
              <a:rPr lang="fa-IR" sz="2400" dirty="0">
                <a:cs typeface="Zar" pitchFamily="2" charset="-78"/>
              </a:rPr>
              <a:t>دومين اثر شيخ طوسي وچهارمين منبع مورد اعتماد شيعه = </a:t>
            </a:r>
            <a:r>
              <a:rPr lang="fa-IR" sz="2400" b="1" dirty="0">
                <a:solidFill>
                  <a:srgbClr val="FF0000"/>
                </a:solidFill>
                <a:cs typeface="Zar" pitchFamily="2" charset="-78"/>
              </a:rPr>
              <a:t>تهذيبين</a:t>
            </a:r>
            <a:endParaRPr lang="en-US" sz="2400" b="1" dirty="0">
              <a:solidFill>
                <a:srgbClr val="FF0000"/>
              </a:solidFill>
              <a:cs typeface="Zar" pitchFamily="2" charset="-78"/>
            </a:endParaRPr>
          </a:p>
          <a:p>
            <a:pPr marL="0" lvl="0" indent="0">
              <a:buNone/>
            </a:pPr>
            <a:r>
              <a:rPr lang="fa-IR" sz="2400" dirty="0">
                <a:cs typeface="Zar" pitchFamily="2" charset="-78"/>
              </a:rPr>
              <a:t>1-  روايات مورد اعتماد در فتوا     2- ذکر اخبار مخالف آنها      3-  عنوان راه جمع  بين آنها</a:t>
            </a:r>
            <a:endParaRPr lang="en-US" sz="2400" dirty="0">
              <a:cs typeface="Zar" pitchFamily="2" charset="-78"/>
            </a:endParaRPr>
          </a:p>
          <a:p>
            <a:pPr marL="0" lvl="0" indent="0">
              <a:buNone/>
            </a:pPr>
            <a:r>
              <a:rPr lang="fa-IR" sz="2400" dirty="0">
                <a:cs typeface="Zar" pitchFamily="2" charset="-78"/>
              </a:rPr>
              <a:t>5511 حديث – يک مقدمه – سه جزء - سند روايات را کامل نياورده – مشيخه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endParaRPr lang="fa-IR" sz="2400" b="1" dirty="0" smtClean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cs typeface="Zar" pitchFamily="2" charset="-78"/>
              </a:rPr>
              <a:t>کتب </a:t>
            </a:r>
            <a:r>
              <a:rPr lang="fa-IR" sz="2400" b="1" dirty="0">
                <a:cs typeface="Zar" pitchFamily="2" charset="-78"/>
              </a:rPr>
              <a:t>اربعه رجال شيعه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  </a:t>
            </a:r>
            <a:r>
              <a:rPr lang="fa-IR" sz="2400" dirty="0" smtClean="0">
                <a:cs typeface="Zar" pitchFamily="2" charset="-78"/>
              </a:rPr>
              <a:t>1- </a:t>
            </a:r>
            <a:r>
              <a:rPr lang="fa-IR" sz="2400" dirty="0">
                <a:cs typeface="Zar" pitchFamily="2" charset="-78"/>
              </a:rPr>
              <a:t>الفهرست شيخ طوسي       2-الرجال شيخ طوسي       3- معرفت الرجال کشي        4- رجال نجاشي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Zar" pitchFamily="2" charset="-78"/>
              </a:rPr>
              <a:t> 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endParaRPr lang="fa-IR" sz="2400" b="1" dirty="0" smtClean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b="1" dirty="0" smtClean="0">
                <a:cs typeface="Zar" pitchFamily="2" charset="-78"/>
              </a:rPr>
              <a:t>نهج </a:t>
            </a:r>
            <a:r>
              <a:rPr lang="fa-IR" sz="2400" b="1" dirty="0">
                <a:cs typeface="Zar" pitchFamily="2" charset="-78"/>
              </a:rPr>
              <a:t>البلاغه</a:t>
            </a:r>
            <a:r>
              <a:rPr lang="fa-IR" sz="2400" dirty="0">
                <a:cs typeface="Zar" pitchFamily="2" charset="-78"/>
              </a:rPr>
              <a:t>- تاليف مرحوم سيدرضي – متوفاي 406 هـ..ق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   </a:t>
            </a:r>
            <a:r>
              <a:rPr lang="fa-IR" sz="2400" dirty="0" smtClean="0">
                <a:cs typeface="Zar" pitchFamily="2" charset="-78"/>
              </a:rPr>
              <a:t>مجموعه </a:t>
            </a:r>
            <a:r>
              <a:rPr lang="fa-IR" sz="2400" dirty="0">
                <a:cs typeface="Zar" pitchFamily="2" charset="-78"/>
              </a:rPr>
              <a:t>اي از خطبه ها – نامه ها – حکمت ها  و کلمات قصار</a:t>
            </a:r>
            <a:endParaRPr lang="en-US" sz="2400" dirty="0">
              <a:cs typeface="Zar" pitchFamily="2" charset="-78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endParaRPr lang="fa-IR" sz="2400" dirty="0"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</a:t>
            </a:r>
            <a:r>
              <a:rPr lang="fa-IR" sz="2800" b="1" dirty="0" smtClean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98/2/15</a:t>
            </a:r>
            <a:endParaRPr lang="fa-I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6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9918"/>
            <a:ext cx="8596668" cy="721927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>
                <a:cs typeface="Zar" pitchFamily="2" charset="-78"/>
              </a:rPr>
              <a:t>تدوين حديث در دوران متــأخران</a:t>
            </a:r>
            <a:endParaRPr lang="fa-IR" sz="2800" dirty="0">
              <a:solidFill>
                <a:schemeClr val="accent2"/>
              </a:solidFill>
              <a:cs typeface="Zar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252026"/>
            <a:ext cx="9476179" cy="5580283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q"/>
            </a:pPr>
            <a:r>
              <a:rPr lang="fa-IR" sz="2400" dirty="0">
                <a:cs typeface="Zar" pitchFamily="2" charset="-78"/>
              </a:rPr>
              <a:t>قرون 4 و5  = شکوفايي احاديث شيعه    </a:t>
            </a:r>
            <a:endParaRPr lang="en-US" sz="2400" dirty="0">
              <a:cs typeface="Zar" pitchFamily="2" charset="-78"/>
            </a:endParaRPr>
          </a:p>
          <a:p>
            <a:pPr lvl="0">
              <a:buFont typeface="Wingdings" pitchFamily="2" charset="2"/>
              <a:buChar char="q"/>
            </a:pPr>
            <a:r>
              <a:rPr lang="fa-IR" sz="2400" dirty="0">
                <a:cs typeface="Zar" pitchFamily="2" charset="-78"/>
              </a:rPr>
              <a:t>پس از آن تا قرن دهم =  رکود تأليف کتب حديثي </a:t>
            </a:r>
            <a:endParaRPr lang="en-US" sz="2400" dirty="0">
              <a:cs typeface="Zar" pitchFamily="2" charset="-78"/>
            </a:endParaRPr>
          </a:p>
          <a:p>
            <a:pPr lvl="0">
              <a:buFont typeface="Wingdings" pitchFamily="2" charset="2"/>
              <a:buChar char="q"/>
            </a:pPr>
            <a:r>
              <a:rPr lang="fa-IR" sz="2400" dirty="0">
                <a:cs typeface="Zar" pitchFamily="2" charset="-78"/>
              </a:rPr>
              <a:t>از قرن يازدهم به بعد، کتب اربعه ثاني با هدف احاديث تکراري کتب اربعه اوليه دنبال شد و با نظم و چينش جديد  مطرح گرديد</a:t>
            </a:r>
            <a:r>
              <a:rPr lang="fa-IR" sz="2400" dirty="0" smtClean="0">
                <a:cs typeface="Zar" pitchFamily="2" charset="-78"/>
              </a:rPr>
              <a:t>.</a:t>
            </a:r>
          </a:p>
          <a:p>
            <a:pPr marL="0" lvl="0" indent="0">
              <a:buNone/>
            </a:pP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Zar" pitchFamily="2" charset="-78"/>
              </a:rPr>
              <a:t>کتب اربعه ثانويه در زمان شيخ بهايي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1- کتاب الوافي از ملامحسن فيض کاشاني (قرن يازدهم)...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2- تفصيل وسايل الشيعه الي تحصيل مسائل الشريعه از محمدبن حسن حرعاملي...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3- بحارالانوار تأليف محمد تقي مجلسي اصفهاني...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4- مستدرک الوسايل ومستنبط المسائل تأليف ميرزا حسين نوري  (محدث نوری)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endParaRPr lang="fa-IR" sz="2400" dirty="0"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</a:t>
            </a:r>
            <a:r>
              <a:rPr lang="fa-IR" sz="2800" b="1" dirty="0" smtClean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98/2/22</a:t>
            </a:r>
            <a:endParaRPr lang="fa-IR" sz="2800" dirty="0">
              <a:solidFill>
                <a:srgbClr val="FFFF0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520248"/>
              </p:ext>
            </p:extLst>
          </p:nvPr>
        </p:nvGraphicFramePr>
        <p:xfrm>
          <a:off x="10739146" y="6139511"/>
          <a:ext cx="163988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Packager Shell Object" showAsIcon="1" r:id="rId3" imgW="1639800" imgH="515160" progId="Package">
                  <p:embed/>
                </p:oleObj>
              </mc:Choice>
              <mc:Fallback>
                <p:oleObj name="Packager Shell Object" showAsIcon="1" r:id="rId3" imgW="163980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9146" y="6139511"/>
                        <a:ext cx="1639887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75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205274"/>
            <a:ext cx="9399237" cy="66270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b="1" dirty="0">
                <a:cs typeface="Zar" pitchFamily="2" charset="-78"/>
              </a:rPr>
              <a:t>انواع کتب حديثي ديگر</a:t>
            </a:r>
            <a:endParaRPr lang="en-US" sz="2400" dirty="0">
              <a:cs typeface="Zar" pitchFamily="2" charset="-78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اربعين نويسي</a:t>
            </a:r>
            <a:r>
              <a:rPr lang="en-US" sz="2400" dirty="0">
                <a:cs typeface="Zar" pitchFamily="2" charset="-78"/>
                <a:sym typeface="Wingdings"/>
              </a:rPr>
              <a:t></a:t>
            </a:r>
            <a:r>
              <a:rPr lang="fa-IR" sz="2400" dirty="0">
                <a:cs typeface="Zar" pitchFamily="2" charset="-78"/>
              </a:rPr>
              <a:t> حديث پيامبر</a:t>
            </a:r>
            <a:endParaRPr lang="en-US" sz="2400" dirty="0">
              <a:cs typeface="Zar" pitchFamily="2" charset="-78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مجموعه هاي احاديث فقهي</a:t>
            </a:r>
            <a:endParaRPr lang="en-US" sz="2400" dirty="0">
              <a:cs typeface="Zar" pitchFamily="2" charset="-78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کتب ادعيه ومزار</a:t>
            </a:r>
            <a:endParaRPr lang="en-US" sz="2400" dirty="0">
              <a:cs typeface="Zar" pitchFamily="2" charset="-78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مَــناقب نويسي</a:t>
            </a:r>
            <a:endParaRPr lang="en-US" sz="2400" dirty="0">
              <a:cs typeface="Zar" pitchFamily="2" charset="-78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تأليفات حديثي با زمينه ی اخلاق</a:t>
            </a:r>
            <a:endParaRPr lang="en-US" sz="2400" dirty="0">
              <a:cs typeface="Zar" pitchFamily="2" charset="-78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تحليل و بررسي و شرح روايات</a:t>
            </a:r>
            <a:endParaRPr lang="en-US" sz="2400" dirty="0">
              <a:cs typeface="Zar" pitchFamily="2" charset="-78"/>
            </a:endParaRPr>
          </a:p>
          <a:p>
            <a:pPr marL="457200" indent="-457200">
              <a:buFont typeface="+mj-lt"/>
              <a:buAutoNum type="arabicPeriod"/>
            </a:pPr>
            <a:r>
              <a:rPr lang="fa-IR" sz="2400" dirty="0">
                <a:cs typeface="Zar" pitchFamily="2" charset="-78"/>
              </a:rPr>
              <a:t>کتب جامع روايات </a:t>
            </a:r>
            <a:r>
              <a:rPr lang="fa-IR" sz="2400" dirty="0" smtClean="0">
                <a:cs typeface="Zar" pitchFamily="2" charset="-78"/>
              </a:rPr>
              <a:t>تفسيري</a:t>
            </a:r>
          </a:p>
          <a:p>
            <a:pPr marL="0" lvl="0" indent="0">
              <a:buNone/>
            </a:pPr>
            <a:r>
              <a:rPr lang="fa-IR" sz="2400" dirty="0" smtClean="0">
                <a:cs typeface="Zar" pitchFamily="2" charset="-78"/>
              </a:rPr>
              <a:t>								</a:t>
            </a:r>
          </a:p>
          <a:p>
            <a:pPr marL="0" indent="0">
              <a:buNone/>
            </a:pPr>
            <a:r>
              <a:rPr lang="fa-IR" sz="2400" dirty="0" smtClean="0">
                <a:cs typeface="Zar" pitchFamily="2" charset="-78"/>
              </a:rPr>
              <a:t> از مهمترين کتب </a:t>
            </a:r>
          </a:p>
          <a:p>
            <a:pPr marL="0" indent="0">
              <a:buNone/>
            </a:pPr>
            <a:r>
              <a:rPr lang="fa-IR" sz="2400" dirty="0">
                <a:cs typeface="Zar" pitchFamily="2" charset="-78"/>
              </a:rPr>
              <a:t> </a:t>
            </a:r>
            <a:r>
              <a:rPr lang="fa-IR" sz="2400" dirty="0" smtClean="0">
                <a:cs typeface="Zar" pitchFamily="2" charset="-78"/>
              </a:rPr>
              <a:t>     دوران متأخر   </a:t>
            </a:r>
          </a:p>
          <a:p>
            <a:pPr marL="0" indent="0">
              <a:buNone/>
            </a:pPr>
            <a:r>
              <a:rPr lang="fa-IR" sz="2400" dirty="0" smtClean="0">
                <a:cs typeface="Zar" pitchFamily="2" charset="-78"/>
              </a:rPr>
              <a:t> </a:t>
            </a:r>
            <a:endParaRPr lang="en-US" sz="2400" dirty="0">
              <a:cs typeface="Zar" pitchFamily="2" charset="-78"/>
            </a:endParaRPr>
          </a:p>
          <a:p>
            <a:pPr marL="0" indent="0">
              <a:buNone/>
            </a:pPr>
            <a:r>
              <a:rPr lang="fa-IR" sz="2400" dirty="0" smtClean="0">
                <a:cs typeface="Zar" pitchFamily="2" charset="-78"/>
              </a:rPr>
              <a:t>شرح </a:t>
            </a:r>
            <a:r>
              <a:rPr lang="fa-IR" sz="2400" dirty="0">
                <a:cs typeface="Zar" pitchFamily="2" charset="-78"/>
              </a:rPr>
              <a:t>کتب حديثي  1- به صورت مستقل     2- در ضمن مباحث و آثار فقهي  مطرح </a:t>
            </a:r>
            <a:r>
              <a:rPr lang="fa-IR" sz="2400" dirty="0" smtClean="0">
                <a:cs typeface="Zar" pitchFamily="2" charset="-78"/>
              </a:rPr>
              <a:t>گرديد</a:t>
            </a:r>
            <a:endParaRPr lang="fa-IR" sz="2400" dirty="0"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</a:t>
            </a:r>
            <a:r>
              <a:rPr lang="fa-IR" sz="2800" b="1" dirty="0" smtClean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98/2/22</a:t>
            </a:r>
            <a:endParaRPr lang="fa-IR" sz="2800" dirty="0">
              <a:solidFill>
                <a:srgbClr val="FFFF00"/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7599783" y="4490737"/>
            <a:ext cx="251927" cy="921018"/>
          </a:xfrm>
          <a:prstGeom prst="rightBrace">
            <a:avLst>
              <a:gd name="adj1" fmla="val 5889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223936" y="4490737"/>
            <a:ext cx="745049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>
                <a:cs typeface="Zar" pitchFamily="2" charset="-78"/>
              </a:rPr>
              <a:t>-  وسايل الشيعه شيخ حر عاملي (از جامع ترين مجموعه احاديث فقه شيعه)</a:t>
            </a:r>
            <a:endParaRPr lang="en-US" sz="2400" dirty="0">
              <a:cs typeface="Zar" pitchFamily="2" charset="-78"/>
            </a:endParaRPr>
          </a:p>
          <a:p>
            <a:pPr algn="r"/>
            <a:r>
              <a:rPr lang="fa-IR" sz="2400" dirty="0">
                <a:cs typeface="Zar" pitchFamily="2" charset="-78"/>
              </a:rPr>
              <a:t>-  مستدرک الوسايل محدث نوري</a:t>
            </a:r>
            <a:endParaRPr lang="en-US" sz="2400" dirty="0">
              <a:cs typeface="Zar" pitchFamily="2" charset="-78"/>
            </a:endParaRPr>
          </a:p>
          <a:p>
            <a:pPr algn="r"/>
            <a:endParaRPr lang="fa-IR" sz="2400" dirty="0">
              <a:cs typeface="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87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2313991"/>
            <a:ext cx="9399237" cy="19780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4400" b="1" dirty="0">
                <a:solidFill>
                  <a:srgbClr val="00B050"/>
                </a:solidFill>
                <a:cs typeface="Jadid" pitchFamily="2" charset="-78"/>
              </a:rPr>
              <a:t>موفق و مؤيد باشيد</a:t>
            </a:r>
            <a:endParaRPr lang="en-US" sz="4400" dirty="0">
              <a:solidFill>
                <a:srgbClr val="00B050"/>
              </a:solidFill>
              <a:cs typeface="Jadid" pitchFamily="2" charset="-78"/>
            </a:endParaRPr>
          </a:p>
          <a:p>
            <a:pPr marL="0" indent="0" algn="ctr">
              <a:buNone/>
            </a:pPr>
            <a:endParaRPr lang="fa-IR" sz="4400" dirty="0">
              <a:solidFill>
                <a:srgbClr val="00B050"/>
              </a:solidFill>
              <a:cs typeface="Jadid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</a:t>
            </a:r>
            <a:r>
              <a:rPr lang="fa-IR" sz="2800" b="1" dirty="0" smtClean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98/2/22</a:t>
            </a:r>
            <a:endParaRPr lang="fa-I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9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15815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accent2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1- کليات احاديث شيعه و سني         2-مباحث دراية الحديث و مسايل آن 	</a:t>
            </a:r>
            <a:endParaRPr lang="fa-IR" sz="24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603719"/>
            <a:ext cx="9270609" cy="4996373"/>
          </a:xfrm>
        </p:spPr>
        <p:txBody>
          <a:bodyPr>
            <a:noAutofit/>
          </a:bodyPr>
          <a:lstStyle/>
          <a:p>
            <a:pPr algn="just" rtl="1">
              <a:spcAft>
                <a:spcPts val="750"/>
              </a:spcAft>
            </a:pPr>
            <a:r>
              <a:rPr lang="fa-IR" sz="24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پس از بيان کليات حديث و ارزش آن در اسلام و يادآوري حديث معروف ثقلين (اني تارک فيهم الثقلين و...) از زبان رسول مکرم اسلام حضرت محمد (ص) و توجه به ميراث گرانبهاي آن بزرگوار هم از نعمت قرآن کريم بهره جوييم و  هم عترت پاک آن بزرگوار يعني اهل بيت صلوات الله عليهم اجمعين استفاده کرده و با توسل به وجود مقدس ائمه اطهار (ع) استفاده بريم و زندگي خود را از تجلي وجودشان بهره مند سازيم هم خود بهره بريم و هم به ديگران بهره رسانيم تا بتوانيم نقش معلمي و تعليم و تربيت خود را بخوبي ايفا نماييم.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spcAft>
                <a:spcPts val="750"/>
              </a:spcAft>
            </a:pPr>
            <a:r>
              <a:rPr lang="fa-IR" sz="24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در بخش اول درس فقه الحديث از </a:t>
            </a:r>
            <a:r>
              <a:rPr lang="fa-IR" sz="24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کليات احاديث شيعه و سني</a:t>
            </a:r>
            <a:r>
              <a:rPr lang="fa-IR" sz="24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صحبت به ميان آورديم و...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spcAft>
                <a:spcPts val="750"/>
              </a:spcAft>
            </a:pPr>
            <a:r>
              <a:rPr lang="fa-IR" sz="24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در بخش دوم با </a:t>
            </a:r>
            <a:r>
              <a:rPr lang="fa-IR" sz="24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مباحث دراية الحديث و مسائل آن</a:t>
            </a:r>
            <a:r>
              <a:rPr lang="fa-IR" sz="24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ادامه گفتار مي دهيم.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spcAft>
                <a:spcPts val="750"/>
              </a:spcAft>
            </a:pPr>
            <a:r>
              <a:rPr lang="fa-IR" sz="24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روايت شده که: حديثة واحدة تدري (تدريه) خير من الف حديث تروي (نزويه)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411111" y="1654015"/>
            <a:ext cx="4015022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98/12/5</a:t>
            </a:r>
            <a:endParaRPr lang="fa-IR" sz="2800" dirty="0">
              <a:solidFill>
                <a:srgbClr val="FFFF0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076539"/>
              </p:ext>
            </p:extLst>
          </p:nvPr>
        </p:nvGraphicFramePr>
        <p:xfrm>
          <a:off x="461445" y="6342062"/>
          <a:ext cx="1716087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Packager Shell Object" showAsIcon="1" r:id="rId3" imgW="1716120" imgH="515160" progId="Package">
                  <p:embed/>
                </p:oleObj>
              </mc:Choice>
              <mc:Fallback>
                <p:oleObj name="Packager Shell Object" showAsIcon="1" r:id="rId3" imgW="171612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1445" y="6342062"/>
                        <a:ext cx="1716087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254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744" y="496087"/>
            <a:ext cx="9270609" cy="6527408"/>
          </a:xfrm>
        </p:spPr>
        <p:txBody>
          <a:bodyPr>
            <a:normAutofit/>
          </a:bodyPr>
          <a:lstStyle/>
          <a:p>
            <a:pPr algn="r" rtl="1">
              <a:spcAft>
                <a:spcPts val="750"/>
              </a:spcAft>
            </a:pPr>
            <a:r>
              <a:rPr lang="fa-IR" sz="22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اهميت درايت و فهم و تدبير و انديشه در مورد يک حديث را بهتر از هزار حديثي که روايت شود بدون تفقه و آگاهي باشد را گوشزد نموديم.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spcAft>
                <a:spcPts val="750"/>
              </a:spcAft>
            </a:pPr>
            <a:r>
              <a:rPr lang="fa-IR" sz="22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کلمه حديث را مشتق از حدث يا حدوث بمعناي</a:t>
            </a:r>
            <a:r>
              <a:rPr lang="fa-IR" sz="22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ظهور</a:t>
            </a:r>
            <a:r>
              <a:rPr lang="fa-IR" sz="22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و </a:t>
            </a:r>
            <a:r>
              <a:rPr lang="fa-IR" sz="22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بروز واقعه</a:t>
            </a:r>
            <a:r>
              <a:rPr lang="fa-IR" sz="22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دانستيم و </a:t>
            </a:r>
            <a:r>
              <a:rPr lang="fa-IR" sz="22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کلام الهي</a:t>
            </a:r>
            <a:r>
              <a:rPr lang="fa-IR" sz="22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را </a:t>
            </a:r>
            <a:r>
              <a:rPr lang="fa-IR" sz="22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احسن الحديث</a:t>
            </a:r>
            <a:r>
              <a:rPr lang="fa-IR" sz="22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خوانديم.</a:t>
            </a:r>
            <a:endParaRPr lang="fa-IR" sz="2200" dirty="0"/>
          </a:p>
          <a:p>
            <a:endParaRPr lang="fa-IR" sz="2000" dirty="0"/>
          </a:p>
          <a:p>
            <a:endParaRPr lang="fa-IR" sz="2000" dirty="0"/>
          </a:p>
          <a:p>
            <a:endParaRPr lang="fa-IR" sz="2000" dirty="0"/>
          </a:p>
          <a:p>
            <a:pPr marL="0" indent="0">
              <a:buNone/>
            </a:pPr>
            <a:r>
              <a:rPr lang="fa-IR" sz="2000" dirty="0"/>
              <a:t>  معنای							  معنای</a:t>
            </a:r>
          </a:p>
          <a:p>
            <a:pPr marL="0" indent="0">
              <a:buNone/>
            </a:pPr>
            <a:r>
              <a:rPr lang="fa-IR" sz="2000" dirty="0"/>
              <a:t>  لفظی							اصطلاحی</a:t>
            </a:r>
          </a:p>
          <a:p>
            <a:pPr marL="0" indent="0">
              <a:buNone/>
            </a:pPr>
            <a:endParaRPr lang="fa-IR" sz="2000" dirty="0"/>
          </a:p>
          <a:p>
            <a:pPr marL="0" indent="0">
              <a:buNone/>
            </a:pPr>
            <a:endParaRPr lang="fa-IR" sz="2000" dirty="0"/>
          </a:p>
          <a:p>
            <a:pPr marL="0" indent="0">
              <a:buNone/>
            </a:pPr>
            <a:endParaRPr lang="fa-IR" sz="2000" dirty="0"/>
          </a:p>
          <a:p>
            <a:pPr marL="0" indent="0">
              <a:buNone/>
            </a:pPr>
            <a:endParaRPr lang="fa-IR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411111" y="1654015"/>
            <a:ext cx="4015022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98/12/5</a:t>
            </a:r>
            <a:endParaRPr lang="fa-IR" sz="2800" dirty="0">
              <a:solidFill>
                <a:srgbClr val="FFFF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0232D89-D13D-4B13-85F5-73ED2E9A7A34}"/>
              </a:ext>
            </a:extLst>
          </p:cNvPr>
          <p:cNvGrpSpPr/>
          <p:nvPr/>
        </p:nvGrpSpPr>
        <p:grpSpPr>
          <a:xfrm>
            <a:off x="5880295" y="3044312"/>
            <a:ext cx="2540053" cy="2596981"/>
            <a:chOff x="0" y="0"/>
            <a:chExt cx="2200910" cy="2176145"/>
          </a:xfrm>
        </p:grpSpPr>
        <p:sp>
          <p:nvSpPr>
            <p:cNvPr id="6" name="Right Brace 5">
              <a:extLst>
                <a:ext uri="{FF2B5EF4-FFF2-40B4-BE49-F238E27FC236}">
                  <a16:creationId xmlns:a16="http://schemas.microsoft.com/office/drawing/2014/main" xmlns="" id="{7BBD1C06-C422-45DD-9854-6ACB0ECC2392}"/>
                </a:ext>
              </a:extLst>
            </p:cNvPr>
            <p:cNvSpPr/>
            <p:nvPr/>
          </p:nvSpPr>
          <p:spPr>
            <a:xfrm>
              <a:off x="1933575" y="0"/>
              <a:ext cx="267335" cy="2176145"/>
            </a:xfrm>
            <a:prstGeom prst="rightBrace">
              <a:avLst>
                <a:gd name="adj1" fmla="val 76704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xmlns="" id="{8F5E0840-F76E-4FB0-A66C-59954352FB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5725"/>
              <a:ext cx="2056765" cy="19380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1-   در مبحث معناي لفظي حديث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2-  در باب خبر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3-  سنت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4-  اثر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5- اصطلاح حديث قدسي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 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1A6BDCD-14E4-4892-9460-7AB986056969}"/>
              </a:ext>
            </a:extLst>
          </p:cNvPr>
          <p:cNvGrpSpPr/>
          <p:nvPr/>
        </p:nvGrpSpPr>
        <p:grpSpPr>
          <a:xfrm>
            <a:off x="379828" y="2512156"/>
            <a:ext cx="4380890" cy="2974244"/>
            <a:chOff x="0" y="0"/>
            <a:chExt cx="3224291" cy="2852420"/>
          </a:xfrm>
        </p:grpSpPr>
        <p:sp>
          <p:nvSpPr>
            <p:cNvPr id="9" name="Right Brace 8">
              <a:extLst>
                <a:ext uri="{FF2B5EF4-FFF2-40B4-BE49-F238E27FC236}">
                  <a16:creationId xmlns:a16="http://schemas.microsoft.com/office/drawing/2014/main" xmlns="" id="{E5D37B08-CD58-4343-8537-D0CE8687B7EF}"/>
                </a:ext>
              </a:extLst>
            </p:cNvPr>
            <p:cNvSpPr/>
            <p:nvPr/>
          </p:nvSpPr>
          <p:spPr>
            <a:xfrm>
              <a:off x="2956956" y="0"/>
              <a:ext cx="267335" cy="2852420"/>
            </a:xfrm>
            <a:prstGeom prst="rightBrace">
              <a:avLst>
                <a:gd name="adj1" fmla="val 76704"/>
                <a:gd name="adj2" fmla="val 50000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Text Box 2">
              <a:extLst>
                <a:ext uri="{FF2B5EF4-FFF2-40B4-BE49-F238E27FC236}">
                  <a16:creationId xmlns:a16="http://schemas.microsoft.com/office/drawing/2014/main" xmlns="" id="{5B9D6DD5-2917-4E12-A78A-C540637E9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9376"/>
              <a:ext cx="2981325" cy="279304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1. حديث و معناي کلي آن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2. خبر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3.       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سنت     { 1- قول    2- فعل   3- تقرير}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4.       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روايت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5.       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اثر (نشان و بازمانده)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6.       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حديث قدسي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xmlns="" id="{8E829605-20C5-4BD5-9F31-202F22683ECC}"/>
                </a:ext>
              </a:extLst>
            </p:cNvPr>
            <p:cNvSpPr/>
            <p:nvPr/>
          </p:nvSpPr>
          <p:spPr>
            <a:xfrm>
              <a:off x="2315688" y="535446"/>
              <a:ext cx="206375" cy="765175"/>
            </a:xfrm>
            <a:prstGeom prst="rightBrace">
              <a:avLst>
                <a:gd name="adj1" fmla="val 47275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xmlns="" id="{6582D82D-D6B6-4460-9129-8160682948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3148" y="535446"/>
              <a:ext cx="1531620" cy="8052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spcAft>
                  <a:spcPts val="100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1- مطابق با واقع     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100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2- مطابق با غيرواقع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 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097265"/>
              </p:ext>
            </p:extLst>
          </p:nvPr>
        </p:nvGraphicFramePr>
        <p:xfrm>
          <a:off x="379828" y="6211435"/>
          <a:ext cx="32988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Packager Shell Object" showAsIcon="1" r:id="rId3" imgW="3299040" imgH="515160" progId="Package">
                  <p:embed/>
                </p:oleObj>
              </mc:Choice>
              <mc:Fallback>
                <p:oleObj name="Packager Shell Object" showAsIcon="1" r:id="rId3" imgW="3299040" imgH="5151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828" y="6211435"/>
                        <a:ext cx="329882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430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74817"/>
            <a:ext cx="8596668" cy="515815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accent2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جايگاه حديث</a:t>
            </a:r>
            <a:r>
              <a:rPr lang="fa-IR" sz="2400" b="1" dirty="0">
                <a:solidFill>
                  <a:schemeClr val="accent2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	</a:t>
            </a:r>
            <a:endParaRPr lang="fa-IR" sz="24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252027"/>
            <a:ext cx="9270609" cy="4915947"/>
          </a:xfrm>
        </p:spPr>
        <p:txBody>
          <a:bodyPr>
            <a:normAutofit/>
          </a:bodyPr>
          <a:lstStyle/>
          <a:p>
            <a:pPr marL="342900" marR="238125" lvl="0" indent="-342900" algn="r" rtl="1">
              <a:lnSpc>
                <a:spcPts val="15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مهمترين مراجع شناخت عقايد اسلامي و احکام در دين مبين اسلام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238125" lvl="0" indent="-342900" algn="r" rtl="1">
              <a:lnSpc>
                <a:spcPts val="15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قرآن شامل </a:t>
            </a:r>
            <a:r>
              <a:rPr lang="en-US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   </a:t>
            </a:r>
            <a:r>
              <a:rPr lang="en-US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  <a:sym typeface="Wingdings" panose="05000000000000000000" pitchFamily="2" charset="2"/>
              </a:rPr>
              <a:t></a:t>
            </a:r>
            <a:r>
              <a:rPr lang="en-US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  </a:t>
            </a:r>
            <a:r>
              <a:rPr lang="en-US" sz="1800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 </a:t>
            </a:r>
            <a:r>
              <a:rPr lang="fa-IR" sz="1800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1- وحي قرآني     2- وحي بياني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238125" lvl="0" indent="-342900" algn="r" rtl="1">
              <a:lnSpc>
                <a:spcPts val="15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علوم حديث چيست شامل چه قسمت هايي است؟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238125" lvl="0" indent="-342900" algn="r" rtl="1">
              <a:lnSpc>
                <a:spcPts val="15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قسمت هاي مختلف علوم حديث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lvl="0" indent="0" algn="r" rtl="1">
              <a:lnSpc>
                <a:spcPts val="1500"/>
              </a:lnSpc>
              <a:spcAft>
                <a:spcPts val="1000"/>
              </a:spcAft>
              <a:buNone/>
              <a:tabLst>
                <a:tab pos="228600" algn="l"/>
              </a:tabLst>
            </a:pPr>
            <a:r>
              <a:rPr lang="fa-IR" sz="1800" b="1" i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1-تاريخ حديث  </a:t>
            </a:r>
            <a:r>
              <a:rPr lang="en-US" sz="1800" b="1" i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  <a:sym typeface="Wingdings" panose="05000000000000000000" pitchFamily="2" charset="2"/>
              </a:rPr>
              <a:t></a:t>
            </a:r>
            <a:r>
              <a:rPr lang="fa-IR" sz="1800" b="1" i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  1-</a:t>
            </a:r>
            <a:r>
              <a:rPr lang="fa-IR" sz="1800" i="1" dirty="0">
                <a:solidFill>
                  <a:srgbClr val="44444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farsi-Sans"/>
              </a:rPr>
              <a:t> </a:t>
            </a:r>
            <a:r>
              <a:rPr lang="fa-IR" sz="1800" i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زمان طرح حديث       2- عوامل ورود حديث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indent="0" algn="r" rtl="1">
              <a:lnSpc>
                <a:spcPts val="1500"/>
              </a:lnSpc>
              <a:spcAft>
                <a:spcPts val="10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lvl="0" indent="0" algn="r" rtl="1">
              <a:lnSpc>
                <a:spcPts val="1500"/>
              </a:lnSpc>
              <a:spcAft>
                <a:spcPts val="1000"/>
              </a:spcAft>
              <a:buNone/>
              <a:tabLst>
                <a:tab pos="2286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2- دراية الحديث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indent="0" algn="r" rtl="1">
              <a:lnSpc>
                <a:spcPts val="1500"/>
              </a:lnSpc>
              <a:spcAft>
                <a:spcPts val="10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lvl="0" indent="0" algn="r" rtl="1">
              <a:lnSpc>
                <a:spcPts val="1500"/>
              </a:lnSpc>
              <a:spcAft>
                <a:spcPts val="1000"/>
              </a:spcAft>
              <a:buNone/>
              <a:tabLst>
                <a:tab pos="2286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3- رجال الحديث (بررسي حديث و راويان آن)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lvl="0" indent="0" algn="r" rtl="1">
              <a:lnSpc>
                <a:spcPts val="1500"/>
              </a:lnSpc>
              <a:spcAft>
                <a:spcPts val="1000"/>
              </a:spcAft>
              <a:buNone/>
              <a:tabLst>
                <a:tab pos="2286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4- فقه الحديث  (فهم عميق و دقيق متن حديث - متن پژوهي</a:t>
            </a:r>
            <a:r>
              <a:rPr lang="en-US" sz="1800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(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381000" lvl="0" indent="0" algn="r" rtl="1">
              <a:lnSpc>
                <a:spcPts val="1500"/>
              </a:lnSpc>
              <a:spcAft>
                <a:spcPts val="1000"/>
              </a:spcAft>
              <a:buNone/>
              <a:tabLst>
                <a:tab pos="228600" algn="l"/>
              </a:tabLst>
            </a:pP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5- نقد الحديث  (جدا کردن سره از ناسره</a:t>
            </a:r>
            <a:r>
              <a:rPr lang="en-US" sz="1800" b="1" dirty="0">
                <a:solidFill>
                  <a:srgbClr val="444444"/>
                </a:solidFill>
                <a:effectLst/>
                <a:latin typeface="farsi-Sans"/>
                <a:ea typeface="Calibri" panose="020F0502020204030204" pitchFamily="34" charset="0"/>
                <a:cs typeface="Zar" panose="00000500000000000000" pitchFamily="2" charset="-78"/>
              </a:rPr>
              <a:t>(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a-IR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98/12/12</a:t>
            </a:r>
            <a:endParaRPr lang="fa-IR" sz="2800" dirty="0">
              <a:solidFill>
                <a:srgbClr val="FFFF0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F8AE126-2A3C-413E-9631-215EAFE70E4D}"/>
              </a:ext>
            </a:extLst>
          </p:cNvPr>
          <p:cNvGrpSpPr/>
          <p:nvPr/>
        </p:nvGrpSpPr>
        <p:grpSpPr>
          <a:xfrm>
            <a:off x="2569698" y="3554752"/>
            <a:ext cx="5341132" cy="1127125"/>
            <a:chOff x="-19222" y="23149"/>
            <a:chExt cx="3649075" cy="1127561"/>
          </a:xfrm>
        </p:grpSpPr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xmlns="" id="{0D12B819-2A1F-401F-959F-21711EF35ED5}"/>
                </a:ext>
              </a:extLst>
            </p:cNvPr>
            <p:cNvSpPr/>
            <p:nvPr/>
          </p:nvSpPr>
          <p:spPr>
            <a:xfrm>
              <a:off x="3368233" y="23149"/>
              <a:ext cx="261620" cy="1092835"/>
            </a:xfrm>
            <a:prstGeom prst="rightBrace">
              <a:avLst>
                <a:gd name="adj1" fmla="val 58349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xmlns="" id="{7C32FF07-D153-4A95-A358-D049CD3D77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9222" y="57875"/>
              <a:ext cx="3449955" cy="10928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342900" lvl="0" indent="-342900" algn="r" rtl="1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fa-I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فهم حديث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342900" lvl="0" indent="-342900" algn="r" rtl="1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fa-IR" dirty="0">
                  <a:solidFill>
                    <a:srgbClr val="444444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>اتصال و انقطاع حديث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342900" lvl="0" indent="-342900" algn="r" rtl="1">
                <a:lnSpc>
                  <a:spcPct val="115000"/>
                </a:lnSpc>
                <a:spcAft>
                  <a:spcPts val="1000"/>
                </a:spcAft>
                <a:buFont typeface="+mj-lt"/>
                <a:buAutoNum type="arabicPeriod"/>
              </a:pPr>
              <a:r>
                <a:rPr lang="fa-IR" dirty="0">
                  <a:solidFill>
                    <a:srgbClr val="444444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>بررسي احاديث (حديث صحيح-موثق-</a:t>
              </a:r>
              <a:r>
                <a:rPr lang="fa-IR" i="1" dirty="0">
                  <a:solidFill>
                    <a:srgbClr val="444444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>قوي</a:t>
              </a:r>
              <a:r>
                <a:rPr lang="en-US" i="1" dirty="0">
                  <a:solidFill>
                    <a:srgbClr val="444444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>...(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330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88318"/>
            <a:ext cx="8596668" cy="515815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accent2"/>
                </a:solidFill>
                <a:latin typeface="farsi-Sans"/>
                <a:cs typeface="Zar" panose="00000500000000000000" pitchFamily="2" charset="-78"/>
              </a:rPr>
              <a:t>تدريس حديث در دوران پيامبر (ص) و امامان معصوم</a:t>
            </a:r>
            <a:r>
              <a:rPr lang="fa-IR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	</a:t>
            </a:r>
            <a:r>
              <a:rPr lang="fa-IR" sz="2400" b="1" dirty="0">
                <a:solidFill>
                  <a:schemeClr val="accent2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	</a:t>
            </a:r>
            <a:endParaRPr lang="fa-IR" sz="24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57" y="1252027"/>
            <a:ext cx="9270609" cy="4915947"/>
          </a:xfrm>
        </p:spPr>
        <p:txBody>
          <a:bodyPr>
            <a:normAutofit/>
          </a:bodyPr>
          <a:lstStyle/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fa-IR" sz="1800" b="1" i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پيامبر (ص) مرجع و الگوي مسلمانان در ترويج و انتقال احکام و روايات</a:t>
            </a:r>
            <a:r>
              <a:rPr lang="en-US" sz="1800" b="1" i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</a:t>
            </a:r>
            <a:endParaRPr lang="en-US" sz="1800" b="1" i="1" dirty="0">
              <a:solidFill>
                <a:srgbClr val="4F81BD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fa-IR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fa-IR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اين انتقال به 2 صورت تحقق يافت</a:t>
            </a:r>
            <a:r>
              <a:rPr lang="en-US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: </a:t>
            </a:r>
            <a:r>
              <a:rPr lang="fa-IR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</a:t>
            </a:r>
            <a:r>
              <a:rPr lang="en-US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/>
            </a:r>
            <a:br>
              <a:rPr lang="en-US" sz="1800" b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</a:b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fa-IR" sz="1800" b="1" i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بحث در مورد صحابه</a:t>
            </a:r>
            <a:endParaRPr lang="en-US" sz="1800" b="1" i="1" dirty="0">
              <a:solidFill>
                <a:srgbClr val="4F81BD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1500"/>
              </a:spcAft>
              <a:buNone/>
            </a:pPr>
            <a:r>
              <a:rPr lang="fa-IR" sz="1800" b="1" i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صحيفه صادقيه</a:t>
            </a:r>
            <a:endParaRPr lang="en-US" sz="1800" b="1" i="1" dirty="0">
              <a:solidFill>
                <a:srgbClr val="4F81BD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fa-IR" sz="1800" b="1" i="1" dirty="0">
                <a:solidFill>
                  <a:srgbClr val="555555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صحيفة النبي </a:t>
            </a:r>
          </a:p>
          <a:p>
            <a:pPr marL="0" indent="0" algn="r" rtl="1">
              <a:spcAft>
                <a:spcPts val="750"/>
              </a:spcAft>
              <a:buNone/>
            </a:pPr>
            <a:r>
              <a:rPr lang="fa-IR" b="1" dirty="0">
                <a:solidFill>
                  <a:srgbClr val="444444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2 </a:t>
            </a: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گروه مسلمانان پس از رحلت پيامبر (ص)</a:t>
            </a:r>
            <a:r>
              <a:rPr lang="fa-IR" sz="18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spcAft>
                <a:spcPts val="750"/>
              </a:spcAft>
              <a:buNone/>
            </a:pPr>
            <a:r>
              <a:rPr lang="en-US" sz="18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spcAft>
                <a:spcPts val="750"/>
              </a:spcAft>
              <a:buNone/>
            </a:pPr>
            <a:r>
              <a:rPr lang="fa-IR" sz="1800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 </a:t>
            </a:r>
            <a:r>
              <a:rPr lang="fa-IR" sz="1800" b="1" dirty="0">
                <a:solidFill>
                  <a:srgbClr val="444444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ذکر روايت يا حديث بصورت: قول ، فعل و تقرير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Zar" pitchFamily="2" charset="-78"/>
            </a:endParaRPr>
          </a:p>
          <a:p>
            <a:pPr marL="0" indent="0" algn="r" rtl="1">
              <a:lnSpc>
                <a:spcPts val="1500"/>
              </a:lnSpc>
              <a:spcBef>
                <a:spcPts val="750"/>
              </a:spcBef>
              <a:spcAft>
                <a:spcPts val="750"/>
              </a:spcAft>
              <a:buNone/>
            </a:pPr>
            <a:endParaRPr lang="en-US" sz="1800" b="1" i="1" dirty="0">
              <a:solidFill>
                <a:srgbClr val="4F81BD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Zar" pitchFamily="2" charset="-78"/>
            </a:endParaRPr>
          </a:p>
          <a:p>
            <a:pPr marL="0" indent="0">
              <a:buNone/>
            </a:pPr>
            <a:endParaRPr lang="fa-IR" sz="2000" dirty="0">
              <a:cs typeface="Zar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98/1/18</a:t>
            </a:r>
            <a:endParaRPr lang="fa-IR" sz="2800" dirty="0">
              <a:solidFill>
                <a:srgbClr val="FFFF0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ECA8280-6C4C-4483-A277-EC592C1615BC}"/>
              </a:ext>
            </a:extLst>
          </p:cNvPr>
          <p:cNvGrpSpPr/>
          <p:nvPr/>
        </p:nvGrpSpPr>
        <p:grpSpPr>
          <a:xfrm>
            <a:off x="2912013" y="1716259"/>
            <a:ext cx="3483832" cy="1180942"/>
            <a:chOff x="0" y="105281"/>
            <a:chExt cx="2475013" cy="803469"/>
          </a:xfrm>
        </p:grpSpPr>
        <p:sp>
          <p:nvSpPr>
            <p:cNvPr id="9" name="Right Brace 8">
              <a:extLst>
                <a:ext uri="{FF2B5EF4-FFF2-40B4-BE49-F238E27FC236}">
                  <a16:creationId xmlns:a16="http://schemas.microsoft.com/office/drawing/2014/main" xmlns="" id="{FE40CE19-506D-45B9-BD7D-7A01E167599E}"/>
                </a:ext>
              </a:extLst>
            </p:cNvPr>
            <p:cNvSpPr/>
            <p:nvPr/>
          </p:nvSpPr>
          <p:spPr>
            <a:xfrm>
              <a:off x="2324691" y="105281"/>
              <a:ext cx="150322" cy="631691"/>
            </a:xfrm>
            <a:prstGeom prst="rightBrace">
              <a:avLst>
                <a:gd name="adj1" fmla="val 47275"/>
                <a:gd name="adj2" fmla="val 50000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Text Box 2">
              <a:extLst>
                <a:ext uri="{FF2B5EF4-FFF2-40B4-BE49-F238E27FC236}">
                  <a16:creationId xmlns:a16="http://schemas.microsoft.com/office/drawing/2014/main" xmlns="" id="{B0B529AF-C1BD-4564-8FC4-FE3AAC636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3575"/>
              <a:ext cx="2316480" cy="7651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spcAft>
                  <a:spcPts val="750"/>
                </a:spcAft>
              </a:pPr>
              <a:r>
                <a:rPr lang="fa-IR" sz="2200" dirty="0">
                  <a:solidFill>
                    <a:srgbClr val="555555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>1- حفظ روايات و نقل شفاهي آنها</a:t>
              </a:r>
              <a:r>
                <a:rPr lang="en-US" sz="2200" dirty="0">
                  <a:solidFill>
                    <a:srgbClr val="555555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/>
              </a:r>
              <a:br>
                <a:rPr lang="en-US" sz="2200" dirty="0">
                  <a:solidFill>
                    <a:srgbClr val="555555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</a:br>
              <a:r>
                <a:rPr lang="fa-IR" sz="2200" dirty="0">
                  <a:solidFill>
                    <a:srgbClr val="555555"/>
                  </a:solidFill>
                  <a:effectLst/>
                  <a:latin typeface="farsi-Sans"/>
                  <a:ea typeface="Calibri" panose="020F0502020204030204" pitchFamily="34" charset="0"/>
                  <a:cs typeface="Zar" panose="00000500000000000000" pitchFamily="2" charset="-78"/>
                </a:rPr>
                <a:t>2- کتابت و تدوين احاديث</a:t>
              </a:r>
              <a:endParaRPr lang="en-US" sz="2200" dirty="0">
                <a:effectLst/>
                <a:latin typeface="Tahoma" panose="020B0604030504040204" pitchFamily="34" charset="0"/>
                <a:ea typeface="Calibri" panose="020F050202020403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FA45EF0C-12E7-4A29-8247-ECD446230EFB}"/>
              </a:ext>
            </a:extLst>
          </p:cNvPr>
          <p:cNvGrpSpPr/>
          <p:nvPr/>
        </p:nvGrpSpPr>
        <p:grpSpPr>
          <a:xfrm>
            <a:off x="2293033" y="3725764"/>
            <a:ext cx="3752128" cy="923925"/>
            <a:chOff x="0" y="0"/>
            <a:chExt cx="3192643" cy="924339"/>
          </a:xfrm>
        </p:grpSpPr>
        <p:sp>
          <p:nvSpPr>
            <p:cNvPr id="15" name="Right Brace 14">
              <a:extLst>
                <a:ext uri="{FF2B5EF4-FFF2-40B4-BE49-F238E27FC236}">
                  <a16:creationId xmlns:a16="http://schemas.microsoft.com/office/drawing/2014/main" xmlns="" id="{DED992D5-AC90-4801-9D9F-2F19F389BAD5}"/>
                </a:ext>
              </a:extLst>
            </p:cNvPr>
            <p:cNvSpPr/>
            <p:nvPr/>
          </p:nvSpPr>
          <p:spPr>
            <a:xfrm>
              <a:off x="2986268" y="0"/>
              <a:ext cx="206375" cy="765175"/>
            </a:xfrm>
            <a:prstGeom prst="rightBrace">
              <a:avLst>
                <a:gd name="adj1" fmla="val 47275"/>
                <a:gd name="adj2" fmla="val 50000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Text Box 2">
              <a:extLst>
                <a:ext uri="{FF2B5EF4-FFF2-40B4-BE49-F238E27FC236}">
                  <a16:creationId xmlns:a16="http://schemas.microsoft.com/office/drawing/2014/main" xmlns="" id="{BD83EC3E-FB51-4C28-8704-E218EEDBD2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3051395" cy="9243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1- وارث و پاسدار سنت پيامبر (ص) (شيعه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(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spcAft>
                  <a:spcPts val="750"/>
                </a:spcAft>
              </a:pPr>
              <a:r>
                <a:rPr lang="fa-IR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2- اهل تسنن</a:t>
              </a:r>
              <a:r>
                <a:rPr lang="en-US" sz="2000" dirty="0">
                  <a:solidFill>
                    <a:srgbClr val="444444"/>
                  </a:solidFill>
                  <a:effectLst/>
                  <a:latin typeface="farsi-Sans"/>
                  <a:ea typeface="Times New Roman" panose="02020603050405020304" pitchFamily="18" charset="0"/>
                  <a:cs typeface="Zar" panose="00000500000000000000" pitchFamily="2" charset="-78"/>
                </a:rPr>
                <a:t> </a:t>
              </a:r>
              <a:endPara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r" rtl="1">
                <a:lnSpc>
                  <a:spcPct val="115000"/>
                </a:lnSpc>
                <a:spcAft>
                  <a:spcPts val="750"/>
                </a:spcAft>
              </a:pPr>
              <a:r>
                <a:rPr lang="en-US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95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891" y="251246"/>
            <a:ext cx="8596668" cy="515815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accent2"/>
                </a:solidFill>
                <a:latin typeface="farsi-Sans"/>
                <a:cs typeface="Zar" panose="00000500000000000000" pitchFamily="2" charset="-78"/>
              </a:rPr>
              <a:t>حديث شيعه در قرن نخست هجري</a:t>
            </a:r>
            <a:r>
              <a:rPr lang="fa-IR" sz="2400" b="1" dirty="0">
                <a:solidFill>
                  <a:schemeClr val="accent2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	</a:t>
            </a:r>
            <a:endParaRPr lang="fa-IR" sz="24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955459"/>
            <a:ext cx="9476179" cy="54289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پس از رحلت پيامبر (ص) دوران هاي مختلفي بوجود آمد که مي توان آنها را به 3 دوره تقسيم کرد.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 </a:t>
            </a:r>
            <a:endParaRPr lang="fa-IR" sz="5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Zar" panose="00000500000000000000" pitchFamily="2" charset="-78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   1- عصر امام علي (ع) تا پايان امامت امام سجاد) 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8900" indent="0" algn="r" rtl="1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 </a:t>
            </a: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2- ععصر صادقين (امام محمدباقر و امام جعفر صادق) عليهاالسلام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  </a:t>
            </a:r>
            <a:r>
              <a:rPr lang="fa-I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3- عصر و زمان امام موسي کاظم(ع) تا پايان زمان غيبت صغري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آثاري از احاديث مکتوب امام علي (ع):   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a-IR" sz="2400" dirty="0"/>
          </a:p>
          <a:p>
            <a:pPr marL="0" indent="0"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کتب امام سجاد عليه السلام: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</a:t>
            </a:r>
            <a:endParaRPr lang="fa-IR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98/1/25</a:t>
            </a:r>
            <a:endParaRPr lang="fa-IR" sz="2800" dirty="0">
              <a:solidFill>
                <a:srgbClr val="FFFF00"/>
              </a:solidFill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xmlns="" id="{DBD135F4-8F62-496F-834F-288CF091CF45}"/>
              </a:ext>
            </a:extLst>
          </p:cNvPr>
          <p:cNvSpPr/>
          <p:nvPr/>
        </p:nvSpPr>
        <p:spPr>
          <a:xfrm>
            <a:off x="9164048" y="2147023"/>
            <a:ext cx="286932" cy="1768304"/>
          </a:xfrm>
          <a:prstGeom prst="rightBrace">
            <a:avLst>
              <a:gd name="adj1" fmla="val 4876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a-IR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557AB4E-792B-4218-A674-E3B8D2F05A71}"/>
              </a:ext>
            </a:extLst>
          </p:cNvPr>
          <p:cNvGrpSpPr/>
          <p:nvPr/>
        </p:nvGrpSpPr>
        <p:grpSpPr>
          <a:xfrm>
            <a:off x="780390" y="1907129"/>
            <a:ext cx="4053957" cy="795020"/>
            <a:chOff x="63510" y="0"/>
            <a:chExt cx="2909705" cy="795020"/>
          </a:xfrm>
        </p:grpSpPr>
        <p:sp>
          <p:nvSpPr>
            <p:cNvPr id="13" name="Right Brace 12">
              <a:extLst>
                <a:ext uri="{FF2B5EF4-FFF2-40B4-BE49-F238E27FC236}">
                  <a16:creationId xmlns:a16="http://schemas.microsoft.com/office/drawing/2014/main" xmlns="" id="{F9B71D9A-C7C7-4950-B069-B133C6D14B75}"/>
                </a:ext>
              </a:extLst>
            </p:cNvPr>
            <p:cNvSpPr/>
            <p:nvPr/>
          </p:nvSpPr>
          <p:spPr>
            <a:xfrm>
              <a:off x="2754775" y="0"/>
              <a:ext cx="218440" cy="795020"/>
            </a:xfrm>
            <a:prstGeom prst="rightBrace">
              <a:avLst>
                <a:gd name="adj1" fmla="val 40495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xmlns="" id="{FFDD0714-78A1-41B3-8691-C6D39036B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10" y="34724"/>
              <a:ext cx="2721065" cy="6756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15000"/>
                </a:lnSpc>
                <a:spcAft>
                  <a:spcPts val="0"/>
                </a:spcAft>
              </a:pPr>
              <a:r>
                <a:rPr lang="fa-IR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الف:  دوران 25 ساله خلافت خلفا 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 ب:  دوران 5 ساله خلافت حضرت علي (ع)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F860558-1515-43FB-9C0F-5E43DBFFA437}"/>
              </a:ext>
            </a:extLst>
          </p:cNvPr>
          <p:cNvGrpSpPr/>
          <p:nvPr/>
        </p:nvGrpSpPr>
        <p:grpSpPr>
          <a:xfrm>
            <a:off x="1788196" y="4237814"/>
            <a:ext cx="4053953" cy="1159040"/>
            <a:chOff x="63510" y="-62644"/>
            <a:chExt cx="2909705" cy="857664"/>
          </a:xfrm>
        </p:grpSpPr>
        <p:sp>
          <p:nvSpPr>
            <p:cNvPr id="16" name="Right Brace 15">
              <a:extLst>
                <a:ext uri="{FF2B5EF4-FFF2-40B4-BE49-F238E27FC236}">
                  <a16:creationId xmlns:a16="http://schemas.microsoft.com/office/drawing/2014/main" xmlns="" id="{ED736A7E-E944-460E-BB63-63F9F5E606ED}"/>
                </a:ext>
              </a:extLst>
            </p:cNvPr>
            <p:cNvSpPr/>
            <p:nvPr/>
          </p:nvSpPr>
          <p:spPr>
            <a:xfrm>
              <a:off x="2754775" y="0"/>
              <a:ext cx="218440" cy="795020"/>
            </a:xfrm>
            <a:prstGeom prst="rightBrace">
              <a:avLst>
                <a:gd name="adj1" fmla="val 40495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Text Box 2">
              <a:extLst>
                <a:ext uri="{FF2B5EF4-FFF2-40B4-BE49-F238E27FC236}">
                  <a16:creationId xmlns:a16="http://schemas.microsoft.com/office/drawing/2014/main" xmlns="" id="{532D4041-E3F1-405A-BE3C-AED728AE7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10" y="-62644"/>
              <a:ext cx="2721065" cy="7730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lvl="0" indent="0" algn="r" rtl="1">
                <a:lnSpc>
                  <a:spcPct val="115000"/>
                </a:lnSpc>
                <a:spcAft>
                  <a:spcPts val="0"/>
                </a:spcAft>
                <a:buNone/>
              </a:pPr>
              <a:r>
                <a:rPr lang="fa-IR" sz="2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جامعه يا کتاب علي(ع)</a:t>
              </a:r>
              <a:endPara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lvl="0" indent="0" algn="r" rtl="1">
                <a:lnSpc>
                  <a:spcPct val="115000"/>
                </a:lnSpc>
                <a:spcAft>
                  <a:spcPts val="0"/>
                </a:spcAft>
                <a:buNone/>
              </a:pPr>
              <a:r>
                <a:rPr lang="fa-IR" sz="2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مصحف امام علي (ع)</a:t>
              </a:r>
              <a:endPara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0" lvl="0" indent="0" algn="r" rtl="1">
                <a:lnSpc>
                  <a:spcPct val="115000"/>
                </a:lnSpc>
                <a:spcAft>
                  <a:spcPts val="1000"/>
                </a:spcAft>
                <a:buNone/>
              </a:pPr>
              <a:r>
                <a:rPr lang="fa-IR" sz="2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مصحف فاطمه زهرا (س)</a:t>
              </a:r>
              <a:endPara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r" rtl="1">
                <a:lnSpc>
                  <a:spcPct val="115000"/>
                </a:lnSpc>
                <a:spcAft>
                  <a:spcPts val="0"/>
                </a:spcAft>
              </a:pPr>
              <a:endPara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043AD0FF-8964-457E-9CAC-15BB8C56251C}"/>
              </a:ext>
            </a:extLst>
          </p:cNvPr>
          <p:cNvGrpSpPr/>
          <p:nvPr/>
        </p:nvGrpSpPr>
        <p:grpSpPr>
          <a:xfrm>
            <a:off x="4357121" y="5457917"/>
            <a:ext cx="2896317" cy="940445"/>
            <a:chOff x="-73745" y="-71685"/>
            <a:chExt cx="2896490" cy="940445"/>
          </a:xfrm>
        </p:grpSpPr>
        <p:sp>
          <p:nvSpPr>
            <p:cNvPr id="20" name="Right Brace 19">
              <a:extLst>
                <a:ext uri="{FF2B5EF4-FFF2-40B4-BE49-F238E27FC236}">
                  <a16:creationId xmlns:a16="http://schemas.microsoft.com/office/drawing/2014/main" xmlns="" id="{BE657121-8C21-44DF-A7F1-9BD5F22B575E}"/>
                </a:ext>
              </a:extLst>
            </p:cNvPr>
            <p:cNvSpPr/>
            <p:nvPr/>
          </p:nvSpPr>
          <p:spPr>
            <a:xfrm>
              <a:off x="2530530" y="-71685"/>
              <a:ext cx="292215" cy="940445"/>
            </a:xfrm>
            <a:prstGeom prst="rightBrace">
              <a:avLst>
                <a:gd name="adj1" fmla="val 40495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Text Box 2">
              <a:extLst>
                <a:ext uri="{FF2B5EF4-FFF2-40B4-BE49-F238E27FC236}">
                  <a16:creationId xmlns:a16="http://schemas.microsoft.com/office/drawing/2014/main" xmlns="" id="{7671529A-8F30-4CB9-A472-462CD3B7BB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3745" y="-71685"/>
              <a:ext cx="2705100" cy="6756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93663" indent="-93663" algn="r" rtl="1">
                <a:lnSpc>
                  <a:spcPct val="115000"/>
                </a:lnSpc>
                <a:spcAft>
                  <a:spcPts val="0"/>
                </a:spcAft>
              </a:pPr>
              <a:r>
                <a:rPr lang="fa-IR" sz="2400" dirty="0"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1- </a:t>
              </a:r>
              <a:r>
                <a:rPr lang="fa-I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صحيفه  سجاديه</a:t>
              </a:r>
              <a:endPara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lvl="0" algn="r" rtl="1">
                <a:lnSpc>
                  <a:spcPct val="115000"/>
                </a:lnSpc>
                <a:spcAft>
                  <a:spcPts val="0"/>
                </a:spcAft>
              </a:pPr>
              <a:r>
                <a:rPr lang="fa-I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2- رساله حقوق</a:t>
              </a:r>
              <a:endPara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457200"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01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86030"/>
            <a:ext cx="8596668" cy="515815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>
                <a:solidFill>
                  <a:schemeClr val="accent2"/>
                </a:solidFill>
                <a:latin typeface="farsi-Sans"/>
                <a:cs typeface="Zar" panose="00000500000000000000" pitchFamily="2" charset="-78"/>
              </a:rPr>
              <a:t>حديث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</a:t>
            </a:r>
            <a:r>
              <a:rPr lang="fa-IR" sz="2400" b="1" dirty="0">
                <a:solidFill>
                  <a:schemeClr val="accent2"/>
                </a:solidFill>
                <a:latin typeface="farsi-Sans"/>
                <a:cs typeface="Zar" panose="00000500000000000000" pitchFamily="2" charset="-78"/>
              </a:rPr>
              <a:t>در دوران صادقين(ع) تا آخر غيبت صغری</a:t>
            </a:r>
            <a:r>
              <a:rPr lang="fa-IR" sz="2400" b="1" dirty="0">
                <a:solidFill>
                  <a:schemeClr val="accent2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	</a:t>
            </a:r>
            <a:endParaRPr lang="fa-IR" sz="24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252026"/>
            <a:ext cx="9476179" cy="5580283"/>
          </a:xfrm>
        </p:spPr>
        <p:txBody>
          <a:bodyPr>
            <a:no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به اعتقاد بعضي از محققان اسلام، دوران امام باقر(ع) و امام صادق(ع)  دوره تولد ظهور و نشر حديث شيعه است.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از جمله اصحاب صادقين (درکتاب رجال شيخ طوسي) : زراره، محمد بن مسلم, هشام بن سالم, محمدبن نعمان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تدوين حديث در ميان شيعيان: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عصر شکوفايي حديث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خلافت  10 خليفه از خلفاي بني مروان و بني عباس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  گردآوري سنت رسول خدا(ص) به فرمان عمرابن عبدالعزيز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         پرورش شاگردان برجسته اي در زمينه معارف عظيمي چون فقه، حديث، تفسير و کلام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مطرح شدن اصحاب اجماع در فاصله زماني امامت امام باقر(ع) تا امام رضا(ع) و توسعه ي زمينه هاي فکري و </a:t>
            </a:r>
            <a:r>
              <a:rPr lang="fa-I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اعتقادي و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...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بحث جعل احاديث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a-IR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98/2/1</a:t>
            </a:r>
            <a:endParaRPr lang="fa-IR" sz="2800" dirty="0">
              <a:solidFill>
                <a:srgbClr val="FFFF00"/>
              </a:solidFill>
            </a:endParaRPr>
          </a:p>
        </p:txBody>
      </p:sp>
      <p:cxnSp>
        <p:nvCxnSpPr>
          <p:cNvPr id="31" name="Elbow Connector 21">
            <a:extLst>
              <a:ext uri="{FF2B5EF4-FFF2-40B4-BE49-F238E27FC236}">
                <a16:creationId xmlns:a16="http://schemas.microsoft.com/office/drawing/2014/main" xmlns="" id="{563ED06B-99CE-4D91-9FD9-374FBC0FCCC8}"/>
              </a:ext>
            </a:extLst>
          </p:cNvPr>
          <p:cNvCxnSpPr/>
          <p:nvPr/>
        </p:nvCxnSpPr>
        <p:spPr>
          <a:xfrm rot="10800000" flipV="1">
            <a:off x="5211629" y="3669810"/>
            <a:ext cx="500380" cy="461645"/>
          </a:xfrm>
          <a:prstGeom prst="bentConnector3">
            <a:avLst>
              <a:gd name="adj1" fmla="val 137856"/>
            </a:avLst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15">
            <a:extLst>
              <a:ext uri="{FF2B5EF4-FFF2-40B4-BE49-F238E27FC236}">
                <a16:creationId xmlns:a16="http://schemas.microsoft.com/office/drawing/2014/main" xmlns="" id="{F776540F-B451-43DC-A877-1B00005E242B}"/>
              </a:ext>
            </a:extLst>
          </p:cNvPr>
          <p:cNvCxnSpPr/>
          <p:nvPr/>
        </p:nvCxnSpPr>
        <p:spPr>
          <a:xfrm flipH="1">
            <a:off x="9039003" y="4258067"/>
            <a:ext cx="263525" cy="527050"/>
          </a:xfrm>
          <a:prstGeom prst="bentConnector3">
            <a:avLst>
              <a:gd name="adj1" fmla="val -16713"/>
            </a:avLst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6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1887" y="588351"/>
            <a:ext cx="8207818" cy="607792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اصول اربعه مائه (اصول چهارصدگانه) = </a:t>
            </a:r>
            <a:r>
              <a:rPr lang="fa-I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زيربناي کليد اربعه شيعه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اصل=</a:t>
            </a:r>
            <a:r>
              <a:rPr lang="fa-I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</a:t>
            </a:r>
            <a:r>
              <a:rPr lang="fa-IR" sz="20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ثبت و نگارش حديث يا روايت به محض شنيدن از معصوم (ع)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تصنيف = </a:t>
            </a:r>
            <a:r>
              <a:rPr lang="fa-IR" sz="20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طبقه بندي و موضوع بندي اصول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a-IR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Zar" panose="00000500000000000000" pitchFamily="2" charset="-78"/>
            </a:endParaRPr>
          </a:p>
          <a:p>
            <a:pPr marL="0" indent="0">
              <a:buNone/>
            </a:pPr>
            <a:endParaRPr lang="fa-IR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Zar" panose="00000500000000000000" pitchFamily="2" charset="-78"/>
            </a:endParaRPr>
          </a:p>
          <a:p>
            <a:pPr marL="0" indent="0"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کتب اربعه شيعه</a:t>
            </a:r>
          </a:p>
          <a:p>
            <a:pPr marL="0" indent="0">
              <a:buNone/>
            </a:pPr>
            <a:endParaRPr lang="fa-IR" b="1" dirty="0">
              <a:latin typeface="Calibri" panose="020F0502020204030204" pitchFamily="34" charset="0"/>
              <a:ea typeface="Calibri" panose="020F0502020204030204" pitchFamily="34" charset="0"/>
              <a:cs typeface="Zar" panose="00000500000000000000" pitchFamily="2" charset="-78"/>
            </a:endParaRPr>
          </a:p>
          <a:p>
            <a:pPr marL="0" indent="0">
              <a:buNone/>
            </a:pPr>
            <a:endParaRPr lang="fa-IR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Zar" panose="00000500000000000000" pitchFamily="2" charset="-78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حديث در دوران امام کاظم(ع) تا آغاز غيبت صغري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        جامعع نگاري احاديث شيعي و سند نگاري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ارتباط با امامان معصوم (صادقين تا امام عسگري)= افزايش شمار شيعيان = تدوين آثار فقهي, کلامي، اخلاقي و...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وجود نمايندگان از طرف ائمه = زمينه ساز غيبت امام عصر (عج)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a-IR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98/2/1</a:t>
            </a:r>
            <a:endParaRPr lang="fa-IR" sz="2800" dirty="0">
              <a:solidFill>
                <a:srgbClr val="FFFF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F07F3CB-A941-40E3-9705-F20F1867E900}"/>
              </a:ext>
            </a:extLst>
          </p:cNvPr>
          <p:cNvGrpSpPr/>
          <p:nvPr/>
        </p:nvGrpSpPr>
        <p:grpSpPr>
          <a:xfrm>
            <a:off x="4173800" y="2349846"/>
            <a:ext cx="3730518" cy="1774825"/>
            <a:chOff x="0" y="0"/>
            <a:chExt cx="2673198" cy="1775260"/>
          </a:xfrm>
        </p:grpSpPr>
        <p:sp>
          <p:nvSpPr>
            <p:cNvPr id="6" name="Right Brace 5">
              <a:extLst>
                <a:ext uri="{FF2B5EF4-FFF2-40B4-BE49-F238E27FC236}">
                  <a16:creationId xmlns:a16="http://schemas.microsoft.com/office/drawing/2014/main" xmlns="" id="{58DFCCB2-5D5F-4FF9-899E-D50F01B765C3}"/>
                </a:ext>
              </a:extLst>
            </p:cNvPr>
            <p:cNvSpPr/>
            <p:nvPr/>
          </p:nvSpPr>
          <p:spPr>
            <a:xfrm>
              <a:off x="2476983" y="0"/>
              <a:ext cx="196215" cy="1766570"/>
            </a:xfrm>
            <a:prstGeom prst="rightBrace">
              <a:avLst>
                <a:gd name="adj1" fmla="val 4537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xmlns="" id="{41E37152-BAA5-4CAE-9B42-CF6AD49F0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4725"/>
              <a:ext cx="2519680" cy="17405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 - اصول کافي(مرحوم کليني)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– تهذيب(شيخ طوسي)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- من لا يحضره الفقيه (شيخ صدوق)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- استبصار (شيخ طوسي)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r" rtl="1">
                <a:lnSpc>
                  <a:spcPct val="115000"/>
                </a:lnSpc>
                <a:spcAft>
                  <a:spcPts val="1000"/>
                </a:spcAft>
              </a:pPr>
              <a:r>
                <a:rPr lang="en-U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Zar" panose="00000500000000000000" pitchFamily="2" charset="-78"/>
                </a:rPr>
                <a:t> 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" name="Elbow Connector 25">
            <a:extLst>
              <a:ext uri="{FF2B5EF4-FFF2-40B4-BE49-F238E27FC236}">
                <a16:creationId xmlns:a16="http://schemas.microsoft.com/office/drawing/2014/main" xmlns="" id="{4C9654AE-652C-478B-BDA9-5488C07CA570}"/>
              </a:ext>
            </a:extLst>
          </p:cNvPr>
          <p:cNvCxnSpPr/>
          <p:nvPr/>
        </p:nvCxnSpPr>
        <p:spPr>
          <a:xfrm flipH="1">
            <a:off x="8873578" y="4518484"/>
            <a:ext cx="263525" cy="527050"/>
          </a:xfrm>
          <a:prstGeom prst="bentConnector3">
            <a:avLst>
              <a:gd name="adj1" fmla="val -16713"/>
            </a:avLst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Callout 24">
            <a:extLst>
              <a:ext uri="{FF2B5EF4-FFF2-40B4-BE49-F238E27FC236}">
                <a16:creationId xmlns:a16="http://schemas.microsoft.com/office/drawing/2014/main" xmlns="" id="{AB274E97-1438-47FF-8918-62E0D84D7D4A}"/>
              </a:ext>
            </a:extLst>
          </p:cNvPr>
          <p:cNvSpPr/>
          <p:nvPr/>
        </p:nvSpPr>
        <p:spPr>
          <a:xfrm>
            <a:off x="2359736" y="3841948"/>
            <a:ext cx="3153192" cy="1354861"/>
          </a:xfrm>
          <a:prstGeom prst="rightArrowCallout">
            <a:avLst>
              <a:gd name="adj1" fmla="val 25659"/>
              <a:gd name="adj2" fmla="val 34468"/>
              <a:gd name="adj3" fmla="val 23711"/>
              <a:gd name="adj4" fmla="val 8348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085" algn="ctr" rtl="1">
              <a:lnSpc>
                <a:spcPct val="115000"/>
              </a:lnSpc>
              <a:spcAft>
                <a:spcPts val="1000"/>
              </a:spcAft>
            </a:pPr>
            <a:r>
              <a:rPr lang="fa-IR" sz="2000" dirty="0">
                <a:effectLst/>
                <a:ea typeface="Calibri" panose="020F0502020204030204" pitchFamily="34" charset="0"/>
                <a:cs typeface="Zar" panose="00000500000000000000" pitchFamily="2" charset="-78"/>
              </a:rPr>
              <a:t>سند الامام الرضا(ع)</a:t>
            </a:r>
            <a:endParaRPr lang="en-US" sz="16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85" algn="ctr" rtl="1">
              <a:lnSpc>
                <a:spcPct val="115000"/>
              </a:lnSpc>
              <a:spcAft>
                <a:spcPts val="1000"/>
              </a:spcAft>
            </a:pPr>
            <a:r>
              <a:rPr lang="fa-IR" sz="2000" dirty="0">
                <a:effectLst/>
                <a:ea typeface="Calibri" panose="020F0502020204030204" pitchFamily="34" charset="0"/>
                <a:cs typeface="Zar" panose="00000500000000000000" pitchFamily="2" charset="-78"/>
              </a:rPr>
              <a:t>نوشته: عزيز الله عطاري</a:t>
            </a:r>
            <a:endParaRPr lang="en-US" sz="16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4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FF3B929-DB13-4920-A8B2-F2B8768F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931" y="251246"/>
            <a:ext cx="7904628" cy="515815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cs typeface="Zar" pitchFamily="2" charset="-78"/>
              </a:rPr>
              <a:t>ظهور کتب اربعه حديثي شيعه</a:t>
            </a:r>
            <a:r>
              <a:rPr lang="fa-IR" sz="2800" b="1" dirty="0">
                <a:solidFill>
                  <a:schemeClr val="accent2"/>
                </a:solidFill>
                <a:effectLst/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	</a:t>
            </a:r>
            <a:endParaRPr lang="fa-IR" sz="2800" dirty="0">
              <a:solidFill>
                <a:schemeClr val="accent2"/>
              </a:solidFill>
              <a:cs typeface="Zar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38F34-49FB-48A2-BEBD-E994C02D9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955459"/>
            <a:ext cx="9476179" cy="5428992"/>
          </a:xfrm>
        </p:spPr>
        <p:txBody>
          <a:bodyPr>
            <a:noAutofit/>
          </a:bodyPr>
          <a:lstStyle/>
          <a:p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Zar" panose="00000500000000000000" pitchFamily="2" charset="-78"/>
              </a:rPr>
              <a:t>اصول کافي(مرحوم کليني) – تهذيب(شيخ طوسي)- استبصار (شيخ طوسي)- من لا يحضره الفقيه (شيخ صدوق) قرون4و5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Zar" panose="00000500000000000000" pitchFamily="2" charset="-78"/>
            </a:endParaRPr>
          </a:p>
          <a:p>
            <a:pPr marL="0" indent="0" algn="r" rtl="1">
              <a:lnSpc>
                <a:spcPct val="115000"/>
              </a:lnSpc>
              <a:spcAft>
                <a:spcPts val="1000"/>
              </a:spcAft>
              <a:buNone/>
            </a:pPr>
            <a:endParaRPr lang="fa-IR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AD064F1-B981-453B-871C-F208E5762A44}"/>
              </a:ext>
            </a:extLst>
          </p:cNvPr>
          <p:cNvSpPr txBox="1">
            <a:spLocks/>
          </p:cNvSpPr>
          <p:nvPr/>
        </p:nvSpPr>
        <p:spPr>
          <a:xfrm rot="4078004">
            <a:off x="8367441" y="1683859"/>
            <a:ext cx="4109767" cy="7894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2800" b="1" dirty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جلسه مورخ               </a:t>
            </a:r>
            <a:r>
              <a:rPr lang="fa-IR" sz="2800" b="1" dirty="0" smtClean="0">
                <a:solidFill>
                  <a:srgbClr val="FFFF00"/>
                </a:solidFill>
                <a:latin typeface="farsi-Sans"/>
                <a:ea typeface="Times New Roman" panose="02020603050405020304" pitchFamily="18" charset="0"/>
                <a:cs typeface="Zar" panose="00000500000000000000" pitchFamily="2" charset="-78"/>
              </a:rPr>
              <a:t>98/2/15</a:t>
            </a:r>
            <a:endParaRPr lang="fa-IR" sz="28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8" y="1917392"/>
            <a:ext cx="9274629" cy="221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2" y="4322796"/>
            <a:ext cx="9237306" cy="253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68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436</TotalTime>
  <Words>829</Words>
  <Application>Microsoft Office PowerPoint</Application>
  <PresentationFormat>Custom</PresentationFormat>
  <Paragraphs>162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Facet</vt:lpstr>
      <vt:lpstr>Packager Shell Object</vt:lpstr>
      <vt:lpstr>فقه الحدیث</vt:lpstr>
      <vt:lpstr>1- کليات احاديث شيعه و سني         2-مباحث دراية الحديث و مسايل آن  </vt:lpstr>
      <vt:lpstr>PowerPoint Presentation</vt:lpstr>
      <vt:lpstr>جايگاه حديث  </vt:lpstr>
      <vt:lpstr>تدريس حديث در دوران پيامبر (ص) و امامان معصوم   </vt:lpstr>
      <vt:lpstr>حديث شيعه در قرن نخست هجري </vt:lpstr>
      <vt:lpstr>حديث در دوران صادقين(ع) تا آخر غيبت صغری </vt:lpstr>
      <vt:lpstr>PowerPoint Presentation</vt:lpstr>
      <vt:lpstr>ظهور کتب اربعه حديثي شيعه </vt:lpstr>
      <vt:lpstr>PowerPoint Presentation</vt:lpstr>
      <vt:lpstr>PowerPoint Presentation</vt:lpstr>
      <vt:lpstr>تدوين حديث در دوران متــأخران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فقه الحدیث</dc:title>
  <dc:creator>a_abedini1977@yahoo.com</dc:creator>
  <cp:lastModifiedBy>Aki</cp:lastModifiedBy>
  <cp:revision>31</cp:revision>
  <dcterms:created xsi:type="dcterms:W3CDTF">2020-05-09T12:46:08Z</dcterms:created>
  <dcterms:modified xsi:type="dcterms:W3CDTF">2020-05-06T22:41:02Z</dcterms:modified>
</cp:coreProperties>
</file>