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 id="258" r:id="rId3"/>
    <p:sldId id="259" r:id="rId4"/>
    <p:sldId id="260" r:id="rId5"/>
    <p:sldId id="261" r:id="rId6"/>
  </p:sldIdLst>
  <p:sldSz cx="9144000" cy="6858000" type="screen4x3"/>
  <p:notesSz cx="6797675" cy="987425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69" d="100"/>
          <a:sy n="69" d="100"/>
        </p:scale>
        <p:origin x="-1386"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5" Type="http://schemas.openxmlformats.org/officeDocument/2006/relationships/slide" Target="slides/slide4.xml"/><Relationship Id="rId10"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1FB1BB57-E21B-4925-B287-C98CA591812E}" type="datetimeFigureOut">
              <a:rPr lang="en-US" smtClean="0"/>
              <a:t>9/8/2016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378538909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1BB57-E21B-4925-B287-C98CA591812E}" type="datetimeFigureOut">
              <a:rPr lang="en-US" smtClean="0"/>
              <a:t>9/8/2016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233256555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1BB57-E21B-4925-B287-C98CA591812E}" type="datetimeFigureOut">
              <a:rPr lang="en-US" smtClean="0"/>
              <a:t>9/8/2016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272814060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FB1BB57-E21B-4925-B287-C98CA591812E}" type="datetimeFigureOut">
              <a:rPr lang="en-US" smtClean="0"/>
              <a:t>9/8/2016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270465782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1FB1BB57-E21B-4925-B287-C98CA591812E}" type="datetimeFigureOut">
              <a:rPr lang="en-US" smtClean="0"/>
              <a:t>9/8/2016</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2176635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1FB1BB57-E21B-4925-B287-C98CA591812E}" type="datetimeFigureOut">
              <a:rPr lang="en-US" smtClean="0"/>
              <a:t>9/8/2016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391476568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1FB1BB57-E21B-4925-B287-C98CA591812E}" type="datetimeFigureOut">
              <a:rPr lang="en-US" smtClean="0"/>
              <a:t>9/8/2016</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15381491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1FB1BB57-E21B-4925-B287-C98CA591812E}" type="datetimeFigureOut">
              <a:rPr lang="en-US" smtClean="0"/>
              <a:t>9/8/2016</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35901566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1FB1BB57-E21B-4925-B287-C98CA591812E}" type="datetimeFigureOut">
              <a:rPr lang="en-US" smtClean="0"/>
              <a:t>9/8/2016</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21985805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B1BB57-E21B-4925-B287-C98CA591812E}" type="datetimeFigureOut">
              <a:rPr lang="en-US" smtClean="0"/>
              <a:t>9/8/2016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7291905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1FB1BB57-E21B-4925-B287-C98CA591812E}" type="datetimeFigureOut">
              <a:rPr lang="en-US" smtClean="0"/>
              <a:t>9/8/2016</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8234DE3-17E5-4316-BC04-D50E2939BB3F}" type="slidenum">
              <a:rPr lang="en-US" smtClean="0"/>
              <a:t>‹#›</a:t>
            </a:fld>
            <a:endParaRPr lang="en-US"/>
          </a:p>
        </p:txBody>
      </p:sp>
    </p:spTree>
    <p:extLst>
      <p:ext uri="{BB962C8B-B14F-4D97-AF65-F5344CB8AC3E}">
        <p14:creationId xmlns:p14="http://schemas.microsoft.com/office/powerpoint/2010/main" val="105384189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FB1BB57-E21B-4925-B287-C98CA591812E}" type="datetimeFigureOut">
              <a:rPr lang="en-US" smtClean="0"/>
              <a:t>9/8/2016</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8234DE3-17E5-4316-BC04-D50E2939BB3F}" type="slidenum">
              <a:rPr lang="en-US" smtClean="0"/>
              <a:t>‹#›</a:t>
            </a:fld>
            <a:endParaRPr lang="en-US"/>
          </a:p>
        </p:txBody>
      </p:sp>
    </p:spTree>
    <p:extLst>
      <p:ext uri="{BB962C8B-B14F-4D97-AF65-F5344CB8AC3E}">
        <p14:creationId xmlns:p14="http://schemas.microsoft.com/office/powerpoint/2010/main" val="403913255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microsoft.com/office/2007/relationships/hdphoto" Target="../media/hdphoto1.wdp"/><Relationship Id="rId7" Type="http://schemas.openxmlformats.org/officeDocument/2006/relationships/image" Target="../media/image4.png"/><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_rels/slide3.xml.rels><?xml version="1.0" encoding="UTF-8" standalone="yes"?>
<Relationships xmlns="http://schemas.openxmlformats.org/package/2006/relationships"><Relationship Id="rId8" Type="http://schemas.openxmlformats.org/officeDocument/2006/relationships/image" Target="../media/image5.png"/><Relationship Id="rId3" Type="http://schemas.microsoft.com/office/2007/relationships/hdphoto" Target="../media/hdphoto1.wdp"/><Relationship Id="rId7" Type="http://schemas.microsoft.com/office/2007/relationships/hdphoto" Target="../media/hdphoto2.wdp"/><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www.education.cfu.ac.ir/" TargetMode="External"/></Relationships>
</file>

<file path=ppt/slides/_rels/slide4.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microsoft.com/office/2007/relationships/hdphoto" Target="../media/hdphoto1.wdp"/><Relationship Id="rId2" Type="http://schemas.openxmlformats.org/officeDocument/2006/relationships/image" Target="../media/image1.jpeg"/><Relationship Id="rId1" Type="http://schemas.openxmlformats.org/officeDocument/2006/relationships/slideLayout" Target="../slideLayouts/slideLayout1.xml"/><Relationship Id="rId6" Type="http://schemas.microsoft.com/office/2007/relationships/hdphoto" Target="../media/hdphoto2.wdp"/><Relationship Id="rId5" Type="http://schemas.openxmlformats.org/officeDocument/2006/relationships/image" Target="../media/image3.png"/><Relationship Id="rId4"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mozeshToraby\Desktop\دانشگاه_فرهنگیان.jpg"/>
          <p:cNvPicPr>
            <a:picLocks noChangeAspect="1" noChangeArrowheads="1"/>
          </p:cNvPicPr>
          <p:nvPr/>
        </p:nvPicPr>
        <p:blipFill>
          <a:blip r:embed="rId2">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909598" y="1211809"/>
            <a:ext cx="3013075" cy="4874092"/>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76200" y="394638"/>
            <a:ext cx="8610600" cy="6310961"/>
          </a:xfrm>
          <a:prstGeom prst="roundRect">
            <a:avLst>
              <a:gd name="adj" fmla="val 1709"/>
            </a:avLst>
          </a:prstGeom>
          <a:noFill/>
          <a:ln w="50800" cmpd="thickThi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Rectangle 7"/>
          <p:cNvSpPr/>
          <p:nvPr/>
        </p:nvSpPr>
        <p:spPr>
          <a:xfrm>
            <a:off x="304799" y="1600200"/>
            <a:ext cx="8382001" cy="4427302"/>
          </a:xfrm>
          <a:prstGeom prst="rect">
            <a:avLst/>
          </a:prstGeom>
          <a:noFill/>
        </p:spPr>
        <p:txBody>
          <a:bodyPr wrap="square" lIns="91440" tIns="45720" rIns="91440" bIns="45720">
            <a:spAutoFit/>
          </a:bodyPr>
          <a:lstStyle/>
          <a:p>
            <a:pPr marL="285750" indent="-285750" algn="justLow" rtl="1">
              <a:lnSpc>
                <a:spcPct val="114000"/>
              </a:lnSpc>
              <a:spcAft>
                <a:spcPts val="1200"/>
              </a:spcAft>
              <a:buFont typeface="Wingdings" pitchFamily="2" charset="2"/>
              <a:buChar char="Ø"/>
            </a:pPr>
            <a:r>
              <a:rPr lang="fa-IR"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با توجه به </a:t>
            </a:r>
            <a:r>
              <a:rPr lang="fa-IR"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اشکالات بوجود </a:t>
            </a:r>
            <a:r>
              <a:rPr lang="fa-IR"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آمده در </a:t>
            </a:r>
            <a:r>
              <a:rPr lang="fa-IR"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سامانه گلستان</a:t>
            </a:r>
            <a:r>
              <a:rPr lang="fa-IR"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 </a:t>
            </a:r>
            <a:r>
              <a:rPr lang="fa-IR"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و امکان </a:t>
            </a:r>
            <a:r>
              <a:rPr lang="fa-IR"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نقص اطلاعات انتقال یافته </a:t>
            </a:r>
            <a:r>
              <a:rPr lang="fa-IR" sz="1600"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(دروس ثبت نام شده و دانشجویان)، </a:t>
            </a:r>
            <a:r>
              <a:rPr lang="fa-IR"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چنانچه پس از ورود به سامانه در خصوص دروس اخذ شده در نیمسال تابستان 95-94 و نمرات وارد نشده در نیمسال دوم 95-94  نقصی مشاهده شد جهت رفع مشکل تا تاریخ 95/06/26 به آموزش دانشگاه اطلاع دهید. </a:t>
            </a:r>
            <a:endParaRPr lang="fa-IR"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endParaRPr>
          </a:p>
          <a:p>
            <a:pPr marL="285750" indent="-285750" algn="justLow" rtl="1">
              <a:lnSpc>
                <a:spcPct val="114000"/>
              </a:lnSpc>
              <a:spcAft>
                <a:spcPts val="1200"/>
              </a:spcAft>
              <a:buFont typeface="Wingdings" pitchFamily="2" charset="2"/>
              <a:buChar char="Ø"/>
            </a:pP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دانشجويان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متقاضي ميهمان كامل  از تاريخ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95/06/18 لغايت 95/06/22 ميتوانند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از طريق سامانه و از مسير: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         </a:t>
            </a:r>
            <a:r>
              <a:rPr lang="fa-IR" sz="1600" b="1" u="sng"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آموزش</a:t>
            </a:r>
            <a:r>
              <a:rPr lang="fa-IR" sz="1600" b="1" u="sng"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 دانشجو/ درخواست ها/ تقاضاي انتقال و مهمان </a:t>
            </a:r>
            <a:r>
              <a:rPr lang="fa-IR" sz="1600" b="1" u="sng"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درخواست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خود را وارد نمايند.  مبدا- مقصد نيز از همان مسير مي توانند جواب تقاضاي دانشجو را  تا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تاريخ  95/06/25 وارد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نمايند. </a:t>
            </a:r>
          </a:p>
          <a:p>
            <a:pPr marL="285750" indent="-285750" algn="justLow" rtl="1">
              <a:lnSpc>
                <a:spcPct val="114000"/>
              </a:lnSpc>
              <a:spcAft>
                <a:spcPts val="1200"/>
              </a:spcAft>
              <a:buFont typeface="Wingdings" pitchFamily="2" charset="2"/>
              <a:buChar char="Ø"/>
            </a:pP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دانشجويان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متقاضي ميهمان بصورت تكدرس بايد درخواست خود را كتبي و فيزيكي ارائه نمايد و پس از تاييد از مبدا و مقصد توسط كارشناس مقصد انتخاب واحد مي گردد. زمان انتخاب واحد متعاقبا اعلام مي گردد.</a:t>
            </a:r>
          </a:p>
          <a:p>
            <a:pPr marL="285750" indent="-285750" algn="justLow" rtl="1">
              <a:lnSpc>
                <a:spcPct val="114000"/>
              </a:lnSpc>
              <a:spcAft>
                <a:spcPts val="1200"/>
              </a:spcAft>
              <a:buFont typeface="Wingdings" pitchFamily="2" charset="2"/>
              <a:buChar char="Ø"/>
            </a:pP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در تاريخ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95/06/27و 95/06/28 براي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ان دسته از دانشجوياني كه در ترم تابستان موفق به اخذ درس خود نشده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اند و در کلاس و آزمون شرکت داشته اند امکان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انتخاب واحد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وجود دارد و ثبت </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نمره توسط استاد نيز در همين زمان صورت پذيرد</a:t>
            </a:r>
            <a:r>
              <a:rPr lang="fa-IR" sz="16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a:t>
            </a:r>
          </a:p>
          <a:p>
            <a:pPr lvl="0" algn="ctr" rtl="1">
              <a:lnSpc>
                <a:spcPct val="114000"/>
              </a:lnSpc>
            </a:pPr>
            <a:r>
              <a:rPr lang="fa-IR" sz="1200"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برای ورود به سامانه صرفا از مرورگر </a:t>
            </a:r>
            <a:r>
              <a:rPr lang="en-US" sz="12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latin typeface="Times New Roman" pitchFamily="18" charset="0"/>
                <a:cs typeface="Times New Roman" pitchFamily="18" charset="0"/>
              </a:rPr>
              <a:t>I</a:t>
            </a:r>
            <a:r>
              <a:rPr lang="en-US" sz="1200"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latin typeface="Times New Roman" pitchFamily="18" charset="0"/>
                <a:cs typeface="Times New Roman" pitchFamily="18" charset="0"/>
              </a:rPr>
              <a:t>nternet </a:t>
            </a:r>
            <a:r>
              <a:rPr lang="en-US" sz="1200" b="1" dirty="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latin typeface="Times New Roman" pitchFamily="18" charset="0"/>
                <a:cs typeface="Times New Roman" pitchFamily="18" charset="0"/>
              </a:rPr>
              <a:t>E</a:t>
            </a:r>
            <a:r>
              <a:rPr lang="en-US" sz="1200"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latin typeface="Times New Roman" pitchFamily="18" charset="0"/>
                <a:cs typeface="Times New Roman" pitchFamily="18" charset="0"/>
              </a:rPr>
              <a:t>xplorer</a:t>
            </a:r>
            <a:r>
              <a:rPr lang="fa-IR" sz="1200"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latin typeface="Times New Roman" pitchFamily="18" charset="0"/>
                <a:cs typeface="Times New Roman" pitchFamily="18" charset="0"/>
              </a:rPr>
              <a:t> </a:t>
            </a:r>
            <a:r>
              <a:rPr lang="fa-IR" sz="1200" b="1"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rPr>
              <a:t>استفاده نمایید.</a:t>
            </a:r>
            <a:endParaRPr lang="fa-IR" sz="1400" b="1" u="sng" dirty="0" smtClean="0">
              <a:ln w="12700">
                <a:solidFill>
                  <a:schemeClr val="tx2">
                    <a:satMod val="155000"/>
                  </a:schemeClr>
                </a:solidFill>
                <a:prstDash val="solid"/>
              </a:ln>
              <a:solidFill>
                <a:sysClr val="windowText" lastClr="000000"/>
              </a:solidFill>
              <a:effectLst>
                <a:outerShdw blurRad="41275" dist="20320" dir="1800000" algn="tl" rotWithShape="0">
                  <a:srgbClr val="000000">
                    <a:alpha val="40000"/>
                  </a:srgbClr>
                </a:outerShdw>
              </a:effectLst>
              <a:cs typeface="2  Titr" pitchFamily="2" charset="-78"/>
            </a:endParaRPr>
          </a:p>
        </p:txBody>
      </p:sp>
      <p:sp>
        <p:nvSpPr>
          <p:cNvPr id="10" name="Rectangle 9"/>
          <p:cNvSpPr/>
          <p:nvPr/>
        </p:nvSpPr>
        <p:spPr>
          <a:xfrm>
            <a:off x="76200" y="6367046"/>
            <a:ext cx="3172663" cy="338554"/>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1600" b="1" dirty="0" smtClean="0">
                <a:ln w="11430"/>
                <a:solidFill>
                  <a:sysClr val="windowText" lastClr="000000"/>
                </a:solidFill>
                <a:effectLst>
                  <a:outerShdw blurRad="50800" dist="39000" dir="5460000" algn="tl">
                    <a:srgbClr val="000000">
                      <a:alpha val="38000"/>
                    </a:srgbClr>
                  </a:outerShdw>
                </a:effectLst>
                <a:cs typeface="2  Esfehan" pitchFamily="2" charset="-78"/>
              </a:rPr>
              <a:t>امور آموزشی پردیس شهید باهنر اصفهان</a:t>
            </a:r>
            <a:endParaRPr lang="en-US" sz="1600" b="1" dirty="0">
              <a:ln w="11430"/>
              <a:solidFill>
                <a:sysClr val="windowText" lastClr="000000"/>
              </a:solidFill>
              <a:effectLst>
                <a:outerShdw blurRad="50800" dist="39000" dir="5460000" algn="tl">
                  <a:srgbClr val="000000">
                    <a:alpha val="38000"/>
                  </a:srgbClr>
                </a:outerShdw>
              </a:effectLst>
              <a:cs typeface="2  Esfehan" pitchFamily="2" charset="-78"/>
            </a:endParaRPr>
          </a:p>
        </p:txBody>
      </p:sp>
      <p:sp>
        <p:nvSpPr>
          <p:cNvPr id="11" name="Rectangle 10"/>
          <p:cNvSpPr/>
          <p:nvPr/>
        </p:nvSpPr>
        <p:spPr>
          <a:xfrm>
            <a:off x="1811812" y="750191"/>
            <a:ext cx="5077032"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قابل توجه </a:t>
            </a: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اساتید و دانشجویان </a:t>
            </a: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گرامی:</a:t>
            </a:r>
            <a:endParaRPr lang="en-US" sz="2800" b="1" u="sng" dirty="0">
              <a:ln w="11430"/>
              <a:solidFill>
                <a:sysClr val="windowText" lastClr="000000"/>
              </a:solidFill>
              <a:effectLst>
                <a:outerShdw blurRad="50800" dist="39000" dir="5460000" algn="tl">
                  <a:srgbClr val="000000">
                    <a:alpha val="38000"/>
                  </a:srgbClr>
                </a:outerShdw>
              </a:effectLst>
              <a:cs typeface="2  Titr" pitchFamily="2" charset="-78"/>
            </a:endParaRPr>
          </a:p>
        </p:txBody>
      </p:sp>
      <p:pic>
        <p:nvPicPr>
          <p:cNvPr id="1026" name="Picture 2" descr="C:\Users\AmozeshToraby\Desktop\header.png"/>
          <p:cNvPicPr>
            <a:picLocks noChangeAspect="1" noChangeArrowheads="1"/>
          </p:cNvPicPr>
          <p:nvPr/>
        </p:nvPicPr>
        <p:blipFill rotWithShape="1">
          <a:blip r:embed="rId4">
            <a:extLst>
              <a:ext uri="{28A0092B-C50C-407E-A947-70E740481C1C}">
                <a14:useLocalDpi xmlns:a14="http://schemas.microsoft.com/office/drawing/2010/main" val="0"/>
              </a:ext>
            </a:extLst>
          </a:blip>
          <a:srcRect l="12429" r="12932"/>
          <a:stretch/>
        </p:blipFill>
        <p:spPr bwMode="auto">
          <a:xfrm>
            <a:off x="831273" y="27277"/>
            <a:ext cx="7038110" cy="734723"/>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696200" y="457200"/>
            <a:ext cx="1076498" cy="1008547"/>
            <a:chOff x="6781800" y="431804"/>
            <a:chExt cx="1600200" cy="1773611"/>
          </a:xfrm>
        </p:grpSpPr>
        <p:pic>
          <p:nvPicPr>
            <p:cNvPr id="12" name="Picture 2" descr="C:\Users\AmozeshToraby\Desktop\دانشگاه_فرهنگیان.jpg"/>
            <p:cNvPicPr>
              <a:picLocks noChangeAspect="1" noChangeArrowheads="1"/>
            </p:cNvPicPr>
            <p:nvPr/>
          </p:nvPicPr>
          <p:blipFill>
            <a:blip r:embed="rId5" cstate="print">
              <a:clrChange>
                <a:clrFrom>
                  <a:srgbClr val="FFFFFF"/>
                </a:clrFrom>
                <a:clrTo>
                  <a:srgbClr val="FFFFFF">
                    <a:alpha val="0"/>
                  </a:srgbClr>
                </a:clrTo>
              </a:clrChange>
              <a:biLevel thresh="5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53102" y="431804"/>
              <a:ext cx="847898" cy="13716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6781800" y="1733490"/>
              <a:ext cx="1600200" cy="471925"/>
            </a:xfrm>
            <a:prstGeom prst="rect">
              <a:avLst/>
            </a:prstGeom>
            <a:noFill/>
          </p:spPr>
          <p:txBody>
            <a:bodyPr wrap="square" rtlCol="0">
              <a:spAutoFit/>
            </a:bodyPr>
            <a:lstStyle/>
            <a:p>
              <a:pPr algn="ctr" rtl="1"/>
              <a:r>
                <a:rPr lang="fa-IR" sz="1400" b="1" dirty="0" smtClean="0">
                  <a:latin typeface="IranNastaliq" pitchFamily="18" charset="0"/>
                  <a:cs typeface="IranNastaliq" pitchFamily="18" charset="0"/>
                </a:rPr>
                <a:t>پردیس شهید باهنر اصفهان</a:t>
              </a:r>
              <a:endParaRPr lang="en-US" sz="1400" b="1" dirty="0">
                <a:latin typeface="IranNastaliq" pitchFamily="18" charset="0"/>
                <a:cs typeface="IranNastaliq" pitchFamily="18" charset="0"/>
              </a:endParaRPr>
            </a:p>
          </p:txBody>
        </p:sp>
      </p:grpSp>
    </p:spTree>
    <p:extLst>
      <p:ext uri="{BB962C8B-B14F-4D97-AF65-F5344CB8AC3E}">
        <p14:creationId xmlns:p14="http://schemas.microsoft.com/office/powerpoint/2010/main" val="36432732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mozeshToraby\Desktop\دانشگاه_فرهنگیان.jpg"/>
          <p:cNvPicPr>
            <a:picLocks noChangeAspect="1" noChangeArrowheads="1"/>
          </p:cNvPicPr>
          <p:nvPr/>
        </p:nvPicPr>
        <p:blipFill>
          <a:blip r:embed="rId2">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909598" y="1211809"/>
            <a:ext cx="3013075" cy="4874092"/>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76200" y="394638"/>
            <a:ext cx="8610600" cy="6310961"/>
          </a:xfrm>
          <a:prstGeom prst="roundRect">
            <a:avLst>
              <a:gd name="adj" fmla="val 1709"/>
            </a:avLst>
          </a:prstGeom>
          <a:noFill/>
          <a:ln w="50800" cmpd="thickThi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Rectangle 7"/>
          <p:cNvSpPr/>
          <p:nvPr/>
        </p:nvSpPr>
        <p:spPr>
          <a:xfrm>
            <a:off x="76200" y="1447800"/>
            <a:ext cx="8610600" cy="4942507"/>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marL="342900" indent="-342900" algn="justLow" rtl="1">
              <a:lnSpc>
                <a:spcPct val="114000"/>
              </a:lnSpc>
              <a:spcAft>
                <a:spcPts val="1200"/>
              </a:spcAft>
              <a:buFont typeface="Wingdings" pitchFamily="2" charset="2"/>
              <a:buChar char="Ø"/>
            </a:pPr>
            <a:r>
              <a:rPr lang="fa-IR" sz="2400" b="1" dirty="0" smtClean="0">
                <a:ln w="11430"/>
                <a:solidFill>
                  <a:sysClr val="windowText" lastClr="000000"/>
                </a:solidFill>
                <a:effectLst>
                  <a:outerShdw blurRad="50800" dist="39000" dir="5460000" algn="tl">
                    <a:srgbClr val="000000">
                      <a:alpha val="38000"/>
                    </a:srgbClr>
                  </a:outerShdw>
                </a:effectLst>
                <a:cs typeface="2  Titr" pitchFamily="2" charset="-78"/>
              </a:rPr>
              <a:t>با توجه به بارگزاری سامانه گلستان، از کلیه اساتید گرامی خواهشمند است ضمن مراجعه به امور آموزشی پردیس شهید باهنر اصفهان نسبت به دریافت </a:t>
            </a:r>
            <a:r>
              <a:rPr lang="fa-IR" sz="2400" b="1" u="sng" dirty="0" smtClean="0">
                <a:ln w="11430"/>
                <a:solidFill>
                  <a:sysClr val="windowText" lastClr="000000"/>
                </a:solidFill>
                <a:effectLst>
                  <a:outerShdw blurRad="50800" dist="39000" dir="5460000" algn="tl">
                    <a:srgbClr val="000000">
                      <a:alpha val="38000"/>
                    </a:srgbClr>
                  </a:outerShdw>
                </a:effectLst>
                <a:cs typeface="2  Titr" pitchFamily="2" charset="-78"/>
              </a:rPr>
              <a:t>نام کاربری و رمز عبور  </a:t>
            </a:r>
            <a:r>
              <a:rPr lang="fa-IR" sz="2400" b="1" dirty="0" smtClean="0">
                <a:ln w="11430"/>
                <a:solidFill>
                  <a:sysClr val="windowText" lastClr="000000"/>
                </a:solidFill>
                <a:effectLst>
                  <a:outerShdw blurRad="50800" dist="39000" dir="5460000" algn="tl">
                    <a:srgbClr val="000000">
                      <a:alpha val="38000"/>
                    </a:srgbClr>
                  </a:outerShdw>
                </a:effectLst>
                <a:cs typeface="2  Titr" pitchFamily="2" charset="-78"/>
              </a:rPr>
              <a:t>خود جهت ورود به سامانه</a:t>
            </a:r>
            <a:r>
              <a:rPr lang="fa-IR" sz="2400" b="1" dirty="0">
                <a:ln w="11430"/>
                <a:solidFill>
                  <a:sysClr val="windowText" lastClr="000000"/>
                </a:solidFill>
                <a:effectLst>
                  <a:outerShdw blurRad="50800" dist="39000" dir="5460000" algn="tl">
                    <a:srgbClr val="000000">
                      <a:alpha val="38000"/>
                    </a:srgbClr>
                  </a:outerShdw>
                </a:effectLst>
                <a:cs typeface="2  Titr" pitchFamily="2" charset="-78"/>
              </a:rPr>
              <a:t>،</a:t>
            </a:r>
            <a:r>
              <a:rPr lang="fa-IR" sz="2400" b="1" dirty="0" smtClean="0">
                <a:ln w="11430"/>
                <a:solidFill>
                  <a:sysClr val="windowText" lastClr="000000"/>
                </a:solidFill>
                <a:effectLst>
                  <a:outerShdw blurRad="50800" dist="39000" dir="5460000" algn="tl">
                    <a:srgbClr val="000000">
                      <a:alpha val="38000"/>
                    </a:srgbClr>
                  </a:outerShdw>
                </a:effectLst>
                <a:cs typeface="2  Titr" pitchFamily="2" charset="-78"/>
              </a:rPr>
              <a:t> </a:t>
            </a:r>
            <a:r>
              <a:rPr lang="fa-IR" sz="2400" b="1" u="sng" dirty="0" smtClean="0">
                <a:ln w="11430"/>
                <a:solidFill>
                  <a:sysClr val="windowText" lastClr="000000"/>
                </a:solidFill>
                <a:effectLst>
                  <a:outerShdw blurRad="50800" dist="39000" dir="5460000" algn="tl">
                    <a:srgbClr val="000000">
                      <a:alpha val="38000"/>
                    </a:srgbClr>
                  </a:outerShdw>
                </a:effectLst>
                <a:cs typeface="2  Titr" pitchFamily="2" charset="-78"/>
              </a:rPr>
              <a:t>تکمیل اطلاعات و بارگزاری مدارک مورد نیاز</a:t>
            </a:r>
            <a:r>
              <a:rPr lang="fa-IR" sz="2400" b="1" dirty="0" smtClean="0">
                <a:ln w="11430"/>
                <a:solidFill>
                  <a:sysClr val="windowText" lastClr="000000"/>
                </a:solidFill>
                <a:effectLst>
                  <a:outerShdw blurRad="50800" dist="39000" dir="5460000" algn="tl">
                    <a:srgbClr val="000000">
                      <a:alpha val="38000"/>
                    </a:srgbClr>
                  </a:outerShdw>
                </a:effectLst>
                <a:cs typeface="2  Titr" pitchFamily="2" charset="-78"/>
              </a:rPr>
              <a:t> و </a:t>
            </a:r>
            <a:r>
              <a:rPr lang="fa-IR" sz="2400" b="1" u="sng" dirty="0" smtClean="0">
                <a:ln w="11430"/>
                <a:solidFill>
                  <a:sysClr val="windowText" lastClr="000000"/>
                </a:solidFill>
                <a:effectLst>
                  <a:outerShdw blurRad="50800" dist="39000" dir="5460000" algn="tl">
                    <a:srgbClr val="000000">
                      <a:alpha val="38000"/>
                    </a:srgbClr>
                  </a:outerShdw>
                </a:effectLst>
                <a:cs typeface="2  Titr" pitchFamily="2" charset="-78"/>
              </a:rPr>
              <a:t>ثبت نمرات نیمسال دوم 95-94 و نیمسال تابستان 95-94</a:t>
            </a:r>
            <a:r>
              <a:rPr lang="fa-IR" sz="2400" b="1" dirty="0" smtClean="0">
                <a:ln w="11430"/>
                <a:solidFill>
                  <a:sysClr val="windowText" lastClr="000000"/>
                </a:solidFill>
                <a:effectLst>
                  <a:outerShdw blurRad="50800" dist="39000" dir="5460000" algn="tl">
                    <a:srgbClr val="000000">
                      <a:alpha val="38000"/>
                    </a:srgbClr>
                  </a:outerShdw>
                </a:effectLst>
                <a:cs typeface="2  Titr" pitchFamily="2" charset="-78"/>
              </a:rPr>
              <a:t> اقدام نمایند.  </a:t>
            </a:r>
            <a:r>
              <a:rPr lang="fa-IR" b="1" dirty="0" smtClean="0">
                <a:ln w="11430"/>
                <a:solidFill>
                  <a:sysClr val="windowText" lastClr="000000"/>
                </a:solidFill>
                <a:effectLst>
                  <a:outerShdw blurRad="50800" dist="39000" dir="5460000" algn="tl">
                    <a:srgbClr val="000000">
                      <a:alpha val="38000"/>
                    </a:srgbClr>
                  </a:outerShdw>
                </a:effectLst>
                <a:cs typeface="2  Titr" pitchFamily="2" charset="-78"/>
              </a:rPr>
              <a:t>(مهلت ثبت نمرات از تاریخ 95/06/10 تا تاریخ 95/06/1</a:t>
            </a:r>
            <a:r>
              <a:rPr lang="fa-IR" b="1" dirty="0">
                <a:ln w="11430"/>
                <a:solidFill>
                  <a:sysClr val="windowText" lastClr="000000"/>
                </a:solidFill>
                <a:effectLst>
                  <a:outerShdw blurRad="50800" dist="39000" dir="5460000" algn="tl">
                    <a:srgbClr val="000000">
                      <a:alpha val="38000"/>
                    </a:srgbClr>
                  </a:outerShdw>
                </a:effectLst>
                <a:cs typeface="2  Titr" pitchFamily="2" charset="-78"/>
              </a:rPr>
              <a:t>7</a:t>
            </a:r>
            <a:r>
              <a:rPr lang="fa-IR" b="1" dirty="0" smtClean="0">
                <a:ln w="11430"/>
                <a:solidFill>
                  <a:sysClr val="windowText" lastClr="000000"/>
                </a:solidFill>
                <a:effectLst>
                  <a:outerShdw blurRad="50800" dist="39000" dir="5460000" algn="tl">
                    <a:srgbClr val="000000">
                      <a:alpha val="38000"/>
                    </a:srgbClr>
                  </a:outerShdw>
                </a:effectLst>
                <a:cs typeface="2  Titr" pitchFamily="2" charset="-78"/>
              </a:rPr>
              <a:t> می باشد)</a:t>
            </a:r>
          </a:p>
          <a:p>
            <a:pPr marL="342900" indent="-342900" algn="justLow" rtl="1">
              <a:lnSpc>
                <a:spcPct val="114000"/>
              </a:lnSpc>
              <a:spcAft>
                <a:spcPts val="1200"/>
              </a:spcAft>
              <a:buFont typeface="Wingdings" pitchFamily="2" charset="2"/>
              <a:buChar char="Ø"/>
            </a:pPr>
            <a:r>
              <a:rPr lang="fa-IR" sz="1400" b="1" dirty="0" smtClean="0">
                <a:ln w="11430"/>
                <a:solidFill>
                  <a:sysClr val="windowText" lastClr="000000"/>
                </a:solidFill>
                <a:effectLst>
                  <a:outerShdw blurRad="50800" dist="39000" dir="5460000" algn="tl">
                    <a:srgbClr val="000000">
                      <a:alpha val="38000"/>
                    </a:srgbClr>
                  </a:outerShdw>
                </a:effectLst>
                <a:cs typeface="2  Titr" pitchFamily="2" charset="-78"/>
              </a:rPr>
              <a:t>تکمیل اطلاعات اساتید از قسمت: </a:t>
            </a:r>
          </a:p>
          <a:p>
            <a:pPr algn="justLow" rtl="1">
              <a:lnSpc>
                <a:spcPct val="114000"/>
              </a:lnSpc>
              <a:spcAft>
                <a:spcPts val="1200"/>
              </a:spcAft>
            </a:pPr>
            <a:endParaRPr lang="fa-IR" b="1" dirty="0" smtClean="0">
              <a:ln w="11430"/>
              <a:solidFill>
                <a:sysClr val="windowText" lastClr="000000"/>
              </a:solidFill>
              <a:effectLst>
                <a:outerShdw blurRad="50800" dist="39000" dir="5460000" algn="tl">
                  <a:srgbClr val="000000">
                    <a:alpha val="38000"/>
                  </a:srgbClr>
                </a:outerShdw>
              </a:effectLst>
              <a:cs typeface="2  Titr" pitchFamily="2" charset="-78"/>
            </a:endParaRPr>
          </a:p>
          <a:p>
            <a:pPr marL="342900" indent="-342900" algn="justLow" rtl="1">
              <a:lnSpc>
                <a:spcPct val="114000"/>
              </a:lnSpc>
              <a:spcAft>
                <a:spcPts val="1200"/>
              </a:spcAft>
              <a:buFont typeface="Wingdings" pitchFamily="2" charset="2"/>
              <a:buChar char="Ø"/>
            </a:pPr>
            <a:r>
              <a:rPr lang="fa-IR" sz="2400" b="1" dirty="0" smtClean="0">
                <a:ln w="11430"/>
                <a:solidFill>
                  <a:sysClr val="windowText" lastClr="000000"/>
                </a:solidFill>
                <a:effectLst>
                  <a:outerShdw blurRad="50800" dist="39000" dir="5460000" algn="tl">
                    <a:srgbClr val="000000">
                      <a:alpha val="38000"/>
                    </a:srgbClr>
                  </a:outerShdw>
                </a:effectLst>
                <a:cs typeface="2  Titr" pitchFamily="2" charset="-78"/>
              </a:rPr>
              <a:t>آدرس اینترنتی سامانه گلستان دانشگاه فرهنگیان </a:t>
            </a: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10.9.29.92</a:t>
            </a:r>
          </a:p>
          <a:p>
            <a:pPr lvl="0" algn="ctr" rtl="1">
              <a:lnSpc>
                <a:spcPct val="114000"/>
              </a:lnSpc>
            </a:pPr>
            <a:r>
              <a:rPr lang="fa-IR" sz="2000" b="1" dirty="0" smtClean="0">
                <a:ln w="11430"/>
                <a:solidFill>
                  <a:sysClr val="windowText" lastClr="000000"/>
                </a:solidFill>
                <a:effectLst>
                  <a:outerShdw blurRad="50800" dist="39000" dir="5460000" algn="tl">
                    <a:srgbClr val="000000">
                      <a:alpha val="38000"/>
                    </a:srgbClr>
                  </a:outerShdw>
                </a:effectLst>
                <a:cs typeface="2  Titr" pitchFamily="2" charset="-78"/>
              </a:rPr>
              <a:t>(ضمنا پس </a:t>
            </a:r>
            <a:r>
              <a:rPr lang="fa-IR" sz="2000" b="1" dirty="0">
                <a:ln w="11430"/>
                <a:solidFill>
                  <a:sysClr val="windowText" lastClr="000000"/>
                </a:solidFill>
                <a:effectLst>
                  <a:outerShdw blurRad="50800" dist="39000" dir="5460000" algn="tl">
                    <a:srgbClr val="000000">
                      <a:alpha val="38000"/>
                    </a:srgbClr>
                  </a:outerShdw>
                </a:effectLst>
                <a:cs typeface="2  Titr" pitchFamily="2" charset="-78"/>
              </a:rPr>
              <a:t>از ورود به </a:t>
            </a:r>
            <a:r>
              <a:rPr lang="fa-IR" sz="2000" b="1" dirty="0" smtClean="0">
                <a:ln w="11430"/>
                <a:solidFill>
                  <a:sysClr val="windowText" lastClr="000000"/>
                </a:solidFill>
                <a:effectLst>
                  <a:outerShdw blurRad="50800" dist="39000" dir="5460000" algn="tl">
                    <a:srgbClr val="000000">
                      <a:alpha val="38000"/>
                    </a:srgbClr>
                  </a:outerShdw>
                </a:effectLst>
                <a:cs typeface="2  Titr" pitchFamily="2" charset="-78"/>
              </a:rPr>
              <a:t>سامانه لازم است رمز ورود خود را تغییر دهید)</a:t>
            </a:r>
          </a:p>
          <a:p>
            <a:pPr lvl="0" algn="ctr" rtl="1">
              <a:lnSpc>
                <a:spcPct val="114000"/>
              </a:lnSpc>
            </a:pPr>
            <a:r>
              <a:rPr lang="fa-IR" sz="2000" b="1" dirty="0" smtClean="0">
                <a:ln w="11430"/>
                <a:solidFill>
                  <a:sysClr val="windowText" lastClr="000000"/>
                </a:solidFill>
                <a:effectLst>
                  <a:outerShdw blurRad="50800" dist="39000" dir="5460000" algn="tl">
                    <a:srgbClr val="000000">
                      <a:alpha val="38000"/>
                    </a:srgbClr>
                  </a:outerShdw>
                </a:effectLst>
                <a:cs typeface="2  Titr" pitchFamily="2" charset="-78"/>
              </a:rPr>
              <a:t>صرفا از مرورگر </a:t>
            </a:r>
            <a:r>
              <a:rPr lang="en-US" sz="2000" b="1" dirty="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rPr>
              <a:t>I</a:t>
            </a:r>
            <a:r>
              <a:rPr lang="en-US" sz="2000" b="1" dirty="0" smtClean="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rPr>
              <a:t>nternet </a:t>
            </a:r>
            <a:r>
              <a:rPr lang="en-US" sz="2000" b="1" dirty="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rPr>
              <a:t>E</a:t>
            </a:r>
            <a:r>
              <a:rPr lang="en-US" sz="2000" b="1" dirty="0" smtClean="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rPr>
              <a:t>xplorer</a:t>
            </a:r>
            <a:r>
              <a:rPr lang="fa-IR" sz="2000" b="1" dirty="0" smtClean="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rPr>
              <a:t> </a:t>
            </a:r>
            <a:r>
              <a:rPr lang="fa-IR" sz="2000" b="1" dirty="0" smtClean="0">
                <a:ln w="11430"/>
                <a:solidFill>
                  <a:sysClr val="windowText" lastClr="000000"/>
                </a:solidFill>
                <a:effectLst>
                  <a:outerShdw blurRad="50800" dist="39000" dir="5460000" algn="tl">
                    <a:srgbClr val="000000">
                      <a:alpha val="38000"/>
                    </a:srgbClr>
                  </a:outerShdw>
                </a:effectLst>
                <a:cs typeface="2  Titr" pitchFamily="2" charset="-78"/>
              </a:rPr>
              <a:t>استفاده نمایید.</a:t>
            </a:r>
            <a:endParaRPr lang="fa-IR" sz="2400" b="1" u="sng" dirty="0" smtClean="0">
              <a:ln w="11430"/>
              <a:solidFill>
                <a:sysClr val="windowText" lastClr="000000"/>
              </a:solidFill>
              <a:effectLst>
                <a:outerShdw blurRad="50800" dist="39000" dir="5460000" algn="tl">
                  <a:srgbClr val="000000">
                    <a:alpha val="38000"/>
                  </a:srgbClr>
                </a:outerShdw>
              </a:effectLst>
              <a:cs typeface="2  Titr" pitchFamily="2" charset="-78"/>
            </a:endParaRPr>
          </a:p>
        </p:txBody>
      </p:sp>
      <p:sp>
        <p:nvSpPr>
          <p:cNvPr id="10" name="Rectangle 9"/>
          <p:cNvSpPr/>
          <p:nvPr/>
        </p:nvSpPr>
        <p:spPr>
          <a:xfrm>
            <a:off x="76200" y="6367046"/>
            <a:ext cx="3172663" cy="338554"/>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1600" b="1" dirty="0" smtClean="0">
                <a:ln w="11430"/>
                <a:solidFill>
                  <a:sysClr val="windowText" lastClr="000000"/>
                </a:solidFill>
                <a:effectLst>
                  <a:outerShdw blurRad="50800" dist="39000" dir="5460000" algn="tl">
                    <a:srgbClr val="000000">
                      <a:alpha val="38000"/>
                    </a:srgbClr>
                  </a:outerShdw>
                </a:effectLst>
                <a:cs typeface="2  Esfehan" pitchFamily="2" charset="-78"/>
              </a:rPr>
              <a:t>امور آموزشی پردیس شهید باهنر اصفهان</a:t>
            </a:r>
            <a:endParaRPr lang="en-US" sz="1600" b="1" dirty="0">
              <a:ln w="11430"/>
              <a:solidFill>
                <a:sysClr val="windowText" lastClr="000000"/>
              </a:solidFill>
              <a:effectLst>
                <a:outerShdw blurRad="50800" dist="39000" dir="5460000" algn="tl">
                  <a:srgbClr val="000000">
                    <a:alpha val="38000"/>
                  </a:srgbClr>
                </a:outerShdw>
              </a:effectLst>
              <a:cs typeface="2  Esfehan" pitchFamily="2" charset="-78"/>
            </a:endParaRPr>
          </a:p>
        </p:txBody>
      </p:sp>
      <p:sp>
        <p:nvSpPr>
          <p:cNvPr id="11" name="Rectangle 10"/>
          <p:cNvSpPr/>
          <p:nvPr/>
        </p:nvSpPr>
        <p:spPr>
          <a:xfrm>
            <a:off x="2717513" y="838200"/>
            <a:ext cx="3265639"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قابل توجه اساتید گرامی:</a:t>
            </a:r>
            <a:endParaRPr lang="en-US" sz="2800" b="1" u="sng" dirty="0">
              <a:ln w="11430"/>
              <a:solidFill>
                <a:sysClr val="windowText" lastClr="000000"/>
              </a:solidFill>
              <a:effectLst>
                <a:outerShdw blurRad="50800" dist="39000" dir="5460000" algn="tl">
                  <a:srgbClr val="000000">
                    <a:alpha val="38000"/>
                  </a:srgbClr>
                </a:outerShdw>
              </a:effectLst>
              <a:cs typeface="2  Titr" pitchFamily="2" charset="-78"/>
            </a:endParaRPr>
          </a:p>
        </p:txBody>
      </p:sp>
      <p:pic>
        <p:nvPicPr>
          <p:cNvPr id="1026" name="Picture 2" descr="C:\Users\AmozeshToraby\Desktop\header.png"/>
          <p:cNvPicPr>
            <a:picLocks noChangeAspect="1" noChangeArrowheads="1"/>
          </p:cNvPicPr>
          <p:nvPr/>
        </p:nvPicPr>
        <p:blipFill rotWithShape="1">
          <a:blip r:embed="rId4">
            <a:extLst>
              <a:ext uri="{28A0092B-C50C-407E-A947-70E740481C1C}">
                <a14:useLocalDpi xmlns:a14="http://schemas.microsoft.com/office/drawing/2010/main" val="0"/>
              </a:ext>
            </a:extLst>
          </a:blip>
          <a:srcRect l="12429" r="12932"/>
          <a:stretch/>
        </p:blipFill>
        <p:spPr bwMode="auto">
          <a:xfrm>
            <a:off x="831273" y="27277"/>
            <a:ext cx="7038110" cy="734723"/>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696200" y="457200"/>
            <a:ext cx="1076498" cy="1008547"/>
            <a:chOff x="6781800" y="431804"/>
            <a:chExt cx="1600200" cy="1773611"/>
          </a:xfrm>
        </p:grpSpPr>
        <p:pic>
          <p:nvPicPr>
            <p:cNvPr id="12" name="Picture 2" descr="C:\Users\AmozeshToraby\Desktop\دانشگاه_فرهنگیان.jpg"/>
            <p:cNvPicPr>
              <a:picLocks noChangeAspect="1" noChangeArrowheads="1"/>
            </p:cNvPicPr>
            <p:nvPr/>
          </p:nvPicPr>
          <p:blipFill>
            <a:blip r:embed="rId5" cstate="print">
              <a:clrChange>
                <a:clrFrom>
                  <a:srgbClr val="FFFFFF"/>
                </a:clrFrom>
                <a:clrTo>
                  <a:srgbClr val="FFFFFF">
                    <a:alpha val="0"/>
                  </a:srgbClr>
                </a:clrTo>
              </a:clrChange>
              <a:biLevel thresh="5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53102" y="431804"/>
              <a:ext cx="847898" cy="13716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6781800" y="1733490"/>
              <a:ext cx="1600200" cy="471925"/>
            </a:xfrm>
            <a:prstGeom prst="rect">
              <a:avLst/>
            </a:prstGeom>
            <a:noFill/>
          </p:spPr>
          <p:txBody>
            <a:bodyPr wrap="square" rtlCol="0">
              <a:spAutoFit/>
            </a:bodyPr>
            <a:lstStyle/>
            <a:p>
              <a:pPr algn="ctr" rtl="1"/>
              <a:r>
                <a:rPr lang="fa-IR" sz="1400" b="1" dirty="0" smtClean="0">
                  <a:latin typeface="IranNastaliq" pitchFamily="18" charset="0"/>
                  <a:cs typeface="IranNastaliq" pitchFamily="18" charset="0"/>
                </a:rPr>
                <a:t>پردیس شهید باهنر اصفهان</a:t>
              </a:r>
              <a:endParaRPr lang="en-US" sz="1400" b="1" dirty="0">
                <a:latin typeface="IranNastaliq" pitchFamily="18" charset="0"/>
                <a:cs typeface="IranNastaliq" pitchFamily="18" charset="0"/>
              </a:endParaRPr>
            </a:p>
          </p:txBody>
        </p:sp>
      </p:grpSp>
      <p:pic>
        <p:nvPicPr>
          <p:cNvPr id="2" name="Picture 2"/>
          <p:cNvPicPr>
            <a:picLocks noChangeAspect="1" noChangeArrowheads="1"/>
          </p:cNvPicPr>
          <p:nvPr/>
        </p:nvPicPr>
        <p:blipFill rotWithShape="1">
          <a:blip r:embed="rId7">
            <a:extLst>
              <a:ext uri="{28A0092B-C50C-407E-A947-70E740481C1C}">
                <a14:useLocalDpi xmlns:a14="http://schemas.microsoft.com/office/drawing/2010/main" val="0"/>
              </a:ext>
            </a:extLst>
          </a:blip>
          <a:srcRect l="7975" t="4843" b="41215"/>
          <a:stretch/>
        </p:blipFill>
        <p:spPr bwMode="auto">
          <a:xfrm>
            <a:off x="304801" y="3657600"/>
            <a:ext cx="5791200" cy="1080107"/>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Rounded Rectangle 2"/>
          <p:cNvSpPr/>
          <p:nvPr/>
        </p:nvSpPr>
        <p:spPr>
          <a:xfrm>
            <a:off x="318656" y="4071453"/>
            <a:ext cx="1523999" cy="500547"/>
          </a:xfrm>
          <a:prstGeom prst="roundRect">
            <a:avLst>
              <a:gd name="adj" fmla="val 50000"/>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26620073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mozeshToraby\Desktop\دانشگاه_فرهنگیان.jpg"/>
          <p:cNvPicPr>
            <a:picLocks noChangeAspect="1" noChangeArrowheads="1"/>
          </p:cNvPicPr>
          <p:nvPr/>
        </p:nvPicPr>
        <p:blipFill>
          <a:blip r:embed="rId2">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909598" y="1211809"/>
            <a:ext cx="3013075" cy="4874092"/>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76200" y="394638"/>
            <a:ext cx="8610600" cy="6310961"/>
          </a:xfrm>
          <a:prstGeom prst="roundRect">
            <a:avLst>
              <a:gd name="adj" fmla="val 1709"/>
            </a:avLst>
          </a:prstGeom>
          <a:noFill/>
          <a:ln w="50800" cmpd="thickThi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Rectangle 7"/>
          <p:cNvSpPr/>
          <p:nvPr/>
        </p:nvSpPr>
        <p:spPr>
          <a:xfrm>
            <a:off x="228600" y="1447800"/>
            <a:ext cx="8287789" cy="4524572"/>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Low" rtl="1">
              <a:lnSpc>
                <a:spcPct val="114000"/>
              </a:lnSpc>
              <a:spcAft>
                <a:spcPts val="1200"/>
              </a:spcAft>
            </a:pPr>
            <a:r>
              <a:rPr lang="fa-IR" b="1" dirty="0">
                <a:ln w="11430"/>
                <a:solidFill>
                  <a:sysClr val="windowText" lastClr="000000"/>
                </a:solidFill>
                <a:effectLst>
                  <a:outerShdw blurRad="50800" dist="39000" dir="5460000" algn="tl">
                    <a:srgbClr val="000000">
                      <a:alpha val="38000"/>
                    </a:srgbClr>
                  </a:outerShdw>
                </a:effectLst>
                <a:cs typeface="2  Titr" pitchFamily="2" charset="-78"/>
              </a:rPr>
              <a:t>به اطلاع کلیه دانشجویان محترم می رساند با توجه به استقرار سیستم گلستان شایسته است دانشجویان هرچه سریعتر نسبت به تکمیل اطلاعات خود در آن اقدام نمایند. همچنین جهت استفاده از سیستم گلستان توجه به نکات زیر الزامی است:</a:t>
            </a:r>
          </a:p>
          <a:p>
            <a:pPr algn="justLow" rtl="1">
              <a:lnSpc>
                <a:spcPct val="114000"/>
              </a:lnSpc>
              <a:spcAft>
                <a:spcPts val="1200"/>
              </a:spcAft>
            </a:pPr>
            <a:r>
              <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rPr>
              <a:t>1. استفاده </a:t>
            </a:r>
            <a:r>
              <a:rPr lang="fa-IR" sz="1600" b="1" dirty="0">
                <a:ln w="11430"/>
                <a:solidFill>
                  <a:sysClr val="windowText" lastClr="000000"/>
                </a:solidFill>
                <a:effectLst>
                  <a:outerShdw blurRad="50800" dist="39000" dir="5460000" algn="tl">
                    <a:srgbClr val="000000">
                      <a:alpha val="38000"/>
                    </a:srgbClr>
                  </a:outerShdw>
                </a:effectLst>
                <a:cs typeface="2  Titr" pitchFamily="2" charset="-78"/>
              </a:rPr>
              <a:t>از مرورگر اینترنت اکسپلورر </a:t>
            </a:r>
            <a:r>
              <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rPr>
              <a:t>(مرورگر ویندوز) جهت </a:t>
            </a:r>
            <a:r>
              <a:rPr lang="fa-IR" sz="1600" b="1" dirty="0">
                <a:ln w="11430"/>
                <a:solidFill>
                  <a:sysClr val="windowText" lastClr="000000"/>
                </a:solidFill>
                <a:effectLst>
                  <a:outerShdw blurRad="50800" dist="39000" dir="5460000" algn="tl">
                    <a:srgbClr val="000000">
                      <a:alpha val="38000"/>
                    </a:srgbClr>
                  </a:outerShdw>
                </a:effectLst>
                <a:cs typeface="2  Titr" pitchFamily="2" charset="-78"/>
              </a:rPr>
              <a:t>ورود به سیستم الزامی است. </a:t>
            </a:r>
            <a:endParaRPr lang="en-US" sz="1600" b="1" dirty="0">
              <a:ln w="11430"/>
              <a:solidFill>
                <a:sysClr val="windowText" lastClr="000000"/>
              </a:solidFill>
              <a:effectLst>
                <a:outerShdw blurRad="50800" dist="39000" dir="5460000" algn="tl">
                  <a:srgbClr val="000000">
                    <a:alpha val="38000"/>
                  </a:srgbClr>
                </a:outerShdw>
              </a:effectLst>
              <a:cs typeface="2  Titr" pitchFamily="2" charset="-78"/>
            </a:endParaRPr>
          </a:p>
          <a:p>
            <a:pPr algn="justLow" rtl="1">
              <a:lnSpc>
                <a:spcPct val="114000"/>
              </a:lnSpc>
              <a:spcAft>
                <a:spcPts val="1200"/>
              </a:spcAft>
            </a:pPr>
            <a:r>
              <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rPr>
              <a:t>2</a:t>
            </a:r>
            <a:r>
              <a:rPr lang="fa-IR" sz="1600" b="1" dirty="0">
                <a:ln w="11430"/>
                <a:solidFill>
                  <a:sysClr val="windowText" lastClr="000000"/>
                </a:solidFill>
                <a:effectLst>
                  <a:outerShdw blurRad="50800" dist="39000" dir="5460000" algn="tl">
                    <a:srgbClr val="000000">
                      <a:alpha val="38000"/>
                    </a:srgbClr>
                  </a:outerShdw>
                </a:effectLst>
                <a:cs typeface="2  Titr" pitchFamily="2" charset="-78"/>
              </a:rPr>
              <a:t>. آدرس سیستم </a:t>
            </a:r>
            <a:r>
              <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rPr>
              <a:t>گلستان دانشگاه فرهنگیان:    </a:t>
            </a:r>
            <a:r>
              <a:rPr lang="en-US" b="1" dirty="0" smtClean="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hlinkClick r:id="rId4"/>
              </a:rPr>
              <a:t>http</a:t>
            </a:r>
            <a:r>
              <a:rPr lang="en-US" b="1" dirty="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hlinkClick r:id="rId4"/>
              </a:rPr>
              <a:t>://</a:t>
            </a:r>
            <a:r>
              <a:rPr lang="en-US" b="1" dirty="0" smtClean="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hlinkClick r:id="rId4"/>
              </a:rPr>
              <a:t>www.education.cfu.ac.ir</a:t>
            </a:r>
            <a:r>
              <a:rPr lang="fa-IR" b="1" dirty="0" smtClean="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rPr>
              <a:t> یا </a:t>
            </a:r>
            <a:r>
              <a:rPr lang="fa-IR" b="1" u="sng" dirty="0" smtClean="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rPr>
              <a:t>10.9.29.92</a:t>
            </a:r>
            <a:endParaRPr lang="en-US" b="1" u="sng" dirty="0">
              <a:ln w="11430"/>
              <a:solidFill>
                <a:sysClr val="windowText" lastClr="000000"/>
              </a:solidFill>
              <a:effectLst>
                <a:outerShdw blurRad="50800" dist="39000" dir="5460000" algn="tl">
                  <a:srgbClr val="000000">
                    <a:alpha val="38000"/>
                  </a:srgbClr>
                </a:outerShdw>
              </a:effectLst>
              <a:latin typeface="Times New Roman" pitchFamily="18" charset="0"/>
              <a:cs typeface="Times New Roman" pitchFamily="18" charset="0"/>
            </a:endParaRPr>
          </a:p>
          <a:p>
            <a:pPr algn="justLow" rtl="1">
              <a:lnSpc>
                <a:spcPct val="114000"/>
              </a:lnSpc>
              <a:spcAft>
                <a:spcPts val="1200"/>
              </a:spcAft>
            </a:pPr>
            <a:r>
              <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rPr>
              <a:t>3. در </a:t>
            </a:r>
            <a:r>
              <a:rPr lang="fa-IR" sz="1600" b="1" dirty="0">
                <a:ln w="11430"/>
                <a:solidFill>
                  <a:sysClr val="windowText" lastClr="000000"/>
                </a:solidFill>
                <a:effectLst>
                  <a:outerShdw blurRad="50800" dist="39000" dir="5460000" algn="tl">
                    <a:srgbClr val="000000">
                      <a:alpha val="38000"/>
                    </a:srgbClr>
                  </a:outerShdw>
                </a:effectLst>
                <a:cs typeface="2  Titr" pitchFamily="2" charset="-78"/>
              </a:rPr>
              <a:t>اولین ورود نام کاربری (شماره دانشجویی) و رمز عبور (کدملی) می باشد. (تذکر:جهت ورود رمز را تایپ نمایید از کپی نمودن آن خودداری کنید)</a:t>
            </a:r>
          </a:p>
          <a:p>
            <a:pPr algn="justLow" rtl="1">
              <a:lnSpc>
                <a:spcPct val="114000"/>
              </a:lnSpc>
              <a:spcAft>
                <a:spcPts val="1200"/>
              </a:spcAft>
            </a:pPr>
            <a:r>
              <a:rPr lang="fa-IR" sz="1600" b="1" dirty="0">
                <a:ln w="11430"/>
                <a:solidFill>
                  <a:sysClr val="windowText" lastClr="000000"/>
                </a:solidFill>
                <a:effectLst>
                  <a:outerShdw blurRad="50800" dist="39000" dir="5460000" algn="tl">
                    <a:srgbClr val="000000">
                      <a:alpha val="38000"/>
                    </a:srgbClr>
                  </a:outerShdw>
                </a:effectLst>
                <a:cs typeface="2  Titr" pitchFamily="2" charset="-78"/>
              </a:rPr>
              <a:t>4. پس از اولین ورود نسبت به تغییر رمز خود اقدام نمایید.</a:t>
            </a:r>
          </a:p>
          <a:p>
            <a:pPr algn="justLow" rtl="1">
              <a:lnSpc>
                <a:spcPct val="114000"/>
              </a:lnSpc>
              <a:spcAft>
                <a:spcPts val="1200"/>
              </a:spcAft>
            </a:pPr>
            <a:r>
              <a:rPr lang="fa-IR" sz="1600" b="1" dirty="0">
                <a:ln w="11430"/>
                <a:solidFill>
                  <a:sysClr val="windowText" lastClr="000000"/>
                </a:solidFill>
                <a:effectLst>
                  <a:outerShdw blurRad="50800" dist="39000" dir="5460000" algn="tl">
                    <a:srgbClr val="000000">
                      <a:alpha val="38000"/>
                    </a:srgbClr>
                  </a:outerShdw>
                </a:effectLst>
                <a:cs typeface="2  Titr" pitchFamily="2" charset="-78"/>
              </a:rPr>
              <a:t>5. از مسیر( آموزش / دانشجو / مشخصات دانشجو / تکمیل و تأیید اطلاعات شخصی دانشجو) نسبت به تکمیل اطلاعات دانشجویی خود اقدام نمایید</a:t>
            </a:r>
            <a:r>
              <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rPr>
              <a:t>.</a:t>
            </a:r>
          </a:p>
          <a:p>
            <a:pPr algn="justLow" rtl="1">
              <a:lnSpc>
                <a:spcPct val="114000"/>
              </a:lnSpc>
              <a:spcAft>
                <a:spcPts val="1200"/>
              </a:spcAft>
            </a:pPr>
            <a:r>
              <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rPr>
              <a:t>6</a:t>
            </a:r>
            <a:r>
              <a:rPr lang="fa-IR" sz="1600" b="1" dirty="0">
                <a:ln w="11430"/>
                <a:solidFill>
                  <a:sysClr val="windowText" lastClr="000000"/>
                </a:solidFill>
                <a:effectLst>
                  <a:outerShdw blurRad="50800" dist="39000" dir="5460000" algn="tl">
                    <a:srgbClr val="000000">
                      <a:alpha val="38000"/>
                    </a:srgbClr>
                  </a:outerShdw>
                </a:effectLst>
                <a:cs typeface="2  Titr" pitchFamily="2" charset="-78"/>
              </a:rPr>
              <a:t>. انتخاب واحد تنها از طریق سیستم گلستان و توسط دانشجو امکان پذیر می باشد، سهل انگاری در این زمینه بر عهده شخص دانشجو می باشد و به هیچ عنوان آموزش در سیستم گلستان دسترسی به انتخاب واحد ندارد</a:t>
            </a:r>
            <a:endParaRPr lang="fa-IR" sz="1600" b="1" dirty="0" smtClean="0">
              <a:ln w="11430"/>
              <a:solidFill>
                <a:sysClr val="windowText" lastClr="000000"/>
              </a:solidFill>
              <a:effectLst>
                <a:outerShdw blurRad="50800" dist="39000" dir="5460000" algn="tl">
                  <a:srgbClr val="000000">
                    <a:alpha val="38000"/>
                  </a:srgbClr>
                </a:outerShdw>
              </a:effectLst>
              <a:cs typeface="2  Titr" pitchFamily="2" charset="-78"/>
            </a:endParaRPr>
          </a:p>
        </p:txBody>
      </p:sp>
      <p:sp>
        <p:nvSpPr>
          <p:cNvPr id="10" name="Rectangle 9"/>
          <p:cNvSpPr/>
          <p:nvPr/>
        </p:nvSpPr>
        <p:spPr>
          <a:xfrm>
            <a:off x="76200" y="6367046"/>
            <a:ext cx="3172663" cy="338554"/>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1600" b="1" dirty="0" smtClean="0">
                <a:ln w="11430"/>
                <a:solidFill>
                  <a:sysClr val="windowText" lastClr="000000"/>
                </a:solidFill>
                <a:effectLst>
                  <a:outerShdw blurRad="50800" dist="39000" dir="5460000" algn="tl">
                    <a:srgbClr val="000000">
                      <a:alpha val="38000"/>
                    </a:srgbClr>
                  </a:outerShdw>
                </a:effectLst>
                <a:cs typeface="2  Esfehan" pitchFamily="2" charset="-78"/>
              </a:rPr>
              <a:t>امور آموزشی پردیس شهید باهنر اصفهان</a:t>
            </a:r>
            <a:endParaRPr lang="en-US" sz="1600" b="1" dirty="0">
              <a:ln w="11430"/>
              <a:solidFill>
                <a:sysClr val="windowText" lastClr="000000"/>
              </a:solidFill>
              <a:effectLst>
                <a:outerShdw blurRad="50800" dist="39000" dir="5460000" algn="tl">
                  <a:srgbClr val="000000">
                    <a:alpha val="38000"/>
                  </a:srgbClr>
                </a:outerShdw>
              </a:effectLst>
              <a:cs typeface="2  Esfehan" pitchFamily="2" charset="-78"/>
            </a:endParaRPr>
          </a:p>
        </p:txBody>
      </p:sp>
      <p:sp>
        <p:nvSpPr>
          <p:cNvPr id="11" name="Rectangle 10"/>
          <p:cNvSpPr/>
          <p:nvPr/>
        </p:nvSpPr>
        <p:spPr>
          <a:xfrm>
            <a:off x="2407334" y="838200"/>
            <a:ext cx="3886000"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قابل توجه دانشجویان گرامی:</a:t>
            </a:r>
            <a:endParaRPr lang="en-US" sz="2800" b="1" u="sng" dirty="0">
              <a:ln w="11430"/>
              <a:solidFill>
                <a:sysClr val="windowText" lastClr="000000"/>
              </a:solidFill>
              <a:effectLst>
                <a:outerShdw blurRad="50800" dist="39000" dir="5460000" algn="tl">
                  <a:srgbClr val="000000">
                    <a:alpha val="38000"/>
                  </a:srgbClr>
                </a:outerShdw>
              </a:effectLst>
              <a:cs typeface="2  Titr" pitchFamily="2" charset="-78"/>
            </a:endParaRPr>
          </a:p>
        </p:txBody>
      </p:sp>
      <p:pic>
        <p:nvPicPr>
          <p:cNvPr id="1026" name="Picture 2" descr="C:\Users\AmozeshToraby\Desktop\header.png"/>
          <p:cNvPicPr>
            <a:picLocks noChangeAspect="1" noChangeArrowheads="1"/>
          </p:cNvPicPr>
          <p:nvPr/>
        </p:nvPicPr>
        <p:blipFill rotWithShape="1">
          <a:blip r:embed="rId5">
            <a:extLst>
              <a:ext uri="{28A0092B-C50C-407E-A947-70E740481C1C}">
                <a14:useLocalDpi xmlns:a14="http://schemas.microsoft.com/office/drawing/2010/main" val="0"/>
              </a:ext>
            </a:extLst>
          </a:blip>
          <a:srcRect l="12429" r="12932"/>
          <a:stretch/>
        </p:blipFill>
        <p:spPr bwMode="auto">
          <a:xfrm>
            <a:off x="831273" y="27277"/>
            <a:ext cx="7038110" cy="734723"/>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696200" y="457200"/>
            <a:ext cx="1076498" cy="1008547"/>
            <a:chOff x="6781800" y="431804"/>
            <a:chExt cx="1600200" cy="1773611"/>
          </a:xfrm>
        </p:grpSpPr>
        <p:pic>
          <p:nvPicPr>
            <p:cNvPr id="12" name="Picture 2" descr="C:\Users\AmozeshToraby\Desktop\دانشگاه_فرهنگیان.jpg"/>
            <p:cNvPicPr>
              <a:picLocks noChangeAspect="1" noChangeArrowheads="1"/>
            </p:cNvPicPr>
            <p:nvPr/>
          </p:nvPicPr>
          <p:blipFill>
            <a:blip r:embed="rId6" cstate="print">
              <a:clrChange>
                <a:clrFrom>
                  <a:srgbClr val="FFFFFF"/>
                </a:clrFrom>
                <a:clrTo>
                  <a:srgbClr val="FFFFFF">
                    <a:alpha val="0"/>
                  </a:srgbClr>
                </a:clrTo>
              </a:clrChange>
              <a:biLevel thresh="50000"/>
              <a:extLst>
                <a:ext uri="{BEBA8EAE-BF5A-486C-A8C5-ECC9F3942E4B}">
                  <a14:imgProps xmlns:a14="http://schemas.microsoft.com/office/drawing/2010/main">
                    <a14:imgLayer r:embed="rId7">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53102" y="431804"/>
              <a:ext cx="847898" cy="13716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6781800" y="1733490"/>
              <a:ext cx="1600200" cy="471925"/>
            </a:xfrm>
            <a:prstGeom prst="rect">
              <a:avLst/>
            </a:prstGeom>
            <a:noFill/>
          </p:spPr>
          <p:txBody>
            <a:bodyPr wrap="square" rtlCol="0">
              <a:spAutoFit/>
            </a:bodyPr>
            <a:lstStyle/>
            <a:p>
              <a:pPr algn="ctr" rtl="1"/>
              <a:r>
                <a:rPr lang="fa-IR" sz="1400" b="1" dirty="0" smtClean="0">
                  <a:latin typeface="IranNastaliq" pitchFamily="18" charset="0"/>
                  <a:cs typeface="IranNastaliq" pitchFamily="18" charset="0"/>
                </a:rPr>
                <a:t>پردیس شهید باهنر اصفهان</a:t>
              </a:r>
              <a:endParaRPr lang="en-US" sz="1400" b="1" dirty="0">
                <a:latin typeface="IranNastaliq" pitchFamily="18" charset="0"/>
                <a:cs typeface="IranNastaliq" pitchFamily="18" charset="0"/>
              </a:endParaRPr>
            </a:p>
          </p:txBody>
        </p:sp>
      </p:grpSp>
      <p:pic>
        <p:nvPicPr>
          <p:cNvPr id="1027" name="Picture 3"/>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398908" y="2257485"/>
            <a:ext cx="691255" cy="638115"/>
          </a:xfrm>
          <a:prstGeom prst="rect">
            <a:avLst/>
          </a:prstGeom>
          <a:ln>
            <a:noFill/>
          </a:ln>
          <a:effectLst>
            <a:outerShdw blurRad="190500" algn="tl" rotWithShape="0">
              <a:srgbClr val="000000">
                <a:alpha val="70000"/>
              </a:srgbClr>
            </a:outer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370006887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mozeshToraby\Desktop\دانشگاه_فرهنگیان.jpg"/>
          <p:cNvPicPr>
            <a:picLocks noChangeAspect="1" noChangeArrowheads="1"/>
          </p:cNvPicPr>
          <p:nvPr/>
        </p:nvPicPr>
        <p:blipFill>
          <a:blip r:embed="rId2">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909598" y="1211809"/>
            <a:ext cx="3013075" cy="4874092"/>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76200" y="394638"/>
            <a:ext cx="8610600" cy="6310961"/>
          </a:xfrm>
          <a:prstGeom prst="roundRect">
            <a:avLst>
              <a:gd name="adj" fmla="val 1709"/>
            </a:avLst>
          </a:prstGeom>
          <a:noFill/>
          <a:ln w="50800" cmpd="thickThi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Rectangle 7"/>
          <p:cNvSpPr/>
          <p:nvPr/>
        </p:nvSpPr>
        <p:spPr>
          <a:xfrm>
            <a:off x="228600" y="1447800"/>
            <a:ext cx="8287789" cy="488608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*اطلاعیه رفع مشکل لیست نمره*</a:t>
            </a:r>
          </a:p>
          <a:p>
            <a:pPr algn="justLow" rtl="1">
              <a:lnSpc>
                <a:spcPct val="114000"/>
              </a:lnSpc>
              <a:spcAft>
                <a:spcPts val="1200"/>
              </a:spcAft>
            </a:pPr>
            <a:r>
              <a:rPr lang="fa-IR" sz="1200" b="1" dirty="0" smtClean="0">
                <a:ln w="11430"/>
                <a:solidFill>
                  <a:sysClr val="windowText" lastClr="000000"/>
                </a:solidFill>
                <a:effectLst>
                  <a:outerShdw blurRad="50800" dist="39000" dir="5460000" algn="tl">
                    <a:srgbClr val="000000">
                      <a:alpha val="38000"/>
                    </a:srgbClr>
                  </a:outerShdw>
                </a:effectLst>
                <a:cs typeface="2  Titr" pitchFamily="2" charset="-78"/>
              </a:rPr>
              <a:t>دو </a:t>
            </a: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نوع مشکل در لیست نمره اساتید وجود دارد.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نوع اول عنوان لیستهای نمره وجود دارد. وقتی وارد لیست می شوید اسامی دانشجویان کامل نیست. این گروه منتظر باشند تا شرکت مشکل را حل کند.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نوع دوم اصلا لیست دروس را مشاهده نمی کنند. این گروه می بایست مراحل زیر را طی کنند：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۱- پس از ورود به بخش مربوطه(از مسیر： آموزش/استاد/ثبت و تایید نمره دانشجویان) دکمه شروع مجدد را بزنید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۲- فیلد ترم ارایه درس را وارد کنید(3943)</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۳- روی منوی کشویی وضعیت قفل کلیک راست کنید تا خالی شود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۴-جستجو را بزنید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حال لیستها قابل مشاهده است. می توانید وارد شده و نمرات را وارد کنید.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توجه فرمایید که ممکن است لیستهای تکراری داشته باشید. در اینصورت احتیاطا همه را چک کرده, اگر دانشجویی در لیست هست نمره اش را وارد نموده و اعمال تغییرات را بزنید.(در نهایت تایید نمره فراموش نشود)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تذکر مهم： موارد فوق شامل دروس کارورزی و پروژه ترم پیش نمی شود.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البته ممکن است در بعضی موارد روش گفته شده برای حالت اول درست عمل نکند.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شرکت الان در حال رفع مشکل هست. اگر با این روش درست نشد منتظر باشید تا اصلاحات شرکت تموم بشه</a:t>
            </a:r>
            <a:endParaRPr lang="fa-IR" sz="1100" b="1" dirty="0" smtClean="0">
              <a:ln w="11430"/>
              <a:solidFill>
                <a:sysClr val="windowText" lastClr="000000"/>
              </a:solidFill>
              <a:effectLst>
                <a:outerShdw blurRad="50800" dist="39000" dir="5460000" algn="tl">
                  <a:srgbClr val="000000">
                    <a:alpha val="38000"/>
                  </a:srgbClr>
                </a:outerShdw>
              </a:effectLst>
              <a:cs typeface="2  Titr" pitchFamily="2" charset="-78"/>
            </a:endParaRPr>
          </a:p>
        </p:txBody>
      </p:sp>
      <p:sp>
        <p:nvSpPr>
          <p:cNvPr id="10" name="Rectangle 9"/>
          <p:cNvSpPr/>
          <p:nvPr/>
        </p:nvSpPr>
        <p:spPr>
          <a:xfrm>
            <a:off x="76200" y="6367046"/>
            <a:ext cx="3172663" cy="338554"/>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1600" b="1" dirty="0" smtClean="0">
                <a:ln w="11430"/>
                <a:solidFill>
                  <a:sysClr val="windowText" lastClr="000000"/>
                </a:solidFill>
                <a:effectLst>
                  <a:outerShdw blurRad="50800" dist="39000" dir="5460000" algn="tl">
                    <a:srgbClr val="000000">
                      <a:alpha val="38000"/>
                    </a:srgbClr>
                  </a:outerShdw>
                </a:effectLst>
                <a:cs typeface="2  Esfehan" pitchFamily="2" charset="-78"/>
              </a:rPr>
              <a:t>امور آموزشی پردیس شهید باهنر اصفهان</a:t>
            </a:r>
            <a:endParaRPr lang="en-US" sz="1600" b="1" dirty="0">
              <a:ln w="11430"/>
              <a:solidFill>
                <a:sysClr val="windowText" lastClr="000000"/>
              </a:solidFill>
              <a:effectLst>
                <a:outerShdw blurRad="50800" dist="39000" dir="5460000" algn="tl">
                  <a:srgbClr val="000000">
                    <a:alpha val="38000"/>
                  </a:srgbClr>
                </a:outerShdw>
              </a:effectLst>
              <a:cs typeface="2  Esfehan" pitchFamily="2" charset="-78"/>
            </a:endParaRPr>
          </a:p>
        </p:txBody>
      </p:sp>
      <p:sp>
        <p:nvSpPr>
          <p:cNvPr id="11" name="Rectangle 10"/>
          <p:cNvSpPr/>
          <p:nvPr/>
        </p:nvSpPr>
        <p:spPr>
          <a:xfrm>
            <a:off x="2717513" y="838200"/>
            <a:ext cx="3265639"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قابل توجه اساتید گرامی:</a:t>
            </a:r>
            <a:endParaRPr lang="en-US" sz="2800" b="1" u="sng" dirty="0">
              <a:ln w="11430"/>
              <a:solidFill>
                <a:sysClr val="windowText" lastClr="000000"/>
              </a:solidFill>
              <a:effectLst>
                <a:outerShdw blurRad="50800" dist="39000" dir="5460000" algn="tl">
                  <a:srgbClr val="000000">
                    <a:alpha val="38000"/>
                  </a:srgbClr>
                </a:outerShdw>
              </a:effectLst>
              <a:cs typeface="2  Titr" pitchFamily="2" charset="-78"/>
            </a:endParaRPr>
          </a:p>
        </p:txBody>
      </p:sp>
      <p:pic>
        <p:nvPicPr>
          <p:cNvPr id="1026" name="Picture 2" descr="C:\Users\AmozeshToraby\Desktop\header.png"/>
          <p:cNvPicPr>
            <a:picLocks noChangeAspect="1" noChangeArrowheads="1"/>
          </p:cNvPicPr>
          <p:nvPr/>
        </p:nvPicPr>
        <p:blipFill rotWithShape="1">
          <a:blip r:embed="rId4">
            <a:extLst>
              <a:ext uri="{28A0092B-C50C-407E-A947-70E740481C1C}">
                <a14:useLocalDpi xmlns:a14="http://schemas.microsoft.com/office/drawing/2010/main" val="0"/>
              </a:ext>
            </a:extLst>
          </a:blip>
          <a:srcRect l="12429" r="12932"/>
          <a:stretch/>
        </p:blipFill>
        <p:spPr bwMode="auto">
          <a:xfrm>
            <a:off x="831273" y="27277"/>
            <a:ext cx="7038110" cy="734723"/>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696200" y="457200"/>
            <a:ext cx="1076498" cy="1008547"/>
            <a:chOff x="6781800" y="431804"/>
            <a:chExt cx="1600200" cy="1773611"/>
          </a:xfrm>
        </p:grpSpPr>
        <p:pic>
          <p:nvPicPr>
            <p:cNvPr id="12" name="Picture 2" descr="C:\Users\AmozeshToraby\Desktop\دانشگاه_فرهنگیان.jpg"/>
            <p:cNvPicPr>
              <a:picLocks noChangeAspect="1" noChangeArrowheads="1"/>
            </p:cNvPicPr>
            <p:nvPr/>
          </p:nvPicPr>
          <p:blipFill>
            <a:blip r:embed="rId5" cstate="print">
              <a:clrChange>
                <a:clrFrom>
                  <a:srgbClr val="FFFFFF"/>
                </a:clrFrom>
                <a:clrTo>
                  <a:srgbClr val="FFFFFF">
                    <a:alpha val="0"/>
                  </a:srgbClr>
                </a:clrTo>
              </a:clrChange>
              <a:biLevel thresh="5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53102" y="431804"/>
              <a:ext cx="847898" cy="13716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6781800" y="1733490"/>
              <a:ext cx="1600200" cy="471925"/>
            </a:xfrm>
            <a:prstGeom prst="rect">
              <a:avLst/>
            </a:prstGeom>
            <a:noFill/>
          </p:spPr>
          <p:txBody>
            <a:bodyPr wrap="square" rtlCol="0">
              <a:spAutoFit/>
            </a:bodyPr>
            <a:lstStyle/>
            <a:p>
              <a:pPr algn="ctr" rtl="1"/>
              <a:r>
                <a:rPr lang="fa-IR" sz="1400" b="1" dirty="0" smtClean="0">
                  <a:latin typeface="IranNastaliq" pitchFamily="18" charset="0"/>
                  <a:cs typeface="IranNastaliq" pitchFamily="18" charset="0"/>
                </a:rPr>
                <a:t>پردیس شهید باهنر اصفهان</a:t>
              </a:r>
              <a:endParaRPr lang="en-US" sz="1400" b="1" dirty="0">
                <a:latin typeface="IranNastaliq" pitchFamily="18" charset="0"/>
                <a:cs typeface="IranNastaliq" pitchFamily="18" charset="0"/>
              </a:endParaRPr>
            </a:p>
          </p:txBody>
        </p:sp>
      </p:grpSp>
    </p:spTree>
    <p:extLst>
      <p:ext uri="{BB962C8B-B14F-4D97-AF65-F5344CB8AC3E}">
        <p14:creationId xmlns:p14="http://schemas.microsoft.com/office/powerpoint/2010/main" val="2974432517"/>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descr="C:\Users\AmozeshToraby\Desktop\دانشگاه_فرهنگیان.jpg"/>
          <p:cNvPicPr>
            <a:picLocks noChangeAspect="1" noChangeArrowheads="1"/>
          </p:cNvPicPr>
          <p:nvPr/>
        </p:nvPicPr>
        <p:blipFill>
          <a:blip r:embed="rId2">
            <a:clrChange>
              <a:clrFrom>
                <a:srgbClr val="FFFFFF"/>
              </a:clrFrom>
              <a:clrTo>
                <a:srgbClr val="FFFFFF">
                  <a:alpha val="0"/>
                </a:srgbClr>
              </a:clrTo>
            </a:clrChange>
            <a:lum bright="70000" contrast="-70000"/>
            <a:extLst>
              <a:ext uri="{BEBA8EAE-BF5A-486C-A8C5-ECC9F3942E4B}">
                <a14:imgProps xmlns:a14="http://schemas.microsoft.com/office/drawing/2010/main">
                  <a14:imgLayer r:embed="rId3">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2909598" y="1211809"/>
            <a:ext cx="3013075" cy="4874092"/>
          </a:xfrm>
          <a:prstGeom prst="rect">
            <a:avLst/>
          </a:prstGeom>
          <a:noFill/>
          <a:extLst>
            <a:ext uri="{909E8E84-426E-40DD-AFC4-6F175D3DCCD1}">
              <a14:hiddenFill xmlns:a14="http://schemas.microsoft.com/office/drawing/2010/main">
                <a:solidFill>
                  <a:srgbClr val="FFFFFF"/>
                </a:solidFill>
              </a14:hiddenFill>
            </a:ext>
          </a:extLst>
        </p:spPr>
      </p:pic>
      <p:sp>
        <p:nvSpPr>
          <p:cNvPr id="6" name="Rounded Rectangle 5"/>
          <p:cNvSpPr/>
          <p:nvPr/>
        </p:nvSpPr>
        <p:spPr>
          <a:xfrm>
            <a:off x="76200" y="394638"/>
            <a:ext cx="8610600" cy="6310961"/>
          </a:xfrm>
          <a:prstGeom prst="roundRect">
            <a:avLst>
              <a:gd name="adj" fmla="val 1709"/>
            </a:avLst>
          </a:prstGeom>
          <a:noFill/>
          <a:ln w="50800" cmpd="thickThin">
            <a:solidFill>
              <a:schemeClr val="tx1"/>
            </a:solidFill>
          </a:ln>
        </p:spPr>
        <p:style>
          <a:lnRef idx="1">
            <a:schemeClr val="accent5"/>
          </a:lnRef>
          <a:fillRef idx="2">
            <a:schemeClr val="accent5"/>
          </a:fillRef>
          <a:effectRef idx="1">
            <a:schemeClr val="accent5"/>
          </a:effectRef>
          <a:fontRef idx="minor">
            <a:schemeClr val="dk1"/>
          </a:fontRef>
        </p:style>
        <p:txBody>
          <a:bodyPr rtlCol="0" anchor="ctr"/>
          <a:lstStyle/>
          <a:p>
            <a:pPr algn="ctr"/>
            <a:endParaRPr lang="en-US" dirty="0"/>
          </a:p>
        </p:txBody>
      </p:sp>
      <p:sp>
        <p:nvSpPr>
          <p:cNvPr id="8" name="Rectangle 7"/>
          <p:cNvSpPr/>
          <p:nvPr/>
        </p:nvSpPr>
        <p:spPr>
          <a:xfrm>
            <a:off x="228600" y="1447800"/>
            <a:ext cx="8287789" cy="4886081"/>
          </a:xfrm>
          <a:prstGeom prst="rect">
            <a:avLst/>
          </a:prstGeom>
          <a:noFill/>
        </p:spPr>
        <p:txBody>
          <a:bodyPr wrap="square" lIns="91440" tIns="45720" rIns="91440" bIns="45720">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اطلاعیه رفع مشکل لیست نمره*</a:t>
            </a:r>
          </a:p>
          <a:p>
            <a:pPr algn="justLow" rtl="1">
              <a:lnSpc>
                <a:spcPct val="114000"/>
              </a:lnSpc>
              <a:spcAft>
                <a:spcPts val="1200"/>
              </a:spcAft>
            </a:pPr>
            <a:r>
              <a:rPr lang="fa-IR" sz="1200" b="1" dirty="0" smtClean="0">
                <a:ln w="11430"/>
                <a:solidFill>
                  <a:sysClr val="windowText" lastClr="000000"/>
                </a:solidFill>
                <a:effectLst>
                  <a:outerShdw blurRad="50800" dist="39000" dir="5460000" algn="tl">
                    <a:srgbClr val="000000">
                      <a:alpha val="38000"/>
                    </a:srgbClr>
                  </a:outerShdw>
                </a:effectLst>
                <a:cs typeface="2  Titr" pitchFamily="2" charset="-78"/>
              </a:rPr>
              <a:t>دو </a:t>
            </a: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نوع مشکل در لیست نمره اساتید وجود دارد.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نوع اول عنوان لیستهای نمره وجود دارد. وقتی وارد لیست می شوید اسامی دانشجویان کامل نیست. این گروه منتظر باشند تا شرکت مشکل را حل کند.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نوع دوم اصلا لیست دروس را مشاهده نمی کنند. این گروه می بایست مراحل زیر را طی </a:t>
            </a:r>
            <a:r>
              <a:rPr lang="fa-IR" sz="1200" b="1" dirty="0" smtClean="0">
                <a:ln w="11430"/>
                <a:solidFill>
                  <a:sysClr val="windowText" lastClr="000000"/>
                </a:solidFill>
                <a:effectLst>
                  <a:outerShdw blurRad="50800" dist="39000" dir="5460000" algn="tl">
                    <a:srgbClr val="000000">
                      <a:alpha val="38000"/>
                    </a:srgbClr>
                  </a:outerShdw>
                </a:effectLst>
                <a:cs typeface="2  Titr" pitchFamily="2" charset="-78"/>
              </a:rPr>
              <a:t>کنند：</a:t>
            </a:r>
            <a:endParaRPr lang="en-US" sz="1200" b="1" dirty="0" smtClean="0">
              <a:ln w="11430"/>
              <a:solidFill>
                <a:sysClr val="windowText" lastClr="000000"/>
              </a:solidFill>
              <a:effectLst>
                <a:outerShdw blurRad="50800" dist="39000" dir="5460000" algn="tl">
                  <a:srgbClr val="000000">
                    <a:alpha val="38000"/>
                  </a:srgbClr>
                </a:outerShdw>
              </a:effectLst>
              <a:cs typeface="2  Titr" pitchFamily="2" charset="-78"/>
            </a:endParaRPr>
          </a:p>
          <a:p>
            <a:pPr algn="justLow" rtl="1">
              <a:lnSpc>
                <a:spcPct val="114000"/>
              </a:lnSpc>
              <a:spcAft>
                <a:spcPts val="1200"/>
              </a:spcAft>
            </a:pPr>
            <a:r>
              <a:rPr lang="fa-IR" sz="1200" b="1" dirty="0" smtClean="0">
                <a:ln w="11430"/>
                <a:solidFill>
                  <a:sysClr val="windowText" lastClr="000000"/>
                </a:solidFill>
                <a:effectLst>
                  <a:outerShdw blurRad="50800" dist="39000" dir="5460000" algn="tl">
                    <a:srgbClr val="000000">
                      <a:alpha val="38000"/>
                    </a:srgbClr>
                  </a:outerShdw>
                </a:effectLst>
                <a:cs typeface="2  Titr" pitchFamily="2" charset="-78"/>
              </a:rPr>
              <a:t>۱- </a:t>
            </a: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پس از ورود به بخش مربوطه(از مسیر： آموزش/استاد/ثبت و تایید نمره دانشجویان) دکمه شروع مجدد را بزنید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۲- فیلد ترم ارایه درس را وارد کنید(3943)</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۳- روی منوی کشویی وضعیت قفل کلیک راست کنید تا خالی شود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۴-جستجو را بزنید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حال لیستها قابل مشاهده است. می توانید وارد شده و نمرات را وارد کنید.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توجه فرمایید که ممکن است لیستهای تکراری داشته باشید. در اینصورت احتیاطا همه را چک کرده, اگر دانشجویی در لیست هست نمره اش را وارد نموده و اعمال تغییرات را بزنید.(در نهایت تایید نمره فراموش نشود)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تذکر مهم： موارد فوق شامل دروس کارورزی و پروژه ترم پیش نمی شود.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البته ممکن است در بعضی موارد روش گفته شده برای حالت اول درست عمل نکند.</a:t>
            </a:r>
          </a:p>
          <a:p>
            <a:pPr algn="justLow" rtl="1">
              <a:lnSpc>
                <a:spcPct val="114000"/>
              </a:lnSpc>
              <a:spcAft>
                <a:spcPts val="1200"/>
              </a:spcAft>
            </a:pPr>
            <a:r>
              <a:rPr lang="fa-IR" sz="1200" b="1" dirty="0">
                <a:ln w="11430"/>
                <a:solidFill>
                  <a:sysClr val="windowText" lastClr="000000"/>
                </a:solidFill>
                <a:effectLst>
                  <a:outerShdw blurRad="50800" dist="39000" dir="5460000" algn="tl">
                    <a:srgbClr val="000000">
                      <a:alpha val="38000"/>
                    </a:srgbClr>
                  </a:outerShdw>
                </a:effectLst>
                <a:cs typeface="2  Titr" pitchFamily="2" charset="-78"/>
              </a:rPr>
              <a:t>شرکت الان در حال رفع مشکل هست. اگر با این روش درست نشد منتظر باشید تا اصلاحات شرکت تموم بشه</a:t>
            </a:r>
            <a:endParaRPr lang="fa-IR" sz="1100" b="1" dirty="0" smtClean="0">
              <a:ln w="11430"/>
              <a:solidFill>
                <a:sysClr val="windowText" lastClr="000000"/>
              </a:solidFill>
              <a:effectLst>
                <a:outerShdw blurRad="50800" dist="39000" dir="5460000" algn="tl">
                  <a:srgbClr val="000000">
                    <a:alpha val="38000"/>
                  </a:srgbClr>
                </a:outerShdw>
              </a:effectLst>
              <a:cs typeface="2  Titr" pitchFamily="2" charset="-78"/>
            </a:endParaRPr>
          </a:p>
        </p:txBody>
      </p:sp>
      <p:sp>
        <p:nvSpPr>
          <p:cNvPr id="10" name="Rectangle 9"/>
          <p:cNvSpPr/>
          <p:nvPr/>
        </p:nvSpPr>
        <p:spPr>
          <a:xfrm>
            <a:off x="76200" y="6367046"/>
            <a:ext cx="3172663" cy="338554"/>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1600" b="1" dirty="0" smtClean="0">
                <a:ln w="11430"/>
                <a:solidFill>
                  <a:sysClr val="windowText" lastClr="000000"/>
                </a:solidFill>
                <a:effectLst>
                  <a:outerShdw blurRad="50800" dist="39000" dir="5460000" algn="tl">
                    <a:srgbClr val="000000">
                      <a:alpha val="38000"/>
                    </a:srgbClr>
                  </a:outerShdw>
                </a:effectLst>
                <a:cs typeface="2  Esfehan" pitchFamily="2" charset="-78"/>
              </a:rPr>
              <a:t>امور آموزشی پردیس شهید باهنر اصفهان</a:t>
            </a:r>
            <a:endParaRPr lang="en-US" sz="1600" b="1" dirty="0">
              <a:ln w="11430"/>
              <a:solidFill>
                <a:sysClr val="windowText" lastClr="000000"/>
              </a:solidFill>
              <a:effectLst>
                <a:outerShdw blurRad="50800" dist="39000" dir="5460000" algn="tl">
                  <a:srgbClr val="000000">
                    <a:alpha val="38000"/>
                  </a:srgbClr>
                </a:outerShdw>
              </a:effectLst>
              <a:cs typeface="2  Esfehan" pitchFamily="2" charset="-78"/>
            </a:endParaRPr>
          </a:p>
        </p:txBody>
      </p:sp>
      <p:sp>
        <p:nvSpPr>
          <p:cNvPr id="11" name="Rectangle 10"/>
          <p:cNvSpPr/>
          <p:nvPr/>
        </p:nvSpPr>
        <p:spPr>
          <a:xfrm>
            <a:off x="2717513" y="838200"/>
            <a:ext cx="3265639" cy="523220"/>
          </a:xfrm>
          <a:prstGeom prst="rect">
            <a:avLst/>
          </a:prstGeom>
        </p:spPr>
        <p:txBody>
          <a:bodyPr wrap="none">
            <a:spAutoFit/>
            <a:scene3d>
              <a:camera prst="orthographicFront"/>
              <a:lightRig rig="flat" dir="tl">
                <a:rot lat="0" lon="0" rev="6600000"/>
              </a:lightRig>
            </a:scene3d>
            <a:sp3d extrusionH="25400" contourW="8890">
              <a:bevelT w="38100" h="31750"/>
              <a:contourClr>
                <a:schemeClr val="accent2">
                  <a:shade val="75000"/>
                </a:schemeClr>
              </a:contourClr>
            </a:sp3d>
          </a:bodyPr>
          <a:lstStyle/>
          <a:p>
            <a:pPr algn="ctr"/>
            <a:r>
              <a:rPr lang="fa-IR" sz="2800" b="1" u="sng" dirty="0" smtClean="0">
                <a:ln w="11430"/>
                <a:solidFill>
                  <a:sysClr val="windowText" lastClr="000000"/>
                </a:solidFill>
                <a:effectLst>
                  <a:outerShdw blurRad="50800" dist="39000" dir="5460000" algn="tl">
                    <a:srgbClr val="000000">
                      <a:alpha val="38000"/>
                    </a:srgbClr>
                  </a:outerShdw>
                </a:effectLst>
                <a:cs typeface="2  Titr" pitchFamily="2" charset="-78"/>
              </a:rPr>
              <a:t>قابل توجه اساتید گرامی:</a:t>
            </a:r>
            <a:endParaRPr lang="en-US" sz="2800" b="1" u="sng" dirty="0">
              <a:ln w="11430"/>
              <a:solidFill>
                <a:sysClr val="windowText" lastClr="000000"/>
              </a:solidFill>
              <a:effectLst>
                <a:outerShdw blurRad="50800" dist="39000" dir="5460000" algn="tl">
                  <a:srgbClr val="000000">
                    <a:alpha val="38000"/>
                  </a:srgbClr>
                </a:outerShdw>
              </a:effectLst>
              <a:cs typeface="2  Titr" pitchFamily="2" charset="-78"/>
            </a:endParaRPr>
          </a:p>
        </p:txBody>
      </p:sp>
      <p:pic>
        <p:nvPicPr>
          <p:cNvPr id="1026" name="Picture 2" descr="C:\Users\AmozeshToraby\Desktop\header.png"/>
          <p:cNvPicPr>
            <a:picLocks noChangeAspect="1" noChangeArrowheads="1"/>
          </p:cNvPicPr>
          <p:nvPr/>
        </p:nvPicPr>
        <p:blipFill rotWithShape="1">
          <a:blip r:embed="rId4">
            <a:extLst>
              <a:ext uri="{28A0092B-C50C-407E-A947-70E740481C1C}">
                <a14:useLocalDpi xmlns:a14="http://schemas.microsoft.com/office/drawing/2010/main" val="0"/>
              </a:ext>
            </a:extLst>
          </a:blip>
          <a:srcRect l="12429" r="12932"/>
          <a:stretch/>
        </p:blipFill>
        <p:spPr bwMode="auto">
          <a:xfrm>
            <a:off x="831273" y="27277"/>
            <a:ext cx="7038110" cy="734723"/>
          </a:xfrm>
          <a:prstGeom prst="rect">
            <a:avLst/>
          </a:prstGeom>
          <a:noFill/>
          <a:extLst>
            <a:ext uri="{909E8E84-426E-40DD-AFC4-6F175D3DCCD1}">
              <a14:hiddenFill xmlns:a14="http://schemas.microsoft.com/office/drawing/2010/main">
                <a:solidFill>
                  <a:srgbClr val="FFFFFF"/>
                </a:solidFill>
              </a14:hiddenFill>
            </a:ext>
          </a:extLst>
        </p:spPr>
      </p:pic>
      <p:grpSp>
        <p:nvGrpSpPr>
          <p:cNvPr id="9" name="Group 8"/>
          <p:cNvGrpSpPr/>
          <p:nvPr/>
        </p:nvGrpSpPr>
        <p:grpSpPr>
          <a:xfrm>
            <a:off x="7696200" y="457200"/>
            <a:ext cx="1076498" cy="1008547"/>
            <a:chOff x="6781800" y="431804"/>
            <a:chExt cx="1600200" cy="1773611"/>
          </a:xfrm>
        </p:grpSpPr>
        <p:pic>
          <p:nvPicPr>
            <p:cNvPr id="12" name="Picture 2" descr="C:\Users\AmozeshToraby\Desktop\دانشگاه_فرهنگیان.jpg"/>
            <p:cNvPicPr>
              <a:picLocks noChangeAspect="1" noChangeArrowheads="1"/>
            </p:cNvPicPr>
            <p:nvPr/>
          </p:nvPicPr>
          <p:blipFill>
            <a:blip r:embed="rId5" cstate="print">
              <a:clrChange>
                <a:clrFrom>
                  <a:srgbClr val="FFFFFF"/>
                </a:clrFrom>
                <a:clrTo>
                  <a:srgbClr val="FFFFFF">
                    <a:alpha val="0"/>
                  </a:srgbClr>
                </a:clrTo>
              </a:clrChange>
              <a:biLevel thresh="50000"/>
              <a:extLst>
                <a:ext uri="{BEBA8EAE-BF5A-486C-A8C5-ECC9F3942E4B}">
                  <a14:imgProps xmlns:a14="http://schemas.microsoft.com/office/drawing/2010/main">
                    <a14:imgLayer r:embed="rId6">
                      <a14:imgEffect>
                        <a14:saturation sat="0"/>
                      </a14:imgEffect>
                    </a14:imgLayer>
                  </a14:imgProps>
                </a:ext>
                <a:ext uri="{28A0092B-C50C-407E-A947-70E740481C1C}">
                  <a14:useLocalDpi xmlns:a14="http://schemas.microsoft.com/office/drawing/2010/main" val="0"/>
                </a:ext>
              </a:extLst>
            </a:blip>
            <a:srcRect/>
            <a:stretch>
              <a:fillRect/>
            </a:stretch>
          </p:blipFill>
          <p:spPr bwMode="auto">
            <a:xfrm>
              <a:off x="7153102" y="431804"/>
              <a:ext cx="847898" cy="1371600"/>
            </a:xfrm>
            <a:prstGeom prst="rect">
              <a:avLst/>
            </a:prstGeom>
            <a:noFill/>
            <a:extLst>
              <a:ext uri="{909E8E84-426E-40DD-AFC4-6F175D3DCCD1}">
                <a14:hiddenFill xmlns:a14="http://schemas.microsoft.com/office/drawing/2010/main">
                  <a:solidFill>
                    <a:srgbClr val="FFFFFF"/>
                  </a:solidFill>
                </a14:hiddenFill>
              </a:ext>
            </a:extLst>
          </p:spPr>
        </p:pic>
        <p:sp>
          <p:nvSpPr>
            <p:cNvPr id="13" name="TextBox 12"/>
            <p:cNvSpPr txBox="1"/>
            <p:nvPr/>
          </p:nvSpPr>
          <p:spPr>
            <a:xfrm>
              <a:off x="6781800" y="1733490"/>
              <a:ext cx="1600200" cy="471925"/>
            </a:xfrm>
            <a:prstGeom prst="rect">
              <a:avLst/>
            </a:prstGeom>
            <a:noFill/>
          </p:spPr>
          <p:txBody>
            <a:bodyPr wrap="square" rtlCol="0">
              <a:spAutoFit/>
            </a:bodyPr>
            <a:lstStyle/>
            <a:p>
              <a:pPr algn="ctr" rtl="1"/>
              <a:r>
                <a:rPr lang="fa-IR" sz="1400" b="1" dirty="0" smtClean="0">
                  <a:latin typeface="IranNastaliq" pitchFamily="18" charset="0"/>
                  <a:cs typeface="IranNastaliq" pitchFamily="18" charset="0"/>
                </a:rPr>
                <a:t>پردیس شهید باهنر اصفهان</a:t>
              </a:r>
              <a:endParaRPr lang="en-US" sz="1400" b="1" dirty="0">
                <a:latin typeface="IranNastaliq" pitchFamily="18" charset="0"/>
                <a:cs typeface="IranNastaliq" pitchFamily="18" charset="0"/>
              </a:endParaRPr>
            </a:p>
          </p:txBody>
        </p:sp>
      </p:grpSp>
    </p:spTree>
    <p:extLst>
      <p:ext uri="{BB962C8B-B14F-4D97-AF65-F5344CB8AC3E}">
        <p14:creationId xmlns:p14="http://schemas.microsoft.com/office/powerpoint/2010/main" val="179922526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121</TotalTime>
  <Words>1018</Words>
  <Application>Microsoft Office PowerPoint</Application>
  <PresentationFormat>On-screen Show (4:3)</PresentationFormat>
  <Paragraphs>59</Paragraphs>
  <Slides>5</Slides>
  <Notes>0</Notes>
  <HiddenSlides>0</HiddenSlides>
  <MMClips>0</MMClips>
  <ScaleCrop>false</ScaleCrop>
  <HeadingPairs>
    <vt:vector size="4" baseType="variant">
      <vt:variant>
        <vt:lpstr>Theme</vt:lpstr>
      </vt:variant>
      <vt:variant>
        <vt:i4>1</vt:i4>
      </vt:variant>
      <vt:variant>
        <vt:lpstr>Slide Titles</vt:lpstr>
      </vt:variant>
      <vt:variant>
        <vt:i4>5</vt:i4>
      </vt:variant>
    </vt:vector>
  </HeadingPairs>
  <TitlesOfParts>
    <vt:vector size="6" baseType="lpstr">
      <vt:lpstr>Office Theme</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Esmaeely</dc:creator>
  <cp:lastModifiedBy>Esmaeely</cp:lastModifiedBy>
  <cp:revision>19</cp:revision>
  <cp:lastPrinted>2016-09-05T16:43:21Z</cp:lastPrinted>
  <dcterms:created xsi:type="dcterms:W3CDTF">2016-09-04T01:28:54Z</dcterms:created>
  <dcterms:modified xsi:type="dcterms:W3CDTF">2016-09-08T20:39:56Z</dcterms:modified>
</cp:coreProperties>
</file>