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60" r:id="rId2"/>
    <p:sldId id="256" r:id="rId3"/>
    <p:sldId id="257" r:id="rId4"/>
    <p:sldId id="264" r:id="rId5"/>
    <p:sldId id="280" r:id="rId6"/>
    <p:sldId id="258" r:id="rId7"/>
    <p:sldId id="259" r:id="rId8"/>
    <p:sldId id="261" r:id="rId9"/>
    <p:sldId id="276" r:id="rId10"/>
    <p:sldId id="262" r:id="rId11"/>
    <p:sldId id="263" r:id="rId12"/>
    <p:sldId id="279" r:id="rId13"/>
    <p:sldId id="265" r:id="rId14"/>
    <p:sldId id="266" r:id="rId15"/>
    <p:sldId id="277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5" r:id="rId24"/>
    <p:sldId id="278" r:id="rId25"/>
    <p:sldId id="281" r:id="rId26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0" d="100"/>
          <a:sy n="70" d="100"/>
        </p:scale>
        <p:origin x="1386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22483-64B6-4199-9455-A6D25404DA93}" type="datetimeFigureOut">
              <a:rPr lang="fa-IR" smtClean="0"/>
              <a:t>13/05/1436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433C6-9467-44FC-8A2E-AA2BAF5AB11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27051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22483-64B6-4199-9455-A6D25404DA93}" type="datetimeFigureOut">
              <a:rPr lang="fa-IR" smtClean="0"/>
              <a:t>13/05/1436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433C6-9467-44FC-8A2E-AA2BAF5AB11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711723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22483-64B6-4199-9455-A6D25404DA93}" type="datetimeFigureOut">
              <a:rPr lang="fa-IR" smtClean="0"/>
              <a:t>13/05/1436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433C6-9467-44FC-8A2E-AA2BAF5AB11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073548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22483-64B6-4199-9455-A6D25404DA93}" type="datetimeFigureOut">
              <a:rPr lang="fa-IR" smtClean="0"/>
              <a:t>13/05/1436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433C6-9467-44FC-8A2E-AA2BAF5AB11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786431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22483-64B6-4199-9455-A6D25404DA93}" type="datetimeFigureOut">
              <a:rPr lang="fa-IR" smtClean="0"/>
              <a:t>13/05/1436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433C6-9467-44FC-8A2E-AA2BAF5AB11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739711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22483-64B6-4199-9455-A6D25404DA93}" type="datetimeFigureOut">
              <a:rPr lang="fa-IR" smtClean="0"/>
              <a:t>13/05/1436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433C6-9467-44FC-8A2E-AA2BAF5AB11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576458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22483-64B6-4199-9455-A6D25404DA93}" type="datetimeFigureOut">
              <a:rPr lang="fa-IR" smtClean="0"/>
              <a:t>13/05/1436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433C6-9467-44FC-8A2E-AA2BAF5AB11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341538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22483-64B6-4199-9455-A6D25404DA93}" type="datetimeFigureOut">
              <a:rPr lang="fa-IR" smtClean="0"/>
              <a:t>13/05/1436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433C6-9467-44FC-8A2E-AA2BAF5AB11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86543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22483-64B6-4199-9455-A6D25404DA93}" type="datetimeFigureOut">
              <a:rPr lang="fa-IR" smtClean="0"/>
              <a:t>13/05/1436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433C6-9467-44FC-8A2E-AA2BAF5AB11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933966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22483-64B6-4199-9455-A6D25404DA93}" type="datetimeFigureOut">
              <a:rPr lang="fa-IR" smtClean="0"/>
              <a:t>13/05/1436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433C6-9467-44FC-8A2E-AA2BAF5AB11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175777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22483-64B6-4199-9455-A6D25404DA93}" type="datetimeFigureOut">
              <a:rPr lang="fa-IR" smtClean="0"/>
              <a:t>13/05/1436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433C6-9467-44FC-8A2E-AA2BAF5AB11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603132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622483-64B6-4199-9455-A6D25404DA93}" type="datetimeFigureOut">
              <a:rPr lang="fa-IR" smtClean="0"/>
              <a:t>13/05/1436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4433C6-9467-44FC-8A2E-AA2BAF5AB11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62971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7" Type="http://schemas.openxmlformats.org/officeDocument/2006/relationships/slide" Target="slide10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slide" Target="slide7.xml"/><Relationship Id="rId4" Type="http://schemas.openxmlformats.org/officeDocument/2006/relationships/slide" Target="slide1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tahrirgar.com/" TargetMode="External"/><Relationship Id="rId3" Type="http://schemas.openxmlformats.org/officeDocument/2006/relationships/slide" Target="slide11.xml"/><Relationship Id="rId7" Type="http://schemas.openxmlformats.org/officeDocument/2006/relationships/hyperlink" Target="http://nastaliqonline.ir/" TargetMode="External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photo-aks.com/" TargetMode="External"/><Relationship Id="rId5" Type="http://schemas.openxmlformats.org/officeDocument/2006/relationships/hyperlink" Target="http://www.loonapix.com/" TargetMode="External"/><Relationship Id="rId4" Type="http://schemas.openxmlformats.org/officeDocument/2006/relationships/hyperlink" Target="http://www.befunky.com/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30world.com/" TargetMode="External"/><Relationship Id="rId3" Type="http://schemas.openxmlformats.org/officeDocument/2006/relationships/hyperlink" Target="http://soft98.ir/" TargetMode="External"/><Relationship Id="rId7" Type="http://schemas.openxmlformats.org/officeDocument/2006/relationships/hyperlink" Target="http://www.p30download.com/" TargetMode="External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downloadsoftware.ir/" TargetMode="External"/><Relationship Id="rId5" Type="http://schemas.openxmlformats.org/officeDocument/2006/relationships/hyperlink" Target="http://www.softgozar.com/" TargetMode="External"/><Relationship Id="rId4" Type="http://schemas.openxmlformats.org/officeDocument/2006/relationships/hyperlink" Target="http://mihandownload.com/" TargetMode="External"/><Relationship Id="rId9" Type="http://schemas.openxmlformats.org/officeDocument/2006/relationships/hyperlink" Target="http://www.rasekhoon.net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lamat-isf.ir/fehrest.php" TargetMode="External"/><Relationship Id="rId2" Type="http://schemas.openxmlformats.org/officeDocument/2006/relationships/hyperlink" Target="http://www.aparat.com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classroomclipart.com/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20.xml"/><Relationship Id="rId3" Type="http://schemas.openxmlformats.org/officeDocument/2006/relationships/slide" Target="slide1.xml"/><Relationship Id="rId7" Type="http://schemas.openxmlformats.org/officeDocument/2006/relationships/slide" Target="slide19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8.xml"/><Relationship Id="rId5" Type="http://schemas.openxmlformats.org/officeDocument/2006/relationships/slide" Target="slide17.xml"/><Relationship Id="rId10" Type="http://schemas.openxmlformats.org/officeDocument/2006/relationships/slide" Target="slide22.xml"/><Relationship Id="rId4" Type="http://schemas.openxmlformats.org/officeDocument/2006/relationships/slide" Target="slide16.xml"/><Relationship Id="rId9" Type="http://schemas.openxmlformats.org/officeDocument/2006/relationships/slide" Target="slide2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hyperlink" Target="http://www.zabanamoozan.com/" TargetMode="External"/><Relationship Id="rId7" Type="http://schemas.openxmlformats.org/officeDocument/2006/relationships/hyperlink" Target="http://www.englishlearner.ir/" TargetMode="External"/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edhelper.com/" TargetMode="External"/><Relationship Id="rId5" Type="http://schemas.openxmlformats.org/officeDocument/2006/relationships/hyperlink" Target="http://salamzaban.com/" TargetMode="External"/><Relationship Id="rId4" Type="http://schemas.openxmlformats.org/officeDocument/2006/relationships/hyperlink" Target="http://www.awesomelibrary.org/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hyperlink" Target="http://www.languageguide.org/" TargetMode="External"/><Relationship Id="rId7" Type="http://schemas.openxmlformats.org/officeDocument/2006/relationships/slide" Target="slide13.xml"/><Relationship Id="rId2" Type="http://schemas.openxmlformats.org/officeDocument/2006/relationships/hyperlink" Target="http://izaban.ir/zaban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earn-english-online.org/" TargetMode="External"/><Relationship Id="rId5" Type="http://schemas.openxmlformats.org/officeDocument/2006/relationships/hyperlink" Target="http://livemocha.com/" TargetMode="External"/><Relationship Id="rId4" Type="http://schemas.openxmlformats.org/officeDocument/2006/relationships/hyperlink" Target="http://hamedeskandari.ir/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riazisara.ir/" TargetMode="External"/><Relationship Id="rId3" Type="http://schemas.openxmlformats.org/officeDocument/2006/relationships/slide" Target="slide1.xml"/><Relationship Id="rId7" Type="http://schemas.openxmlformats.org/officeDocument/2006/relationships/hyperlink" Target="http://www.epmath.ir/" TargetMode="External"/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edumath.ir/" TargetMode="External"/><Relationship Id="rId5" Type="http://schemas.openxmlformats.org/officeDocument/2006/relationships/hyperlink" Target="http://amouzeshriazi.ir/" TargetMode="External"/><Relationship Id="rId10" Type="http://schemas.openxmlformats.org/officeDocument/2006/relationships/hyperlink" Target="http://managheby.lxb.ir/" TargetMode="External"/><Relationship Id="rId4" Type="http://schemas.openxmlformats.org/officeDocument/2006/relationships/hyperlink" Target="http://www.mathhouse.org/" TargetMode="External"/><Relationship Id="rId9" Type="http://schemas.openxmlformats.org/officeDocument/2006/relationships/hyperlink" Target="http://math2easy.com/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jamshimi.ir/" TargetMode="External"/><Relationship Id="rId3" Type="http://schemas.openxmlformats.org/officeDocument/2006/relationships/slide" Target="slide1.xml"/><Relationship Id="rId7" Type="http://schemas.openxmlformats.org/officeDocument/2006/relationships/hyperlink" Target="http://www.chemistmag.com/" TargetMode="External"/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alivechem.com/" TargetMode="External"/><Relationship Id="rId5" Type="http://schemas.openxmlformats.org/officeDocument/2006/relationships/hyperlink" Target="http://www.sharifchem.ir/?@=209" TargetMode="External"/><Relationship Id="rId4" Type="http://schemas.openxmlformats.org/officeDocument/2006/relationships/hyperlink" Target="http://www.webelements.com/" TargetMode="External"/><Relationship Id="rId9" Type="http://schemas.openxmlformats.org/officeDocument/2006/relationships/hyperlink" Target="http://blog.chemyazd.com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7" Type="http://schemas.openxmlformats.org/officeDocument/2006/relationships/hyperlink" Target="http://www.bbook.ir/" TargetMode="External"/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biology86.blog.ir/" TargetMode="External"/><Relationship Id="rId5" Type="http://schemas.openxmlformats.org/officeDocument/2006/relationships/hyperlink" Target="http://www.octazist.com/" TargetMode="External"/><Relationship Id="rId4" Type="http://schemas.openxmlformats.org/officeDocument/2006/relationships/hyperlink" Target="http://www.hbio.ir/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7" Type="http://schemas.openxmlformats.org/officeDocument/2006/relationships/hyperlink" Target="http://parsdanesh.ir/" TargetMode="External"/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kelasedars.org/" TargetMode="External"/><Relationship Id="rId5" Type="http://schemas.openxmlformats.org/officeDocument/2006/relationships/hyperlink" Target="http://www.hupaa.com/" TargetMode="External"/><Relationship Id="rId4" Type="http://schemas.openxmlformats.org/officeDocument/2006/relationships/hyperlink" Target="http://www.fizikyar.ir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hyperlink" Target="http://www.magiran.com/" TargetMode="External"/><Relationship Id="rId7" Type="http://schemas.openxmlformats.org/officeDocument/2006/relationships/hyperlink" Target="http://www.roshdmag.ir/" TargetMode="External"/><Relationship Id="rId2" Type="http://schemas.openxmlformats.org/officeDocument/2006/relationships/hyperlink" Target="http://www.chap.sch.ir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civilica.com/" TargetMode="External"/><Relationship Id="rId5" Type="http://schemas.openxmlformats.org/officeDocument/2006/relationships/hyperlink" Target="http://www.noormags.com/" TargetMode="External"/><Relationship Id="rId4" Type="http://schemas.openxmlformats.org/officeDocument/2006/relationships/hyperlink" Target="http://www.sid.ir/" TargetMode="External"/><Relationship Id="rId9" Type="http://schemas.openxmlformats.org/officeDocument/2006/relationships/slide" Target="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socialsciences.ir/" TargetMode="External"/><Relationship Id="rId4" Type="http://schemas.openxmlformats.org/officeDocument/2006/relationships/hyperlink" Target="http://www.isa.org.ir/" TargetMode="Externa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irqueen.ir/" TargetMode="External"/><Relationship Id="rId3" Type="http://schemas.openxmlformats.org/officeDocument/2006/relationships/slide" Target="slide1.xml"/><Relationship Id="rId7" Type="http://schemas.openxmlformats.org/officeDocument/2006/relationships/hyperlink" Target="http://moraffah.com/" TargetMode="External"/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shereno.com/" TargetMode="External"/><Relationship Id="rId5" Type="http://schemas.openxmlformats.org/officeDocument/2006/relationships/hyperlink" Target="http://www.lsi.ir/" TargetMode="External"/><Relationship Id="rId4" Type="http://schemas.openxmlformats.org/officeDocument/2006/relationships/hyperlink" Target="http://www.persian-language.com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ravanshenasan.com/" TargetMode="External"/><Relationship Id="rId4" Type="http://schemas.openxmlformats.org/officeDocument/2006/relationships/hyperlink" Target="http://iranpa.org/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parshistory.net/" TargetMode="External"/><Relationship Id="rId5" Type="http://schemas.openxmlformats.org/officeDocument/2006/relationships/hyperlink" Target="http://tarikhema.ir/" TargetMode="External"/><Relationship Id="rId4" Type="http://schemas.openxmlformats.org/officeDocument/2006/relationships/hyperlink" Target="http://www.iichs.ir/p/Default.aspx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petrology.ir/" TargetMode="External"/><Relationship Id="rId4" Type="http://schemas.openxmlformats.org/officeDocument/2006/relationships/hyperlink" Target="http://www.ngdir.ir/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portal1.teg-eaedu.ir/tabid/2101/Default.aspx" TargetMode="External"/><Relationship Id="rId4" Type="http://schemas.openxmlformats.org/officeDocument/2006/relationships/hyperlink" Target="http://geographya.ir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kelasedars.org/" TargetMode="External"/><Relationship Id="rId3" Type="http://schemas.openxmlformats.org/officeDocument/2006/relationships/hyperlink" Target="http://www.tv7.ir/portal" TargetMode="External"/><Relationship Id="rId7" Type="http://schemas.openxmlformats.org/officeDocument/2006/relationships/hyperlink" Target="http://nlai.ir/" TargetMode="External"/><Relationship Id="rId2" Type="http://schemas.openxmlformats.org/officeDocument/2006/relationships/hyperlink" Target="http://www.irandoc.ac.ir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audiolib.ir/" TargetMode="External"/><Relationship Id="rId11" Type="http://schemas.openxmlformats.org/officeDocument/2006/relationships/slide" Target="slide2.xml"/><Relationship Id="rId5" Type="http://schemas.openxmlformats.org/officeDocument/2006/relationships/hyperlink" Target="http://www.irpdf.com/" TargetMode="External"/><Relationship Id="rId10" Type="http://schemas.openxmlformats.org/officeDocument/2006/relationships/slide" Target="slide4.xml"/><Relationship Id="rId4" Type="http://schemas.openxmlformats.org/officeDocument/2006/relationships/hyperlink" Target="http://fa.wikipedia.org/" TargetMode="External"/><Relationship Id="rId9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phet.colorado.edu/fa/simulations" TargetMode="External"/><Relationship Id="rId3" Type="http://schemas.openxmlformats.org/officeDocument/2006/relationships/slide" Target="slide1.xml"/><Relationship Id="rId7" Type="http://schemas.openxmlformats.org/officeDocument/2006/relationships/hyperlink" Target="http://www.kanoon.ir/" TargetMode="Externa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iranconferences.ir/" TargetMode="External"/><Relationship Id="rId5" Type="http://schemas.openxmlformats.org/officeDocument/2006/relationships/hyperlink" Target="http://www.roshd.ir/roshd" TargetMode="External"/><Relationship Id="rId10" Type="http://schemas.openxmlformats.org/officeDocument/2006/relationships/hyperlink" Target="http://www.irschool.net/" TargetMode="External"/><Relationship Id="rId4" Type="http://schemas.openxmlformats.org/officeDocument/2006/relationships/hyperlink" Target="http://did.ir/" TargetMode="External"/><Relationship Id="rId9" Type="http://schemas.openxmlformats.org/officeDocument/2006/relationships/hyperlink" Target="http://www.moalemonline.ir/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rebooks.com/" TargetMode="External"/><Relationship Id="rId3" Type="http://schemas.openxmlformats.org/officeDocument/2006/relationships/hyperlink" Target="http://www.aftabir.com/" TargetMode="External"/><Relationship Id="rId7" Type="http://schemas.openxmlformats.org/officeDocument/2006/relationships/hyperlink" Target="http://www.iranresearches.ir/" TargetMode="External"/><Relationship Id="rId2" Type="http://schemas.openxmlformats.org/officeDocument/2006/relationships/hyperlink" Target="http://e-seminar.ir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oloomtest.ir/" TargetMode="External"/><Relationship Id="rId5" Type="http://schemas.openxmlformats.org/officeDocument/2006/relationships/hyperlink" Target="http://home.mehromah.ir/" TargetMode="External"/><Relationship Id="rId4" Type="http://schemas.openxmlformats.org/officeDocument/2006/relationships/hyperlink" Target="http://www.chistaa.com/" TargetMode="External"/><Relationship Id="rId9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ghadeer.org/index.html" TargetMode="External"/><Relationship Id="rId7" Type="http://schemas.openxmlformats.org/officeDocument/2006/relationships/hyperlink" Target="http://www.shiasearch.com/" TargetMode="External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andisheqom.com/" TargetMode="External"/><Relationship Id="rId5" Type="http://schemas.openxmlformats.org/officeDocument/2006/relationships/hyperlink" Target="http://hawzah.net/" TargetMode="External"/><Relationship Id="rId4" Type="http://schemas.openxmlformats.org/officeDocument/2006/relationships/hyperlink" Target="http://www.hadith.net/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hyperlink" Target="http://www.koodakaneh.com/" TargetMode="External"/><Relationship Id="rId7" Type="http://schemas.openxmlformats.org/officeDocument/2006/relationships/slide" Target="slide8.xml"/><Relationship Id="rId2" Type="http://schemas.openxmlformats.org/officeDocument/2006/relationships/hyperlink" Target="http://koodakan.org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jadval.net/?p=42" TargetMode="External"/><Relationship Id="rId5" Type="http://schemas.openxmlformats.org/officeDocument/2006/relationships/hyperlink" Target="http://koodak.saba.org.ir/fa/home" TargetMode="External"/><Relationship Id="rId4" Type="http://schemas.openxmlformats.org/officeDocument/2006/relationships/hyperlink" Target="http://www.farhadhasanzadeh.com/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hyperlink" Target="http://www.shiachildren.com/" TargetMode="External"/><Relationship Id="rId7" Type="http://schemas.openxmlformats.org/officeDocument/2006/relationships/hyperlink" Target="http://www.koodakcity.com/" TargetMode="External"/><Relationship Id="rId2" Type="http://schemas.openxmlformats.org/officeDocument/2006/relationships/hyperlink" Target="http://kids.ifco.ir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husna.net/" TargetMode="External"/><Relationship Id="rId5" Type="http://schemas.openxmlformats.org/officeDocument/2006/relationships/hyperlink" Target="http://www.ninipaint.com/" TargetMode="External"/><Relationship Id="rId4" Type="http://schemas.openxmlformats.org/officeDocument/2006/relationships/hyperlink" Target="http://www.zangule.com/" TargetMode="External"/><Relationship Id="rId9" Type="http://schemas.openxmlformats.org/officeDocument/2006/relationships/slide" Target="slide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jazirehdanesh.com/" TargetMode="External"/><Relationship Id="rId3" Type="http://schemas.openxmlformats.org/officeDocument/2006/relationships/hyperlink" Target="http://icnl.nlai.ir/" TargetMode="External"/><Relationship Id="rId7" Type="http://schemas.openxmlformats.org/officeDocument/2006/relationships/hyperlink" Target="http://www.zanbooredana.com/" TargetMode="External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lrn.ir/" TargetMode="External"/><Relationship Id="rId5" Type="http://schemas.openxmlformats.org/officeDocument/2006/relationships/hyperlink" Target="http://020.ir/" TargetMode="External"/><Relationship Id="rId4" Type="http://schemas.openxmlformats.org/officeDocument/2006/relationships/hyperlink" Target="http://www.tkvl.ir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659" y="260649"/>
            <a:ext cx="1831061" cy="1296144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chemeClr val="tx2">
                <a:lumMod val="50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Rectangle 2"/>
          <p:cNvSpPr/>
          <p:nvPr/>
        </p:nvSpPr>
        <p:spPr>
          <a:xfrm>
            <a:off x="2236620" y="355303"/>
            <a:ext cx="68772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fa-IR" sz="3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cs typeface="B Titr" pitchFamily="2" charset="-78"/>
              </a:rPr>
              <a:t>لیست سایت های فارسی و انگلیسی مختلف</a:t>
            </a:r>
            <a:endParaRPr lang="en-US" sz="3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cs typeface="B Titr" pitchFamily="2" charset="-78"/>
            </a:endParaRPr>
          </a:p>
        </p:txBody>
      </p:sp>
      <p:sp>
        <p:nvSpPr>
          <p:cNvPr id="6" name="Round Diagonal Corner Rectangle 5">
            <a:hlinkClick r:id="rId3" action="ppaction://hlinksldjump"/>
          </p:cNvPr>
          <p:cNvSpPr/>
          <p:nvPr/>
        </p:nvSpPr>
        <p:spPr>
          <a:xfrm>
            <a:off x="6228184" y="1988840"/>
            <a:ext cx="1944216" cy="1080120"/>
          </a:xfrm>
          <a:prstGeom prst="round2DiagRect">
            <a:avLst/>
          </a:prstGeom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3600" dirty="0" smtClean="0">
                <a:cs typeface="B Titr" pitchFamily="2" charset="-78"/>
              </a:rPr>
              <a:t>مذهبی</a:t>
            </a:r>
            <a:endParaRPr lang="fa-IR" sz="3600" dirty="0">
              <a:cs typeface="B Titr" pitchFamily="2" charset="-78"/>
            </a:endParaRPr>
          </a:p>
        </p:txBody>
      </p:sp>
      <p:sp>
        <p:nvSpPr>
          <p:cNvPr id="7" name="Round Diagonal Corner Rectangle 6">
            <a:hlinkClick r:id="rId4" action="ppaction://hlinksldjump"/>
          </p:cNvPr>
          <p:cNvSpPr/>
          <p:nvPr/>
        </p:nvSpPr>
        <p:spPr>
          <a:xfrm>
            <a:off x="3707904" y="3429000"/>
            <a:ext cx="1944216" cy="1080120"/>
          </a:xfrm>
          <a:prstGeom prst="round2DiagRect">
            <a:avLst/>
          </a:prstGeom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3600" dirty="0" smtClean="0">
                <a:cs typeface="B Titr" pitchFamily="2" charset="-78"/>
              </a:rPr>
              <a:t>علمی</a:t>
            </a:r>
            <a:endParaRPr lang="fa-IR" sz="3600" dirty="0">
              <a:cs typeface="B Titr" pitchFamily="2" charset="-78"/>
            </a:endParaRPr>
          </a:p>
        </p:txBody>
      </p:sp>
      <p:sp>
        <p:nvSpPr>
          <p:cNvPr id="8" name="Round Diagonal Corner Rectangle 7">
            <a:hlinkClick r:id="rId5" action="ppaction://hlinksldjump"/>
          </p:cNvPr>
          <p:cNvSpPr/>
          <p:nvPr/>
        </p:nvSpPr>
        <p:spPr>
          <a:xfrm>
            <a:off x="1259632" y="1988840"/>
            <a:ext cx="1944216" cy="1080120"/>
          </a:xfrm>
          <a:prstGeom prst="round2DiagRect">
            <a:avLst/>
          </a:prstGeom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3600" dirty="0" smtClean="0">
                <a:cs typeface="B Titr" pitchFamily="2" charset="-78"/>
              </a:rPr>
              <a:t>کودکان</a:t>
            </a:r>
            <a:endParaRPr lang="fa-IR" sz="3600" dirty="0">
              <a:cs typeface="B Titr" pitchFamily="2" charset="-78"/>
            </a:endParaRPr>
          </a:p>
        </p:txBody>
      </p:sp>
      <p:sp>
        <p:nvSpPr>
          <p:cNvPr id="9" name="Round Diagonal Corner Rectangle 8">
            <a:hlinkClick r:id="rId6" action="ppaction://hlinksldjump"/>
          </p:cNvPr>
          <p:cNvSpPr/>
          <p:nvPr/>
        </p:nvSpPr>
        <p:spPr>
          <a:xfrm>
            <a:off x="6228184" y="4797152"/>
            <a:ext cx="1944216" cy="1080120"/>
          </a:xfrm>
          <a:prstGeom prst="round2DiagRect">
            <a:avLst/>
          </a:prstGeom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3600" dirty="0" smtClean="0">
                <a:cs typeface="B Titr" pitchFamily="2" charset="-78"/>
              </a:rPr>
              <a:t>پژوهشی</a:t>
            </a:r>
            <a:endParaRPr lang="fa-IR" sz="3600" dirty="0">
              <a:cs typeface="B Titr" pitchFamily="2" charset="-78"/>
            </a:endParaRPr>
          </a:p>
        </p:txBody>
      </p:sp>
      <p:sp>
        <p:nvSpPr>
          <p:cNvPr id="10" name="Round Diagonal Corner Rectangle 9">
            <a:hlinkClick r:id="rId7" action="ppaction://hlinksldjump"/>
          </p:cNvPr>
          <p:cNvSpPr/>
          <p:nvPr/>
        </p:nvSpPr>
        <p:spPr>
          <a:xfrm>
            <a:off x="1259632" y="4797152"/>
            <a:ext cx="1944216" cy="1080120"/>
          </a:xfrm>
          <a:prstGeom prst="round2DiagRect">
            <a:avLst/>
          </a:prstGeom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3600" dirty="0" smtClean="0">
                <a:cs typeface="B Titr" pitchFamily="2" charset="-78"/>
              </a:rPr>
              <a:t>متفرقه</a:t>
            </a:r>
            <a:endParaRPr lang="fa-IR" sz="3600" dirty="0"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38639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nip Diagonal Corner Rectangle 1">
            <a:hlinkClick r:id="rId2" action="ppaction://hlinksldjump"/>
          </p:cNvPr>
          <p:cNvSpPr/>
          <p:nvPr/>
        </p:nvSpPr>
        <p:spPr>
          <a:xfrm>
            <a:off x="3528430" y="6043600"/>
            <a:ext cx="2088232" cy="504056"/>
          </a:xfrm>
          <a:prstGeom prst="snip2DiagRect">
            <a:avLst>
              <a:gd name="adj1" fmla="val 0"/>
              <a:gd name="adj2" fmla="val 47846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800" dirty="0" smtClean="0">
                <a:cs typeface="B Titr" pitchFamily="2" charset="-78"/>
              </a:rPr>
              <a:t>فهرست</a:t>
            </a:r>
            <a:endParaRPr lang="fa-IR" sz="2800" dirty="0">
              <a:cs typeface="B Titr" pitchFamily="2" charset="-78"/>
            </a:endParaRPr>
          </a:p>
        </p:txBody>
      </p:sp>
      <p:sp>
        <p:nvSpPr>
          <p:cNvPr id="3" name="Right Arrow 2">
            <a:hlinkClick r:id="rId3" action="ppaction://hlinksldjump"/>
          </p:cNvPr>
          <p:cNvSpPr/>
          <p:nvPr/>
        </p:nvSpPr>
        <p:spPr>
          <a:xfrm>
            <a:off x="7740352" y="5949280"/>
            <a:ext cx="1152128" cy="692696"/>
          </a:xfrm>
          <a:prstGeom prst="rightArrow">
            <a:avLst/>
          </a:prstGeom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>
                <a:cs typeface="B Titr" pitchFamily="2" charset="-78"/>
              </a:rPr>
              <a:t>صفحه بعد</a:t>
            </a:r>
            <a:endParaRPr lang="fa-IR" dirty="0">
              <a:cs typeface="B Titr" pitchFamily="2" charset="-78"/>
            </a:endParaRPr>
          </a:p>
        </p:txBody>
      </p:sp>
      <p:sp>
        <p:nvSpPr>
          <p:cNvPr id="4" name="Round Diagonal Corner Rectangle 3"/>
          <p:cNvSpPr/>
          <p:nvPr/>
        </p:nvSpPr>
        <p:spPr>
          <a:xfrm>
            <a:off x="179512" y="6194314"/>
            <a:ext cx="864096" cy="476672"/>
          </a:xfrm>
          <a:prstGeom prst="round2Diag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 smtClean="0">
                <a:cs typeface="B Titr" panose="00000700000000000000" pitchFamily="2" charset="-78"/>
              </a:rPr>
              <a:t>متفرقه</a:t>
            </a:r>
            <a:endParaRPr lang="en-US" dirty="0">
              <a:cs typeface="B Titr" panose="00000700000000000000" pitchFamily="2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332656"/>
            <a:ext cx="8568952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3200" dirty="0" smtClean="0">
                <a:cs typeface="B Titr" panose="00000700000000000000" pitchFamily="2" charset="-78"/>
              </a:rPr>
              <a:t>سایت ویرایش عکس               </a:t>
            </a:r>
            <a:r>
              <a:rPr lang="en-US" sz="3200" dirty="0"/>
              <a:t> </a:t>
            </a:r>
            <a:r>
              <a:rPr lang="en-US" sz="3200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</a:t>
            </a:r>
            <a:r>
              <a:rPr lang="en-US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www.befunky.com</a:t>
            </a:r>
            <a:r>
              <a:rPr lang="fa-IR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fa-IR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a-IR" sz="3200" dirty="0" smtClean="0">
                <a:cs typeface="B Titr" panose="00000700000000000000" pitchFamily="2" charset="-78"/>
              </a:rPr>
              <a:t>           </a:t>
            </a:r>
            <a:endParaRPr lang="fa-IR" sz="3200" dirty="0">
              <a:cs typeface="B Titr" panose="00000700000000000000" pitchFamily="2" charset="-78"/>
            </a:endParaRPr>
          </a:p>
          <a:p>
            <a:r>
              <a:rPr lang="fa-IR" sz="3200" dirty="0" smtClean="0">
                <a:cs typeface="B Titr" panose="00000700000000000000" pitchFamily="2" charset="-78"/>
              </a:rPr>
              <a:t>سایت قاب عکس و افکت       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://www.loonapix.com</a:t>
            </a:r>
            <a:endParaRPr lang="fa-IR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sz="3200" dirty="0">
              <a:cs typeface="B Titr" panose="00000700000000000000" pitchFamily="2" charset="-78"/>
            </a:endParaRPr>
          </a:p>
          <a:p>
            <a:r>
              <a:rPr lang="fa-IR" sz="3200" dirty="0" smtClean="0">
                <a:cs typeface="B Titr" panose="00000700000000000000" pitchFamily="2" charset="-78"/>
              </a:rPr>
              <a:t>سایت گالری عکس               </a:t>
            </a:r>
            <a:r>
              <a:rPr lang="en-US" sz="3200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http://</a:t>
            </a:r>
            <a:r>
              <a:rPr lang="en-US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www.photo-aks.com</a:t>
            </a:r>
            <a:endParaRPr lang="en-US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sz="3200" dirty="0" smtClean="0">
              <a:cs typeface="B Titr" panose="00000700000000000000" pitchFamily="2" charset="-78"/>
            </a:endParaRPr>
          </a:p>
          <a:p>
            <a:r>
              <a:rPr lang="fa-IR" sz="3200" dirty="0" smtClean="0">
                <a:cs typeface="B Titr" panose="00000700000000000000" pitchFamily="2" charset="-78"/>
              </a:rPr>
              <a:t>سایت نستعلیق آن لاین               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nastaliqonline.ir</a:t>
            </a:r>
            <a:endParaRPr lang="fa-IR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sz="3200" dirty="0" smtClean="0">
              <a:cs typeface="B Titr" panose="00000700000000000000" pitchFamily="2" charset="-78"/>
            </a:endParaRPr>
          </a:p>
          <a:p>
            <a:r>
              <a:rPr lang="fa-IR" sz="3200" dirty="0" smtClean="0">
                <a:cs typeface="B Titr" panose="00000700000000000000" pitchFamily="2" charset="-78"/>
              </a:rPr>
              <a:t>سایت تحریرگر                      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www.tahrirgar.com</a:t>
            </a:r>
            <a:endParaRPr lang="fa-IR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sz="3200" dirty="0" smtClean="0">
              <a:cs typeface="B Titr" panose="00000700000000000000" pitchFamily="2" charset="-78"/>
            </a:endParaRPr>
          </a:p>
          <a:p>
            <a:endParaRPr lang="en-US" sz="3200" dirty="0"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79042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nip Diagonal Corner Rectangle 1">
            <a:hlinkClick r:id="rId2" action="ppaction://hlinksldjump"/>
          </p:cNvPr>
          <p:cNvSpPr/>
          <p:nvPr/>
        </p:nvSpPr>
        <p:spPr>
          <a:xfrm>
            <a:off x="3528430" y="6043600"/>
            <a:ext cx="2088232" cy="504056"/>
          </a:xfrm>
          <a:prstGeom prst="snip2DiagRect">
            <a:avLst>
              <a:gd name="adj1" fmla="val 0"/>
              <a:gd name="adj2" fmla="val 47846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800" dirty="0" smtClean="0">
                <a:cs typeface="B Titr" pitchFamily="2" charset="-78"/>
              </a:rPr>
              <a:t>فهرست</a:t>
            </a:r>
            <a:endParaRPr lang="fa-IR" sz="2800" dirty="0">
              <a:cs typeface="B Titr" pitchFamily="2" charset="-78"/>
            </a:endParaRPr>
          </a:p>
        </p:txBody>
      </p:sp>
      <p:sp>
        <p:nvSpPr>
          <p:cNvPr id="3" name="Round Diagonal Corner Rectangle 2"/>
          <p:cNvSpPr/>
          <p:nvPr/>
        </p:nvSpPr>
        <p:spPr>
          <a:xfrm>
            <a:off x="179512" y="6194314"/>
            <a:ext cx="864096" cy="476672"/>
          </a:xfrm>
          <a:prstGeom prst="round2Diag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 smtClean="0">
                <a:cs typeface="B Titr" panose="00000700000000000000" pitchFamily="2" charset="-78"/>
              </a:rPr>
              <a:t>متفرقه</a:t>
            </a:r>
            <a:endParaRPr lang="en-US" dirty="0">
              <a:cs typeface="B Titr" panose="00000700000000000000" pitchFamily="2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332656"/>
            <a:ext cx="8712968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3200" dirty="0" smtClean="0">
                <a:cs typeface="B Titr" panose="00000700000000000000" pitchFamily="2" charset="-78"/>
              </a:rPr>
              <a:t>دانلود رایگان نرم افزار  </a:t>
            </a:r>
            <a:r>
              <a:rPr lang="en-US" sz="3200" dirty="0" smtClean="0">
                <a:cs typeface="B Titr" panose="00000700000000000000" pitchFamily="2" charset="-78"/>
              </a:rPr>
              <a:t>                        </a:t>
            </a:r>
            <a:r>
              <a:rPr lang="fa-IR" sz="3200" dirty="0" smtClean="0">
                <a:cs typeface="B Titr" panose="00000700000000000000" pitchFamily="2" charset="-78"/>
              </a:rPr>
              <a:t> 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soft98.ir</a:t>
            </a:r>
            <a:endParaRPr lang="en-US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dirty="0">
              <a:cs typeface="B Titr" panose="00000700000000000000" pitchFamily="2" charset="-78"/>
            </a:endParaRPr>
          </a:p>
          <a:p>
            <a:r>
              <a:rPr lang="fa-IR" sz="3200" dirty="0">
                <a:cs typeface="B Titr" panose="00000700000000000000" pitchFamily="2" charset="-78"/>
              </a:rPr>
              <a:t>دانلود رایگان نرم </a:t>
            </a:r>
            <a:r>
              <a:rPr lang="fa-IR" sz="3200" dirty="0" smtClean="0">
                <a:cs typeface="B Titr" panose="00000700000000000000" pitchFamily="2" charset="-78"/>
              </a:rPr>
              <a:t>افزار    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mihandownload.com</a:t>
            </a:r>
            <a:endParaRPr lang="en-US" sz="3200" dirty="0">
              <a:cs typeface="B Titr" panose="00000700000000000000" pitchFamily="2" charset="-78"/>
            </a:endParaRPr>
          </a:p>
          <a:p>
            <a:endParaRPr lang="fa-IR" dirty="0" smtClean="0">
              <a:cs typeface="B Titr" panose="00000700000000000000" pitchFamily="2" charset="-78"/>
            </a:endParaRPr>
          </a:p>
          <a:p>
            <a:r>
              <a:rPr lang="fa-IR" sz="3200" dirty="0" smtClean="0">
                <a:cs typeface="B Titr" panose="00000700000000000000" pitchFamily="2" charset="-78"/>
              </a:rPr>
              <a:t>دانلود رایگان نرم افزار        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www.softgozar.com</a:t>
            </a:r>
            <a:endParaRPr lang="fa-IR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dirty="0">
              <a:cs typeface="B Titr" panose="00000700000000000000" pitchFamily="2" charset="-78"/>
            </a:endParaRPr>
          </a:p>
          <a:p>
            <a:r>
              <a:rPr lang="fa-IR" sz="3000" dirty="0" smtClean="0">
                <a:cs typeface="B Titr" panose="00000700000000000000" pitchFamily="2" charset="-78"/>
              </a:rPr>
              <a:t>دانلود رایگان نرم افزار </a:t>
            </a:r>
            <a:r>
              <a:rPr lang="en-US" sz="3000" dirty="0" smtClean="0">
                <a:cs typeface="B Titr" panose="00000700000000000000" pitchFamily="2" charset="-78"/>
              </a:rPr>
              <a:t> </a:t>
            </a:r>
            <a:r>
              <a:rPr lang="en-US" sz="30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</a:t>
            </a:r>
            <a:r>
              <a:rPr lang="en-US" sz="30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://</a:t>
            </a:r>
            <a:r>
              <a:rPr lang="en-US" sz="30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www.downloadsoftware.ir</a:t>
            </a:r>
            <a:endParaRPr lang="fa-IR" sz="3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dirty="0">
              <a:cs typeface="B Titr" panose="00000700000000000000" pitchFamily="2" charset="-78"/>
            </a:endParaRPr>
          </a:p>
          <a:p>
            <a:r>
              <a:rPr lang="fa-IR" sz="3000" dirty="0" smtClean="0">
                <a:cs typeface="B Titr" panose="00000700000000000000" pitchFamily="2" charset="-78"/>
              </a:rPr>
              <a:t>دانلود رایگان نرم افزار</a:t>
            </a:r>
            <a:r>
              <a:rPr lang="en-US" sz="3000" dirty="0" smtClean="0">
                <a:cs typeface="B Titr" panose="00000700000000000000" pitchFamily="2" charset="-78"/>
              </a:rPr>
              <a:t>  </a:t>
            </a:r>
            <a:r>
              <a:rPr lang="fa-IR" sz="3000" dirty="0" smtClean="0">
                <a:cs typeface="B Titr" panose="00000700000000000000" pitchFamily="2" charset="-78"/>
              </a:rPr>
              <a:t>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www.p30download.com</a:t>
            </a:r>
            <a:endParaRPr lang="fa-IR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cs typeface="B Titr" panose="00000700000000000000" pitchFamily="2" charset="-78"/>
            </a:endParaRPr>
          </a:p>
          <a:p>
            <a:r>
              <a:rPr lang="fa-IR" sz="3000" dirty="0" smtClean="0">
                <a:cs typeface="2  Titr" panose="00000700000000000000" pitchFamily="2" charset="-78"/>
              </a:rPr>
              <a:t>دانلود رایگان نرم افزار  </a:t>
            </a:r>
            <a:r>
              <a:rPr lang="en-US" sz="3000" dirty="0" smtClean="0">
                <a:cs typeface="2  Titr" panose="00000700000000000000" pitchFamily="2" charset="-78"/>
              </a:rPr>
              <a:t>       </a:t>
            </a:r>
            <a:r>
              <a:rPr lang="fa-IR" sz="3000" dirty="0" smtClean="0">
                <a:cs typeface="2  Titr" panose="00000700000000000000" pitchFamily="2" charset="-78"/>
              </a:rPr>
              <a:t> 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www.p30world.com</a:t>
            </a:r>
            <a:endParaRPr lang="en-US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a-IR" sz="3000" dirty="0" smtClean="0">
                <a:latin typeface="Times New Roman" panose="02020603050405020304" pitchFamily="18" charset="0"/>
                <a:cs typeface="2  Titr" panose="00000700000000000000" pitchFamily="2" charset="-78"/>
              </a:rPr>
              <a:t>دانلود نرم افزار        </a:t>
            </a:r>
            <a:r>
              <a:rPr lang="en-US" sz="3000" dirty="0" smtClean="0">
                <a:latin typeface="Times New Roman" panose="02020603050405020304" pitchFamily="18" charset="0"/>
                <a:cs typeface="2  Titr" panose="00000700000000000000" pitchFamily="2" charset="-78"/>
              </a:rPr>
              <a:t>       </a:t>
            </a:r>
            <a:r>
              <a:rPr lang="fa-IR" sz="3000" dirty="0" smtClean="0">
                <a:latin typeface="Times New Roman" panose="02020603050405020304" pitchFamily="18" charset="0"/>
                <a:cs typeface="2  Titr" panose="00000700000000000000" pitchFamily="2" charset="-78"/>
              </a:rPr>
              <a:t>       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http://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www.rasekhoon.net</a:t>
            </a:r>
            <a:endParaRPr lang="en-US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1132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332656"/>
            <a:ext cx="871296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3200" dirty="0" smtClean="0">
                <a:cs typeface="B Titr" panose="00000700000000000000" pitchFamily="2" charset="-78"/>
              </a:rPr>
              <a:t>سایت آپارات                                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www.aparat.com</a:t>
            </a:r>
            <a:endParaRPr lang="fa-IR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sz="3200" dirty="0" smtClean="0">
              <a:cs typeface="B Titr" panose="00000700000000000000" pitchFamily="2" charset="-78"/>
            </a:endParaRPr>
          </a:p>
          <a:p>
            <a:r>
              <a:rPr lang="fa-IR" sz="3200" dirty="0" smtClean="0">
                <a:cs typeface="B Titr" panose="00000700000000000000" pitchFamily="2" charset="-78"/>
              </a:rPr>
              <a:t>دایره المعارف گیاهان دارویی</a:t>
            </a:r>
          </a:p>
          <a:p>
            <a:pPr algn="l"/>
            <a:r>
              <a:rPr lang="fa-IR" sz="3200" dirty="0" smtClean="0">
                <a:cs typeface="B Titr" panose="00000700000000000000" pitchFamily="2" charset="-78"/>
              </a:rPr>
              <a:t>  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www.salamat-isf.ir/fehrest.php</a:t>
            </a:r>
            <a:endParaRPr lang="fa-IR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sz="3200" dirty="0">
              <a:cs typeface="B Titr" panose="00000700000000000000" pitchFamily="2" charset="-78"/>
            </a:endParaRPr>
          </a:p>
          <a:p>
            <a:r>
              <a:rPr lang="fa-IR" sz="3200" dirty="0">
                <a:cs typeface="B Titr" panose="00000700000000000000" pitchFamily="2" charset="-78"/>
              </a:rPr>
              <a:t>سایت عکس برای استفاده در مباحث مدرسه</a:t>
            </a:r>
          </a:p>
          <a:p>
            <a:pPr algn="l"/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http://classroomclipart.com</a:t>
            </a:r>
            <a:endParaRPr lang="fa-IR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dirty="0"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564949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Terminator 1">
            <a:hlinkClick r:id="rId2" action="ppaction://hlinksldjump"/>
          </p:cNvPr>
          <p:cNvSpPr/>
          <p:nvPr/>
        </p:nvSpPr>
        <p:spPr>
          <a:xfrm>
            <a:off x="1331640" y="1772816"/>
            <a:ext cx="1800200" cy="576064"/>
          </a:xfrm>
          <a:prstGeom prst="flowChartTerminator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a-IR" sz="2400" dirty="0" smtClean="0">
                <a:cs typeface="2  Titr" panose="00000700000000000000" pitchFamily="2" charset="-78"/>
              </a:rPr>
              <a:t>زبان انگلیسی</a:t>
            </a:r>
            <a:endParaRPr lang="en-US" sz="2400" dirty="0">
              <a:cs typeface="2  Titr" panose="00000700000000000000" pitchFamily="2" charset="-78"/>
            </a:endParaRPr>
          </a:p>
        </p:txBody>
      </p:sp>
      <p:sp>
        <p:nvSpPr>
          <p:cNvPr id="3" name="Snip Diagonal Corner Rectangle 2">
            <a:hlinkClick r:id="rId3" action="ppaction://hlinksldjump"/>
          </p:cNvPr>
          <p:cNvSpPr/>
          <p:nvPr/>
        </p:nvSpPr>
        <p:spPr>
          <a:xfrm>
            <a:off x="3528430" y="6043600"/>
            <a:ext cx="2088232" cy="504056"/>
          </a:xfrm>
          <a:prstGeom prst="snip2DiagRect">
            <a:avLst>
              <a:gd name="adj1" fmla="val 0"/>
              <a:gd name="adj2" fmla="val 47846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800" dirty="0" smtClean="0">
                <a:cs typeface="B Titr" pitchFamily="2" charset="-78"/>
              </a:rPr>
              <a:t>فهرست</a:t>
            </a:r>
            <a:endParaRPr lang="fa-IR" sz="2800" dirty="0">
              <a:cs typeface="B Titr" pitchFamily="2" charset="-78"/>
            </a:endParaRPr>
          </a:p>
        </p:txBody>
      </p:sp>
      <p:sp>
        <p:nvSpPr>
          <p:cNvPr id="5" name="Round Diagonal Corner Rectangle 4"/>
          <p:cNvSpPr/>
          <p:nvPr/>
        </p:nvSpPr>
        <p:spPr>
          <a:xfrm>
            <a:off x="179512" y="6194314"/>
            <a:ext cx="864096" cy="476672"/>
          </a:xfrm>
          <a:prstGeom prst="round2Diag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 smtClean="0">
                <a:cs typeface="B Titr" panose="00000700000000000000" pitchFamily="2" charset="-78"/>
              </a:rPr>
              <a:t>علمی</a:t>
            </a:r>
            <a:endParaRPr lang="en-US" dirty="0">
              <a:cs typeface="B Titr" panose="00000700000000000000" pitchFamily="2" charset="-78"/>
            </a:endParaRPr>
          </a:p>
        </p:txBody>
      </p:sp>
      <p:sp>
        <p:nvSpPr>
          <p:cNvPr id="6" name="Flowchart: Terminator 5">
            <a:hlinkClick r:id="rId4" action="ppaction://hlinksldjump"/>
          </p:cNvPr>
          <p:cNvSpPr/>
          <p:nvPr/>
        </p:nvSpPr>
        <p:spPr>
          <a:xfrm>
            <a:off x="6876256" y="908720"/>
            <a:ext cx="1800200" cy="576064"/>
          </a:xfrm>
          <a:prstGeom prst="flowChartTerminator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a-IR" sz="2400" dirty="0" smtClean="0">
                <a:cs typeface="2  Titr" panose="00000700000000000000" pitchFamily="2" charset="-78"/>
              </a:rPr>
              <a:t>ریاضی</a:t>
            </a:r>
            <a:endParaRPr lang="en-US" sz="2400" dirty="0">
              <a:cs typeface="2  Titr" panose="00000700000000000000" pitchFamily="2" charset="-78"/>
            </a:endParaRPr>
          </a:p>
        </p:txBody>
      </p:sp>
      <p:sp>
        <p:nvSpPr>
          <p:cNvPr id="7" name="Flowchart: Terminator 6">
            <a:hlinkClick r:id="rId5" action="ppaction://hlinksldjump"/>
          </p:cNvPr>
          <p:cNvSpPr/>
          <p:nvPr/>
        </p:nvSpPr>
        <p:spPr>
          <a:xfrm>
            <a:off x="6876256" y="1777532"/>
            <a:ext cx="1800200" cy="576064"/>
          </a:xfrm>
          <a:prstGeom prst="flowChartTerminator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a-IR" sz="2400" dirty="0" smtClean="0">
                <a:cs typeface="2  Titr" panose="00000700000000000000" pitchFamily="2" charset="-78"/>
              </a:rPr>
              <a:t>شیمی</a:t>
            </a:r>
            <a:endParaRPr lang="en-US" sz="2400" dirty="0">
              <a:cs typeface="2  Titr" panose="00000700000000000000" pitchFamily="2" charset="-78"/>
            </a:endParaRPr>
          </a:p>
        </p:txBody>
      </p:sp>
      <p:sp>
        <p:nvSpPr>
          <p:cNvPr id="8" name="Flowchart: Terminator 7">
            <a:hlinkClick r:id="rId6" action="ppaction://hlinksldjump"/>
          </p:cNvPr>
          <p:cNvSpPr/>
          <p:nvPr/>
        </p:nvSpPr>
        <p:spPr>
          <a:xfrm>
            <a:off x="6876256" y="2641628"/>
            <a:ext cx="1800200" cy="576064"/>
          </a:xfrm>
          <a:prstGeom prst="flowChartTerminator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a-IR" sz="2400" dirty="0" smtClean="0">
                <a:cs typeface="2  Titr" panose="00000700000000000000" pitchFamily="2" charset="-78"/>
              </a:rPr>
              <a:t>زیست شناسی</a:t>
            </a:r>
            <a:endParaRPr lang="en-US" sz="2400" dirty="0">
              <a:cs typeface="2  Titr" panose="00000700000000000000" pitchFamily="2" charset="-78"/>
            </a:endParaRPr>
          </a:p>
        </p:txBody>
      </p:sp>
      <p:sp>
        <p:nvSpPr>
          <p:cNvPr id="9" name="Flowchart: Terminator 8">
            <a:hlinkClick r:id="rId7" action="ppaction://hlinksldjump"/>
          </p:cNvPr>
          <p:cNvSpPr/>
          <p:nvPr/>
        </p:nvSpPr>
        <p:spPr>
          <a:xfrm>
            <a:off x="6948264" y="4394507"/>
            <a:ext cx="1800200" cy="576064"/>
          </a:xfrm>
          <a:prstGeom prst="flowChartTerminator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a-IR" sz="2400" dirty="0" smtClean="0">
                <a:cs typeface="2  Titr" panose="00000700000000000000" pitchFamily="2" charset="-78"/>
              </a:rPr>
              <a:t>فیزیک</a:t>
            </a:r>
            <a:endParaRPr lang="en-US" sz="2400" dirty="0">
              <a:cs typeface="2  Titr" panose="00000700000000000000" pitchFamily="2" charset="-78"/>
            </a:endParaRPr>
          </a:p>
        </p:txBody>
      </p:sp>
      <p:sp>
        <p:nvSpPr>
          <p:cNvPr id="10" name="Flowchart: Terminator 9">
            <a:hlinkClick r:id="rId8" action="ppaction://hlinksldjump"/>
          </p:cNvPr>
          <p:cNvSpPr/>
          <p:nvPr/>
        </p:nvSpPr>
        <p:spPr>
          <a:xfrm>
            <a:off x="4211960" y="908720"/>
            <a:ext cx="1800200" cy="576064"/>
          </a:xfrm>
          <a:prstGeom prst="flowChartTerminator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a-IR" sz="2400" dirty="0" smtClean="0">
                <a:cs typeface="2  Titr" panose="00000700000000000000" pitchFamily="2" charset="-78"/>
              </a:rPr>
              <a:t>جامعه شناسی</a:t>
            </a:r>
            <a:endParaRPr lang="en-US" sz="2400" dirty="0">
              <a:cs typeface="2  Titr" panose="00000700000000000000" pitchFamily="2" charset="-78"/>
            </a:endParaRPr>
          </a:p>
        </p:txBody>
      </p:sp>
      <p:sp>
        <p:nvSpPr>
          <p:cNvPr id="11" name="Flowchart: Terminator 10">
            <a:hlinkClick r:id="rId9" action="ppaction://hlinksldjump"/>
          </p:cNvPr>
          <p:cNvSpPr/>
          <p:nvPr/>
        </p:nvSpPr>
        <p:spPr>
          <a:xfrm>
            <a:off x="1331640" y="908720"/>
            <a:ext cx="1800200" cy="576064"/>
          </a:xfrm>
          <a:prstGeom prst="flowChartTerminator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a-IR" sz="2300" dirty="0" smtClean="0">
                <a:cs typeface="2  Titr" panose="00000700000000000000" pitchFamily="2" charset="-78"/>
              </a:rPr>
              <a:t>ادبیات فارسی</a:t>
            </a:r>
            <a:endParaRPr lang="en-US" sz="2300" dirty="0">
              <a:cs typeface="2  Titr" panose="00000700000000000000" pitchFamily="2" charset="-78"/>
            </a:endParaRPr>
          </a:p>
        </p:txBody>
      </p:sp>
      <p:sp>
        <p:nvSpPr>
          <p:cNvPr id="12" name="Flowchart: Terminator 11">
            <a:hlinkClick r:id="rId10" action="ppaction://hlinksldjump"/>
          </p:cNvPr>
          <p:cNvSpPr/>
          <p:nvPr/>
        </p:nvSpPr>
        <p:spPr>
          <a:xfrm>
            <a:off x="4209620" y="1772816"/>
            <a:ext cx="1800200" cy="576064"/>
          </a:xfrm>
          <a:prstGeom prst="flowChartTerminator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a-IR" sz="2400" dirty="0" smtClean="0">
                <a:cs typeface="2  Titr" panose="00000700000000000000" pitchFamily="2" charset="-78"/>
              </a:rPr>
              <a:t>روان شناسی</a:t>
            </a:r>
            <a:endParaRPr lang="en-US" sz="2400" dirty="0">
              <a:cs typeface="2  Titr" panose="00000700000000000000" pitchFamily="2" charset="-78"/>
            </a:endParaRPr>
          </a:p>
        </p:txBody>
      </p:sp>
      <p:sp>
        <p:nvSpPr>
          <p:cNvPr id="13" name="Flowchart: Terminator 12">
            <a:hlinkClick r:id="rId7" action="ppaction://hlinksldjump"/>
          </p:cNvPr>
          <p:cNvSpPr/>
          <p:nvPr/>
        </p:nvSpPr>
        <p:spPr>
          <a:xfrm>
            <a:off x="6948264" y="3503366"/>
            <a:ext cx="1800200" cy="576064"/>
          </a:xfrm>
          <a:prstGeom prst="flowChartTerminator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a-IR" sz="2400" dirty="0" smtClean="0">
                <a:cs typeface="2  Titr" panose="00000700000000000000" pitchFamily="2" charset="-78"/>
              </a:rPr>
              <a:t>زمین شناسی</a:t>
            </a:r>
            <a:endParaRPr lang="en-US" sz="2400" dirty="0">
              <a:cs typeface="2  Titr" panose="00000700000000000000" pitchFamily="2" charset="-78"/>
            </a:endParaRPr>
          </a:p>
        </p:txBody>
      </p:sp>
      <p:sp>
        <p:nvSpPr>
          <p:cNvPr id="14" name="Flowchart: Terminator 13">
            <a:hlinkClick r:id="rId10" action="ppaction://hlinksldjump"/>
          </p:cNvPr>
          <p:cNvSpPr/>
          <p:nvPr/>
        </p:nvSpPr>
        <p:spPr>
          <a:xfrm>
            <a:off x="4209620" y="2636912"/>
            <a:ext cx="1800200" cy="576064"/>
          </a:xfrm>
          <a:prstGeom prst="flowChartTerminator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a-IR" sz="2400" dirty="0" smtClean="0">
                <a:cs typeface="2  Titr" panose="00000700000000000000" pitchFamily="2" charset="-78"/>
              </a:rPr>
              <a:t>جغرافیا</a:t>
            </a:r>
            <a:endParaRPr lang="en-US" sz="2400" dirty="0">
              <a:cs typeface="2  Titr" panose="00000700000000000000" pitchFamily="2" charset="-78"/>
            </a:endParaRPr>
          </a:p>
        </p:txBody>
      </p:sp>
      <p:sp>
        <p:nvSpPr>
          <p:cNvPr id="15" name="Flowchart: Terminator 14">
            <a:hlinkClick r:id="rId10" action="ppaction://hlinksldjump"/>
          </p:cNvPr>
          <p:cNvSpPr/>
          <p:nvPr/>
        </p:nvSpPr>
        <p:spPr>
          <a:xfrm>
            <a:off x="4209620" y="3501008"/>
            <a:ext cx="1800200" cy="576064"/>
          </a:xfrm>
          <a:prstGeom prst="flowChartTerminator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a-IR" sz="2400" dirty="0" smtClean="0">
                <a:cs typeface="2  Titr" panose="00000700000000000000" pitchFamily="2" charset="-78"/>
              </a:rPr>
              <a:t>تاریخ</a:t>
            </a:r>
            <a:endParaRPr lang="en-US" sz="2400" dirty="0">
              <a:cs typeface="2 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47003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 Diagonal Corner Rectangle 1">
            <a:hlinkClick r:id="rId2" action="ppaction://hlinksldjump"/>
          </p:cNvPr>
          <p:cNvSpPr/>
          <p:nvPr/>
        </p:nvSpPr>
        <p:spPr>
          <a:xfrm>
            <a:off x="179512" y="6194314"/>
            <a:ext cx="1368152" cy="476672"/>
          </a:xfrm>
          <a:prstGeom prst="round2Diag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 smtClean="0">
                <a:cs typeface="B Titr" panose="00000700000000000000" pitchFamily="2" charset="-78"/>
              </a:rPr>
              <a:t>زبان انگلیسی</a:t>
            </a:r>
            <a:endParaRPr lang="en-US" dirty="0">
              <a:cs typeface="B Titr" panose="00000700000000000000" pitchFamily="2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332656"/>
            <a:ext cx="8568952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3200" dirty="0" smtClean="0">
                <a:cs typeface="B Titr" panose="00000700000000000000" pitchFamily="2" charset="-78"/>
              </a:rPr>
              <a:t>آموزش زبان            </a:t>
            </a:r>
            <a:r>
              <a:rPr lang="en-US" sz="3200" dirty="0"/>
              <a:t> 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www.zabanamoozan.com</a:t>
            </a:r>
            <a:endParaRPr lang="fa-IR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a-IR" sz="3200" dirty="0" smtClean="0">
                <a:cs typeface="B Titr" panose="00000700000000000000" pitchFamily="2" charset="-78"/>
              </a:rPr>
              <a:t>           </a:t>
            </a:r>
            <a:endParaRPr lang="fa-IR" sz="3200" dirty="0">
              <a:cs typeface="B Titr" panose="00000700000000000000" pitchFamily="2" charset="-78"/>
            </a:endParaRPr>
          </a:p>
          <a:p>
            <a:r>
              <a:rPr lang="fa-IR" sz="3200" dirty="0" smtClean="0">
                <a:cs typeface="B Titr" panose="00000700000000000000" pitchFamily="2" charset="-78"/>
              </a:rPr>
              <a:t>کتابخانه مجازی       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www.awesomelibrary.org</a:t>
            </a:r>
            <a:endParaRPr lang="fa-IR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sz="3200" dirty="0" smtClean="0">
              <a:cs typeface="B Titr" panose="00000700000000000000" pitchFamily="2" charset="-78"/>
            </a:endParaRPr>
          </a:p>
          <a:p>
            <a:r>
              <a:rPr lang="fa-IR" sz="3200" dirty="0" smtClean="0">
                <a:cs typeface="B Titr" panose="00000700000000000000" pitchFamily="2" charset="-78"/>
              </a:rPr>
              <a:t>سایت سلام زبان                         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salamzaban.com</a:t>
            </a:r>
            <a:endParaRPr lang="fa-IR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sz="3200" dirty="0">
              <a:cs typeface="B Titr" panose="00000700000000000000" pitchFamily="2" charset="-78"/>
            </a:endParaRPr>
          </a:p>
          <a:p>
            <a:r>
              <a:rPr lang="fa-IR" sz="3200" dirty="0" smtClean="0">
                <a:cs typeface="B Titr" panose="00000700000000000000" pitchFamily="2" charset="-78"/>
              </a:rPr>
              <a:t>سایت آموزش به زبان انگلیسی برای کودکان</a:t>
            </a:r>
          </a:p>
          <a:p>
            <a:pPr algn="l"/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www.edhelper.com</a:t>
            </a:r>
            <a:endParaRPr lang="fa-IR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sz="3200" dirty="0" smtClean="0">
              <a:cs typeface="B Titr" panose="00000700000000000000" pitchFamily="2" charset="-78"/>
            </a:endParaRPr>
          </a:p>
          <a:p>
            <a:r>
              <a:rPr lang="fa-IR" sz="3200" dirty="0" smtClean="0">
                <a:cs typeface="B Titr" panose="00000700000000000000" pitchFamily="2" charset="-78"/>
              </a:rPr>
              <a:t>آموزش زبان                   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www.englishlearner.ir</a:t>
            </a:r>
            <a:endParaRPr lang="fa-IR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dirty="0">
              <a:cs typeface="B Titr" panose="00000700000000000000" pitchFamily="2" charset="-78"/>
            </a:endParaRPr>
          </a:p>
        </p:txBody>
      </p:sp>
      <p:sp>
        <p:nvSpPr>
          <p:cNvPr id="4" name="Snip Diagonal Corner Rectangle 3">
            <a:hlinkClick r:id="rId8" action="ppaction://hlinksldjump"/>
          </p:cNvPr>
          <p:cNvSpPr/>
          <p:nvPr/>
        </p:nvSpPr>
        <p:spPr>
          <a:xfrm>
            <a:off x="3528430" y="6043600"/>
            <a:ext cx="2088232" cy="504056"/>
          </a:xfrm>
          <a:prstGeom prst="snip2DiagRect">
            <a:avLst>
              <a:gd name="adj1" fmla="val 0"/>
              <a:gd name="adj2" fmla="val 47846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800" dirty="0" smtClean="0">
                <a:cs typeface="B Titr" pitchFamily="2" charset="-78"/>
              </a:rPr>
              <a:t>فهرست</a:t>
            </a:r>
            <a:endParaRPr lang="fa-IR" sz="2800" dirty="0"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11882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32656"/>
            <a:ext cx="856895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3200" dirty="0" smtClean="0">
                <a:cs typeface="B Titr" panose="00000700000000000000" pitchFamily="2" charset="-78"/>
              </a:rPr>
              <a:t>دانلود کتاب  زبان  انگلیسی        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izaban.ir/zaban</a:t>
            </a:r>
            <a:endParaRPr lang="fa-IR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sz="3200" dirty="0" smtClean="0">
              <a:cs typeface="B Titr" panose="00000700000000000000" pitchFamily="2" charset="-78"/>
            </a:endParaRPr>
          </a:p>
          <a:p>
            <a:r>
              <a:rPr lang="fa-IR" sz="3200" dirty="0" smtClean="0">
                <a:cs typeface="B Titr" panose="00000700000000000000" pitchFamily="2" charset="-78"/>
              </a:rPr>
              <a:t>آموزش لغات ساده با تصویر و تلفظ</a:t>
            </a:r>
          </a:p>
          <a:p>
            <a:pPr algn="l"/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www.languageguide.org</a:t>
            </a:r>
            <a:endParaRPr lang="fa-IR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a-IR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a-IR" sz="3200" dirty="0" smtClean="0">
                <a:latin typeface="Times New Roman" panose="02020603050405020304" pitchFamily="18" charset="0"/>
                <a:cs typeface="2  Titr" panose="00000700000000000000" pitchFamily="2" charset="-78"/>
              </a:rPr>
              <a:t>آموزش زبان                          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hamedeskandari.ir</a:t>
            </a:r>
            <a:endParaRPr lang="fa-IR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a-IR" sz="3200" dirty="0" smtClean="0">
                <a:latin typeface="Times New Roman" panose="02020603050405020304" pitchFamily="18" charset="0"/>
                <a:cs typeface="2  Titr" panose="00000700000000000000" pitchFamily="2" charset="-78"/>
              </a:rPr>
              <a:t>آموزش زبان                                   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livemocha.com</a:t>
            </a:r>
            <a:endParaRPr lang="fa-IR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sz="3200" dirty="0" smtClean="0">
              <a:latin typeface="Times New Roman" panose="02020603050405020304" pitchFamily="18" charset="0"/>
              <a:cs typeface="2  Titr" panose="00000700000000000000" pitchFamily="2" charset="-78"/>
            </a:endParaRPr>
          </a:p>
          <a:p>
            <a:r>
              <a:rPr lang="fa-IR" sz="3200" dirty="0" smtClean="0">
                <a:latin typeface="Times New Roman" panose="02020603050405020304" pitchFamily="18" charset="0"/>
                <a:cs typeface="2  Titr" panose="00000700000000000000" pitchFamily="2" charset="-78"/>
              </a:rPr>
              <a:t>آموزش زبان   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www.learn-english-online.org</a:t>
            </a:r>
            <a:endParaRPr lang="fa-IR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ound Diagonal Corner Rectangle 2">
            <a:hlinkClick r:id="rId7" action="ppaction://hlinksldjump"/>
          </p:cNvPr>
          <p:cNvSpPr/>
          <p:nvPr/>
        </p:nvSpPr>
        <p:spPr>
          <a:xfrm>
            <a:off x="179512" y="6194314"/>
            <a:ext cx="1368152" cy="476672"/>
          </a:xfrm>
          <a:prstGeom prst="round2Diag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 smtClean="0">
                <a:cs typeface="B Titr" panose="00000700000000000000" pitchFamily="2" charset="-78"/>
              </a:rPr>
              <a:t>زبان انگلیسی</a:t>
            </a:r>
            <a:endParaRPr lang="en-US" dirty="0">
              <a:cs typeface="B Titr" panose="00000700000000000000" pitchFamily="2" charset="-78"/>
            </a:endParaRPr>
          </a:p>
        </p:txBody>
      </p:sp>
      <p:sp>
        <p:nvSpPr>
          <p:cNvPr id="4" name="Snip Diagonal Corner Rectangle 3">
            <a:hlinkClick r:id="rId8" action="ppaction://hlinksldjump"/>
          </p:cNvPr>
          <p:cNvSpPr/>
          <p:nvPr/>
        </p:nvSpPr>
        <p:spPr>
          <a:xfrm>
            <a:off x="3528430" y="6043600"/>
            <a:ext cx="2088232" cy="504056"/>
          </a:xfrm>
          <a:prstGeom prst="snip2DiagRect">
            <a:avLst>
              <a:gd name="adj1" fmla="val 0"/>
              <a:gd name="adj2" fmla="val 47846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800" dirty="0" smtClean="0">
                <a:cs typeface="B Titr" pitchFamily="2" charset="-78"/>
              </a:rPr>
              <a:t>فهرست</a:t>
            </a:r>
            <a:endParaRPr lang="fa-IR" sz="2800" dirty="0"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76123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 Diagonal Corner Rectangle 1">
            <a:hlinkClick r:id="rId2" action="ppaction://hlinksldjump"/>
          </p:cNvPr>
          <p:cNvSpPr/>
          <p:nvPr/>
        </p:nvSpPr>
        <p:spPr>
          <a:xfrm>
            <a:off x="179512" y="6194314"/>
            <a:ext cx="864096" cy="476672"/>
          </a:xfrm>
          <a:prstGeom prst="round2Diag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 smtClean="0">
                <a:cs typeface="B Titr" panose="00000700000000000000" pitchFamily="2" charset="-78"/>
              </a:rPr>
              <a:t>ریاضی</a:t>
            </a:r>
            <a:endParaRPr lang="en-US" dirty="0">
              <a:cs typeface="B Titr" panose="00000700000000000000" pitchFamily="2" charset="-78"/>
            </a:endParaRPr>
          </a:p>
        </p:txBody>
      </p:sp>
      <p:sp>
        <p:nvSpPr>
          <p:cNvPr id="3" name="Snip Diagonal Corner Rectangle 2">
            <a:hlinkClick r:id="rId3" action="ppaction://hlinksldjump"/>
          </p:cNvPr>
          <p:cNvSpPr/>
          <p:nvPr/>
        </p:nvSpPr>
        <p:spPr>
          <a:xfrm>
            <a:off x="3528430" y="6043600"/>
            <a:ext cx="2088232" cy="504056"/>
          </a:xfrm>
          <a:prstGeom prst="snip2DiagRect">
            <a:avLst>
              <a:gd name="adj1" fmla="val 0"/>
              <a:gd name="adj2" fmla="val 47846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800" dirty="0" smtClean="0">
                <a:cs typeface="B Titr" pitchFamily="2" charset="-78"/>
              </a:rPr>
              <a:t>فهرست</a:t>
            </a:r>
            <a:endParaRPr lang="fa-IR" sz="2800" dirty="0">
              <a:cs typeface="B Titr" pitchFamily="2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188640"/>
            <a:ext cx="871296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3000" dirty="0" smtClean="0">
                <a:cs typeface="B Titr" panose="00000700000000000000" pitchFamily="2" charset="-78"/>
              </a:rPr>
              <a:t>سایت خانه ریاضیات اصفهان       </a:t>
            </a:r>
            <a:r>
              <a:rPr lang="en-US" sz="30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</a:t>
            </a:r>
            <a:r>
              <a:rPr lang="en-US" sz="30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://</a:t>
            </a:r>
            <a:r>
              <a:rPr lang="en-US" sz="30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www.mathhouse.org</a:t>
            </a:r>
            <a:endParaRPr lang="fa-IR" sz="3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sz="2400" dirty="0">
              <a:cs typeface="B Titr" panose="00000700000000000000" pitchFamily="2" charset="-78"/>
            </a:endParaRPr>
          </a:p>
          <a:p>
            <a:r>
              <a:rPr lang="fa-IR" sz="3000" dirty="0" smtClean="0">
                <a:cs typeface="B Titr" panose="00000700000000000000" pitchFamily="2" charset="-78"/>
              </a:rPr>
              <a:t>آموزش ریاضی ابتدایی                     </a:t>
            </a:r>
            <a:r>
              <a:rPr lang="en-US" sz="30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</a:t>
            </a:r>
            <a:r>
              <a:rPr lang="en-US" sz="30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://</a:t>
            </a:r>
            <a:r>
              <a:rPr lang="en-US" sz="30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amouzeshriazi.ir</a:t>
            </a:r>
            <a:endParaRPr lang="fa-IR" sz="3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sz="2400" dirty="0">
              <a:cs typeface="B Titr" panose="00000700000000000000" pitchFamily="2" charset="-78"/>
            </a:endParaRPr>
          </a:p>
          <a:p>
            <a:r>
              <a:rPr lang="fa-IR" sz="3000" dirty="0" smtClean="0">
                <a:latin typeface="Times New Roman" panose="02020603050405020304" pitchFamily="18" charset="0"/>
                <a:cs typeface="2  Titr" panose="00000700000000000000" pitchFamily="2" charset="-78"/>
              </a:rPr>
              <a:t>آموزش ریاضی                                                </a:t>
            </a:r>
            <a:r>
              <a:rPr lang="en-US" sz="30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http://</a:t>
            </a:r>
            <a:r>
              <a:rPr lang="en-US" sz="30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edumath.ir</a:t>
            </a:r>
            <a:endParaRPr lang="fa-IR" sz="3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sz="2400" dirty="0">
              <a:latin typeface="Times New Roman" panose="02020603050405020304" pitchFamily="18" charset="0"/>
              <a:cs typeface="2  Titr" panose="00000700000000000000" pitchFamily="2" charset="-78"/>
            </a:endParaRPr>
          </a:p>
          <a:p>
            <a:r>
              <a:rPr lang="fa-IR" sz="3000" dirty="0" smtClean="0">
                <a:latin typeface="Times New Roman" panose="02020603050405020304" pitchFamily="18" charset="0"/>
                <a:cs typeface="2  Titr" panose="00000700000000000000" pitchFamily="2" charset="-78"/>
              </a:rPr>
              <a:t>پایگاه ریاضیات مقدماتی و تخصصی    </a:t>
            </a:r>
            <a:r>
              <a:rPr lang="en-US" sz="30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</a:t>
            </a:r>
            <a:r>
              <a:rPr lang="en-US" sz="30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://</a:t>
            </a:r>
            <a:r>
              <a:rPr lang="en-US" sz="30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www.epmath.ir</a:t>
            </a:r>
            <a:endParaRPr lang="fa-IR" sz="3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sz="2400" dirty="0">
              <a:latin typeface="Times New Roman" panose="02020603050405020304" pitchFamily="18" charset="0"/>
              <a:cs typeface="2  Titr" panose="00000700000000000000" pitchFamily="2" charset="-78"/>
            </a:endParaRPr>
          </a:p>
          <a:p>
            <a:r>
              <a:rPr lang="fa-IR" sz="3000" dirty="0" smtClean="0">
                <a:latin typeface="Times New Roman" panose="02020603050405020304" pitchFamily="18" charset="0"/>
                <a:cs typeface="2  Titr" panose="00000700000000000000" pitchFamily="2" charset="-78"/>
              </a:rPr>
              <a:t>سایت ریاضی سرا                                             </a:t>
            </a:r>
            <a:r>
              <a:rPr lang="en-US" sz="30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http://</a:t>
            </a:r>
            <a:r>
              <a:rPr lang="en-US" sz="30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riazisara.ir</a:t>
            </a:r>
            <a:endParaRPr lang="fa-IR" sz="3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sz="2400" dirty="0">
              <a:latin typeface="Times New Roman" panose="02020603050405020304" pitchFamily="18" charset="0"/>
              <a:cs typeface="2  Titr" panose="00000700000000000000" pitchFamily="2" charset="-78"/>
            </a:endParaRPr>
          </a:p>
          <a:p>
            <a:r>
              <a:rPr lang="fa-IR" sz="3000" dirty="0" smtClean="0">
                <a:latin typeface="Times New Roman" panose="02020603050405020304" pitchFamily="18" charset="0"/>
                <a:cs typeface="2  Titr" panose="00000700000000000000" pitchFamily="2" charset="-78"/>
              </a:rPr>
              <a:t>ریاضی آسان برای همه                         </a:t>
            </a:r>
            <a:r>
              <a:rPr lang="en-US" sz="30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http://</a:t>
            </a:r>
            <a:r>
              <a:rPr lang="en-US" sz="30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math2easy.com</a:t>
            </a:r>
            <a:endParaRPr lang="fa-IR" sz="3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a-IR" sz="3000" dirty="0" smtClean="0">
                <a:latin typeface="Times New Roman" panose="02020603050405020304" pitchFamily="18" charset="0"/>
                <a:cs typeface="2  Titr" panose="00000700000000000000" pitchFamily="2" charset="-78"/>
              </a:rPr>
              <a:t>انیمیشن های ریاضی                          </a:t>
            </a:r>
            <a:r>
              <a:rPr lang="en-US" sz="30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http://</a:t>
            </a:r>
            <a:r>
              <a:rPr lang="en-US" sz="30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managheby.lxb.ir</a:t>
            </a:r>
            <a:endParaRPr lang="fa-IR" sz="3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000" dirty="0">
              <a:latin typeface="Times New Roman" panose="02020603050405020304" pitchFamily="18" charset="0"/>
              <a:cs typeface="2 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8079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 Diagonal Corner Rectangle 1">
            <a:hlinkClick r:id="rId2" action="ppaction://hlinksldjump"/>
          </p:cNvPr>
          <p:cNvSpPr/>
          <p:nvPr/>
        </p:nvSpPr>
        <p:spPr>
          <a:xfrm>
            <a:off x="179512" y="6194314"/>
            <a:ext cx="864096" cy="476672"/>
          </a:xfrm>
          <a:prstGeom prst="round2Diag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 smtClean="0">
                <a:cs typeface="B Titr" panose="00000700000000000000" pitchFamily="2" charset="-78"/>
              </a:rPr>
              <a:t>شیمی</a:t>
            </a:r>
            <a:endParaRPr lang="en-US" dirty="0">
              <a:cs typeface="B Titr" panose="00000700000000000000" pitchFamily="2" charset="-78"/>
            </a:endParaRPr>
          </a:p>
        </p:txBody>
      </p:sp>
      <p:sp>
        <p:nvSpPr>
          <p:cNvPr id="3" name="Snip Diagonal Corner Rectangle 2">
            <a:hlinkClick r:id="rId3" action="ppaction://hlinksldjump"/>
          </p:cNvPr>
          <p:cNvSpPr/>
          <p:nvPr/>
        </p:nvSpPr>
        <p:spPr>
          <a:xfrm>
            <a:off x="3528430" y="6043600"/>
            <a:ext cx="2088232" cy="504056"/>
          </a:xfrm>
          <a:prstGeom prst="snip2DiagRect">
            <a:avLst>
              <a:gd name="adj1" fmla="val 0"/>
              <a:gd name="adj2" fmla="val 47846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800" dirty="0" smtClean="0">
                <a:cs typeface="B Titr" pitchFamily="2" charset="-78"/>
              </a:rPr>
              <a:t>فهرست</a:t>
            </a:r>
            <a:endParaRPr lang="fa-IR" sz="2800" dirty="0">
              <a:cs typeface="B Titr" pitchFamily="2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332656"/>
            <a:ext cx="871296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3000" dirty="0" smtClean="0">
                <a:cs typeface="B Titr" panose="00000700000000000000" pitchFamily="2" charset="-78"/>
              </a:rPr>
              <a:t>جدول تناوبی                     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www.webelements.com</a:t>
            </a:r>
            <a:endParaRPr lang="fa-IR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sz="3200" dirty="0">
              <a:cs typeface="B Titr" panose="00000700000000000000" pitchFamily="2" charset="-78"/>
            </a:endParaRPr>
          </a:p>
          <a:p>
            <a:r>
              <a:rPr lang="fa-IR" sz="2800" dirty="0" smtClean="0">
                <a:cs typeface="B Titr" panose="00000700000000000000" pitchFamily="2" charset="-78"/>
              </a:rPr>
              <a:t>انیمیشن های شیمی  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://www.sharifchem.ir/?@=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209</a:t>
            </a:r>
            <a:endParaRPr lang="fa-IR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sz="3200" dirty="0" smtClean="0">
              <a:cs typeface="B Titr" panose="00000700000000000000" pitchFamily="2" charset="-78"/>
            </a:endParaRPr>
          </a:p>
          <a:p>
            <a:r>
              <a:rPr lang="fa-IR" sz="3200" dirty="0" smtClean="0">
                <a:cs typeface="B Titr" panose="00000700000000000000" pitchFamily="2" charset="-78"/>
              </a:rPr>
              <a:t>شیمی زنده                            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www.alivechem.com</a:t>
            </a:r>
            <a:endParaRPr lang="fa-IR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sz="3200" dirty="0">
              <a:cs typeface="B Titr" panose="00000700000000000000" pitchFamily="2" charset="-78"/>
            </a:endParaRPr>
          </a:p>
          <a:p>
            <a:r>
              <a:rPr lang="fa-IR" sz="3200" dirty="0" smtClean="0">
                <a:cs typeface="B Titr" panose="00000700000000000000" pitchFamily="2" charset="-78"/>
              </a:rPr>
              <a:t>مجله شیمیدان                  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www.chemistmag.com</a:t>
            </a:r>
            <a:endParaRPr lang="fa-IR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sz="3200" dirty="0" smtClean="0">
              <a:cs typeface="B Titr" panose="00000700000000000000" pitchFamily="2" charset="-78"/>
            </a:endParaRPr>
          </a:p>
          <a:p>
            <a:r>
              <a:rPr lang="fa-IR" sz="3200" dirty="0" smtClean="0">
                <a:cs typeface="B Titr" panose="00000700000000000000" pitchFamily="2" charset="-78"/>
              </a:rPr>
              <a:t>سایت آموزش شیمی                  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www.jamshimi.ir</a:t>
            </a:r>
            <a:endParaRPr lang="fa-IR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sz="3200" dirty="0">
              <a:cs typeface="B Titr" panose="00000700000000000000" pitchFamily="2" charset="-78"/>
            </a:endParaRPr>
          </a:p>
          <a:p>
            <a:r>
              <a:rPr lang="fa-IR" sz="3200" dirty="0" smtClean="0">
                <a:cs typeface="B Titr" panose="00000700000000000000" pitchFamily="2" charset="-78"/>
              </a:rPr>
              <a:t>سایت شیمی یزد                     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http://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blog.chemyazd.com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707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 Diagonal Corner Rectangle 1">
            <a:hlinkClick r:id="rId2" action="ppaction://hlinksldjump"/>
          </p:cNvPr>
          <p:cNvSpPr/>
          <p:nvPr/>
        </p:nvSpPr>
        <p:spPr>
          <a:xfrm>
            <a:off x="179512" y="6194314"/>
            <a:ext cx="1368152" cy="476672"/>
          </a:xfrm>
          <a:prstGeom prst="round2Diag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 smtClean="0">
                <a:cs typeface="B Titr" panose="00000700000000000000" pitchFamily="2" charset="-78"/>
              </a:rPr>
              <a:t>زیست شناسی</a:t>
            </a:r>
            <a:endParaRPr lang="en-US" dirty="0">
              <a:cs typeface="B Titr" panose="00000700000000000000" pitchFamily="2" charset="-78"/>
            </a:endParaRPr>
          </a:p>
        </p:txBody>
      </p:sp>
      <p:sp>
        <p:nvSpPr>
          <p:cNvPr id="3" name="Snip Diagonal Corner Rectangle 2">
            <a:hlinkClick r:id="rId3" action="ppaction://hlinksldjump"/>
          </p:cNvPr>
          <p:cNvSpPr/>
          <p:nvPr/>
        </p:nvSpPr>
        <p:spPr>
          <a:xfrm>
            <a:off x="3528430" y="6043600"/>
            <a:ext cx="2088232" cy="504056"/>
          </a:xfrm>
          <a:prstGeom prst="snip2DiagRect">
            <a:avLst>
              <a:gd name="adj1" fmla="val 0"/>
              <a:gd name="adj2" fmla="val 47846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800" dirty="0" smtClean="0">
                <a:cs typeface="B Titr" pitchFamily="2" charset="-78"/>
              </a:rPr>
              <a:t>فهرست</a:t>
            </a:r>
            <a:endParaRPr lang="fa-IR" sz="2800" dirty="0">
              <a:cs typeface="B Titr" pitchFamily="2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332656"/>
            <a:ext cx="8712968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3000" dirty="0" smtClean="0">
                <a:cs typeface="B Titr" panose="00000700000000000000" pitchFamily="2" charset="-78"/>
              </a:rPr>
              <a:t>خانه زیست شناسی                                         </a:t>
            </a:r>
            <a:r>
              <a:rPr lang="en-US" sz="30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</a:t>
            </a:r>
            <a:r>
              <a:rPr lang="en-US" sz="30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www.hbio.ir</a:t>
            </a:r>
            <a:endParaRPr lang="fa-IR" sz="3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sz="3200" dirty="0" smtClean="0">
              <a:cs typeface="B Titr" panose="00000700000000000000" pitchFamily="2" charset="-78"/>
            </a:endParaRPr>
          </a:p>
          <a:p>
            <a:r>
              <a:rPr lang="fa-IR" sz="3200" dirty="0" smtClean="0">
                <a:cs typeface="B Titr" panose="00000700000000000000" pitchFamily="2" charset="-78"/>
              </a:rPr>
              <a:t>آموزش زیست                            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www.octazist.com</a:t>
            </a:r>
            <a:endParaRPr lang="fa-IR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sz="3200" dirty="0" smtClean="0">
              <a:cs typeface="B Titr" panose="00000700000000000000" pitchFamily="2" charset="-78"/>
            </a:endParaRPr>
          </a:p>
          <a:p>
            <a:r>
              <a:rPr lang="fa-IR" sz="3200" dirty="0" smtClean="0">
                <a:cs typeface="B Titr" panose="00000700000000000000" pitchFamily="2" charset="-78"/>
              </a:rPr>
              <a:t>آموزش زیست شناسی در فضای مجازی</a:t>
            </a:r>
          </a:p>
          <a:p>
            <a:pPr algn="l"/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biology86.blog.ir</a:t>
            </a:r>
            <a:endParaRPr lang="fa-IR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sz="3200" dirty="0" smtClean="0">
              <a:cs typeface="B Titr" panose="00000700000000000000" pitchFamily="2" charset="-78"/>
            </a:endParaRPr>
          </a:p>
          <a:p>
            <a:r>
              <a:rPr lang="fa-IR" sz="3200" dirty="0" smtClean="0">
                <a:cs typeface="B Titr" panose="00000700000000000000" pitchFamily="2" charset="-78"/>
              </a:rPr>
              <a:t>پایگاه علمی زیست شناسی                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www.bbook.ir</a:t>
            </a:r>
            <a:endParaRPr lang="fa-IR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sz="3200" dirty="0" smtClean="0">
              <a:cs typeface="B Titr" panose="00000700000000000000" pitchFamily="2" charset="-78"/>
            </a:endParaRPr>
          </a:p>
          <a:p>
            <a:endParaRPr lang="fa-IR" sz="3200" dirty="0">
              <a:cs typeface="B Titr" panose="00000700000000000000" pitchFamily="2" charset="-78"/>
            </a:endParaRPr>
          </a:p>
          <a:p>
            <a:endParaRPr lang="fa-IR" sz="3200" dirty="0">
              <a:cs typeface="B Titr" panose="00000700000000000000" pitchFamily="2" charset="-78"/>
            </a:endParaRPr>
          </a:p>
          <a:p>
            <a:endParaRPr lang="en-US" sz="3200" dirty="0"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79932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 Diagonal Corner Rectangle 1">
            <a:hlinkClick r:id="rId2" action="ppaction://hlinksldjump"/>
          </p:cNvPr>
          <p:cNvSpPr/>
          <p:nvPr/>
        </p:nvSpPr>
        <p:spPr>
          <a:xfrm>
            <a:off x="179512" y="6194314"/>
            <a:ext cx="792088" cy="476672"/>
          </a:xfrm>
          <a:prstGeom prst="round2Diag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 smtClean="0">
                <a:cs typeface="B Titr" panose="00000700000000000000" pitchFamily="2" charset="-78"/>
              </a:rPr>
              <a:t>فیزیک</a:t>
            </a:r>
            <a:endParaRPr lang="en-US" dirty="0">
              <a:cs typeface="B Titr" panose="00000700000000000000" pitchFamily="2" charset="-78"/>
            </a:endParaRPr>
          </a:p>
        </p:txBody>
      </p:sp>
      <p:sp>
        <p:nvSpPr>
          <p:cNvPr id="3" name="Snip Diagonal Corner Rectangle 2">
            <a:hlinkClick r:id="rId3" action="ppaction://hlinksldjump"/>
          </p:cNvPr>
          <p:cNvSpPr/>
          <p:nvPr/>
        </p:nvSpPr>
        <p:spPr>
          <a:xfrm>
            <a:off x="3528430" y="6043600"/>
            <a:ext cx="2088232" cy="504056"/>
          </a:xfrm>
          <a:prstGeom prst="snip2DiagRect">
            <a:avLst>
              <a:gd name="adj1" fmla="val 0"/>
              <a:gd name="adj2" fmla="val 47846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800" dirty="0" smtClean="0">
                <a:cs typeface="B Titr" pitchFamily="2" charset="-78"/>
              </a:rPr>
              <a:t>فهرست</a:t>
            </a:r>
            <a:endParaRPr lang="fa-IR" sz="2800" dirty="0">
              <a:cs typeface="B Titr" pitchFamily="2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332656"/>
            <a:ext cx="871296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3000" dirty="0" smtClean="0">
                <a:cs typeface="B Titr" panose="00000700000000000000" pitchFamily="2" charset="-78"/>
              </a:rPr>
              <a:t>فیزیک یار                                            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http://www.fizikyar.ir</a:t>
            </a:r>
            <a:endParaRPr lang="fa-IR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sz="3200" dirty="0" smtClean="0">
              <a:cs typeface="B Titr" panose="00000700000000000000" pitchFamily="2" charset="-78"/>
            </a:endParaRPr>
          </a:p>
          <a:p>
            <a:r>
              <a:rPr lang="fa-IR" sz="3200" dirty="0" smtClean="0">
                <a:cs typeface="B Titr" panose="00000700000000000000" pitchFamily="2" charset="-78"/>
              </a:rPr>
              <a:t>شبکه فیزیک هوپا                         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www.hupaa.com</a:t>
            </a:r>
            <a:endParaRPr lang="fa-IR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sz="3200" dirty="0" smtClean="0">
              <a:cs typeface="B Titr" panose="00000700000000000000" pitchFamily="2" charset="-78"/>
            </a:endParaRPr>
          </a:p>
          <a:p>
            <a:r>
              <a:rPr lang="fa-IR" sz="3200" dirty="0" smtClean="0">
                <a:cs typeface="2  Titr" panose="00000700000000000000" pitchFamily="2" charset="-78"/>
              </a:rPr>
              <a:t>کلاس درس                                      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kelasedars.org</a:t>
            </a:r>
            <a:endParaRPr lang="fa-IR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a-IR" sz="3200" dirty="0" smtClean="0">
                <a:latin typeface="Times New Roman" panose="02020603050405020304" pitchFamily="18" charset="0"/>
                <a:cs typeface="2  Titr" panose="00000700000000000000" pitchFamily="2" charset="-78"/>
              </a:rPr>
              <a:t>سایت پارس دانش                             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parsdanesh.ir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3795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46" y="284450"/>
            <a:ext cx="9144000" cy="649408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3200" dirty="0" smtClean="0">
                <a:cs typeface="B Titr" pitchFamily="2" charset="-78"/>
              </a:rPr>
              <a:t>پایگاه کتاب های درسی                     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http://www.chap.sch.ir</a:t>
            </a:r>
            <a:endParaRPr lang="en-US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sz="3200" dirty="0" smtClean="0">
              <a:cs typeface="B Titr" pitchFamily="2" charset="-78"/>
            </a:endParaRPr>
          </a:p>
          <a:p>
            <a:r>
              <a:rPr lang="fa-IR" sz="3200" dirty="0" smtClean="0">
                <a:cs typeface="B Titr" pitchFamily="2" charset="-78"/>
              </a:rPr>
              <a:t>بانک اطلاعات نشریات کشور       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http://www.magiran.com</a:t>
            </a:r>
            <a:endParaRPr lang="en-US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dirty="0" smtClean="0">
              <a:cs typeface="B Titr" pitchFamily="2" charset="-78"/>
            </a:endParaRPr>
          </a:p>
          <a:p>
            <a:r>
              <a:rPr lang="fa-IR" sz="3200" dirty="0" smtClean="0">
                <a:cs typeface="B Titr" pitchFamily="2" charset="-78"/>
              </a:rPr>
              <a:t>بانک نشریات جهاد دانشگاهی                      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http://www.sid.ir</a:t>
            </a:r>
            <a:endParaRPr lang="en-US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dirty="0">
              <a:cs typeface="B Titr" pitchFamily="2" charset="-78"/>
            </a:endParaRPr>
          </a:p>
          <a:p>
            <a:r>
              <a:rPr lang="fa-IR" sz="3200" dirty="0" smtClean="0">
                <a:cs typeface="B Titr" pitchFamily="2" charset="-78"/>
              </a:rPr>
              <a:t>پایگاه مجلات تخصصی نور        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http://www.noormags.com</a:t>
            </a:r>
            <a:endParaRPr lang="en-US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sz="3200" dirty="0" smtClean="0">
              <a:cs typeface="B Titr" pitchFamily="2" charset="-78"/>
            </a:endParaRPr>
          </a:p>
          <a:p>
            <a:r>
              <a:rPr lang="fa-IR" sz="3200" dirty="0">
                <a:cs typeface="B Titr" pitchFamily="2" charset="-78"/>
              </a:rPr>
              <a:t>مرجع دانش                             </a:t>
            </a:r>
            <a:r>
              <a:rPr lang="fa-IR" sz="3200" dirty="0" smtClean="0">
                <a:cs typeface="B Titr" pitchFamily="2" charset="-78"/>
              </a:rPr>
              <a:t>         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http://www.civilica.com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dirty="0">
              <a:cs typeface="B Titr" pitchFamily="2" charset="-78"/>
            </a:endParaRPr>
          </a:p>
          <a:p>
            <a:r>
              <a:rPr lang="fa-IR" sz="3000" dirty="0">
                <a:cs typeface="B Titr" pitchFamily="2" charset="-78"/>
              </a:rPr>
              <a:t>دفتر انتشارات کمک آموزشی </a:t>
            </a:r>
            <a:r>
              <a:rPr lang="fa-IR" sz="3000" dirty="0" smtClean="0">
                <a:cs typeface="B Titr" pitchFamily="2" charset="-78"/>
              </a:rPr>
              <a:t>رشد  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://www.roshdmag.ir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sz="3200" dirty="0">
              <a:cs typeface="B Titr" pitchFamily="2" charset="-78"/>
            </a:endParaRPr>
          </a:p>
          <a:p>
            <a:endParaRPr lang="fa-IR" sz="3200" dirty="0">
              <a:cs typeface="B Titr" pitchFamily="2" charset="-78"/>
            </a:endParaRPr>
          </a:p>
        </p:txBody>
      </p:sp>
      <p:sp>
        <p:nvSpPr>
          <p:cNvPr id="8" name="Right Arrow 7">
            <a:hlinkClick r:id="rId8" action="ppaction://hlinksldjump"/>
          </p:cNvPr>
          <p:cNvSpPr/>
          <p:nvPr/>
        </p:nvSpPr>
        <p:spPr>
          <a:xfrm>
            <a:off x="7740352" y="5949280"/>
            <a:ext cx="1152128" cy="692696"/>
          </a:xfrm>
          <a:prstGeom prst="rightArrow">
            <a:avLst/>
          </a:prstGeom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>
                <a:cs typeface="B Titr" pitchFamily="2" charset="-78"/>
              </a:rPr>
              <a:t>صفحه بعد</a:t>
            </a:r>
            <a:endParaRPr lang="fa-IR" dirty="0">
              <a:cs typeface="B Titr" pitchFamily="2" charset="-78"/>
            </a:endParaRPr>
          </a:p>
        </p:txBody>
      </p:sp>
      <p:sp>
        <p:nvSpPr>
          <p:cNvPr id="2" name="Snip Diagonal Corner Rectangle 1">
            <a:hlinkClick r:id="rId9" action="ppaction://hlinksldjump"/>
          </p:cNvPr>
          <p:cNvSpPr/>
          <p:nvPr/>
        </p:nvSpPr>
        <p:spPr>
          <a:xfrm>
            <a:off x="3528430" y="6043600"/>
            <a:ext cx="2088232" cy="504056"/>
          </a:xfrm>
          <a:prstGeom prst="snip2DiagRect">
            <a:avLst>
              <a:gd name="adj1" fmla="val 0"/>
              <a:gd name="adj2" fmla="val 47846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800" dirty="0" smtClean="0">
                <a:cs typeface="B Titr" pitchFamily="2" charset="-78"/>
              </a:rPr>
              <a:t>فهرست</a:t>
            </a:r>
            <a:endParaRPr lang="fa-IR" sz="2800" dirty="0">
              <a:cs typeface="B Titr" pitchFamily="2" charset="-78"/>
            </a:endParaRPr>
          </a:p>
        </p:txBody>
      </p:sp>
      <p:sp>
        <p:nvSpPr>
          <p:cNvPr id="5" name="Round Diagonal Corner Rectangle 4"/>
          <p:cNvSpPr/>
          <p:nvPr/>
        </p:nvSpPr>
        <p:spPr>
          <a:xfrm>
            <a:off x="179512" y="6194314"/>
            <a:ext cx="936104" cy="476672"/>
          </a:xfrm>
          <a:prstGeom prst="round2Diag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 smtClean="0">
                <a:cs typeface="B Titr" panose="00000700000000000000" pitchFamily="2" charset="-78"/>
              </a:rPr>
              <a:t>پژوهشی</a:t>
            </a:r>
            <a:endParaRPr lang="en-US" dirty="0"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42836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 Diagonal Corner Rectangle 1">
            <a:hlinkClick r:id="rId2" action="ppaction://hlinksldjump"/>
          </p:cNvPr>
          <p:cNvSpPr/>
          <p:nvPr/>
        </p:nvSpPr>
        <p:spPr>
          <a:xfrm>
            <a:off x="179512" y="6194314"/>
            <a:ext cx="1368152" cy="476672"/>
          </a:xfrm>
          <a:prstGeom prst="round2Diag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 smtClean="0">
                <a:cs typeface="B Titr" panose="00000700000000000000" pitchFamily="2" charset="-78"/>
              </a:rPr>
              <a:t>جامعه  شناسی</a:t>
            </a:r>
            <a:endParaRPr lang="en-US" dirty="0">
              <a:cs typeface="B Titr" panose="00000700000000000000" pitchFamily="2" charset="-78"/>
            </a:endParaRPr>
          </a:p>
        </p:txBody>
      </p:sp>
      <p:sp>
        <p:nvSpPr>
          <p:cNvPr id="3" name="Snip Diagonal Corner Rectangle 2">
            <a:hlinkClick r:id="rId3" action="ppaction://hlinksldjump"/>
          </p:cNvPr>
          <p:cNvSpPr/>
          <p:nvPr/>
        </p:nvSpPr>
        <p:spPr>
          <a:xfrm>
            <a:off x="3528430" y="6043600"/>
            <a:ext cx="2088232" cy="504056"/>
          </a:xfrm>
          <a:prstGeom prst="snip2DiagRect">
            <a:avLst>
              <a:gd name="adj1" fmla="val 0"/>
              <a:gd name="adj2" fmla="val 47846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800" dirty="0" smtClean="0">
                <a:cs typeface="B Titr" pitchFamily="2" charset="-78"/>
              </a:rPr>
              <a:t>فهرست</a:t>
            </a:r>
            <a:endParaRPr lang="fa-IR" sz="2800" dirty="0">
              <a:cs typeface="B Titr" pitchFamily="2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332656"/>
            <a:ext cx="871296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3200" dirty="0" smtClean="0">
                <a:cs typeface="B Titr" panose="00000700000000000000" pitchFamily="2" charset="-78"/>
              </a:rPr>
              <a:t>انجمن جامعه شناسی ایران             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www.isa.org.ir</a:t>
            </a:r>
            <a:endParaRPr lang="fa-IR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a-IR" sz="3200" dirty="0" smtClean="0">
                <a:latin typeface="Times New Roman" panose="02020603050405020304" pitchFamily="18" charset="0"/>
                <a:cs typeface="2  Titr" panose="00000700000000000000" pitchFamily="2" charset="-78"/>
              </a:rPr>
              <a:t>سایت علوم اجتماعی ایران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www.socialsciences.ir</a:t>
            </a:r>
            <a:endParaRPr lang="fa-IR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sz="3200" dirty="0" smtClean="0">
              <a:cs typeface="B Titr" panose="00000700000000000000" pitchFamily="2" charset="-78"/>
            </a:endParaRPr>
          </a:p>
          <a:p>
            <a:endParaRPr lang="en-US" sz="3200" dirty="0">
              <a:cs typeface="2 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0848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 Diagonal Corner Rectangle 1">
            <a:hlinkClick r:id="rId2" action="ppaction://hlinksldjump"/>
          </p:cNvPr>
          <p:cNvSpPr/>
          <p:nvPr/>
        </p:nvSpPr>
        <p:spPr>
          <a:xfrm>
            <a:off x="179512" y="6194314"/>
            <a:ext cx="1368152" cy="476672"/>
          </a:xfrm>
          <a:prstGeom prst="round2Diag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 smtClean="0">
                <a:cs typeface="B Titr" panose="00000700000000000000" pitchFamily="2" charset="-78"/>
              </a:rPr>
              <a:t>ادبیات فارسی</a:t>
            </a:r>
            <a:endParaRPr lang="en-US" dirty="0">
              <a:cs typeface="B Titr" panose="00000700000000000000" pitchFamily="2" charset="-78"/>
            </a:endParaRPr>
          </a:p>
        </p:txBody>
      </p:sp>
      <p:sp>
        <p:nvSpPr>
          <p:cNvPr id="3" name="Snip Diagonal Corner Rectangle 2">
            <a:hlinkClick r:id="rId3" action="ppaction://hlinksldjump"/>
          </p:cNvPr>
          <p:cNvSpPr/>
          <p:nvPr/>
        </p:nvSpPr>
        <p:spPr>
          <a:xfrm>
            <a:off x="3528430" y="6043600"/>
            <a:ext cx="2088232" cy="504056"/>
          </a:xfrm>
          <a:prstGeom prst="snip2DiagRect">
            <a:avLst>
              <a:gd name="adj1" fmla="val 0"/>
              <a:gd name="adj2" fmla="val 47846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800" dirty="0" smtClean="0">
                <a:cs typeface="B Titr" pitchFamily="2" charset="-78"/>
              </a:rPr>
              <a:t>فهرست</a:t>
            </a:r>
            <a:endParaRPr lang="fa-IR" sz="2800" dirty="0">
              <a:cs typeface="B Titr" pitchFamily="2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332656"/>
            <a:ext cx="8712968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3000" dirty="0" smtClean="0">
                <a:cs typeface="B Titr" panose="00000700000000000000" pitchFamily="2" charset="-78"/>
              </a:rPr>
              <a:t>سایت شورای گسترش زبان و ادبیات فارسی</a:t>
            </a:r>
          </a:p>
          <a:p>
            <a:pPr algn="l"/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www.persian-language.com</a:t>
            </a:r>
            <a:r>
              <a:rPr lang="fa-I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fa-IR" sz="3200" dirty="0">
              <a:cs typeface="B Titr" panose="00000700000000000000" pitchFamily="2" charset="-78"/>
            </a:endParaRPr>
          </a:p>
          <a:p>
            <a:r>
              <a:rPr lang="fa-IR" sz="3200" dirty="0" smtClean="0">
                <a:cs typeface="B Titr" panose="00000700000000000000" pitchFamily="2" charset="-78"/>
              </a:rPr>
              <a:t>انجمن زبان شناسی ایران                          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www.lsi.ir</a:t>
            </a:r>
            <a:endParaRPr lang="fa-IR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sz="3200" dirty="0" smtClean="0">
              <a:cs typeface="B Titr" panose="00000700000000000000" pitchFamily="2" charset="-78"/>
            </a:endParaRPr>
          </a:p>
          <a:p>
            <a:r>
              <a:rPr lang="fa-IR" sz="3200" dirty="0" smtClean="0">
                <a:cs typeface="B Titr" panose="00000700000000000000" pitchFamily="2" charset="-78"/>
              </a:rPr>
              <a:t>سایت شعر نو                              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www.shereno.com</a:t>
            </a:r>
            <a:r>
              <a:rPr lang="fa-I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fa-IR" sz="3200" dirty="0" smtClean="0">
              <a:cs typeface="B Titr" panose="00000700000000000000" pitchFamily="2" charset="-78"/>
            </a:endParaRPr>
          </a:p>
          <a:p>
            <a:r>
              <a:rPr lang="fa-IR" sz="3200" dirty="0" smtClean="0">
                <a:cs typeface="B Titr" panose="00000700000000000000" pitchFamily="2" charset="-78"/>
              </a:rPr>
              <a:t>وبلاگ اشعار شاعران                         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moraffah.com</a:t>
            </a:r>
            <a:endParaRPr lang="fa-IR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sz="3200" dirty="0" smtClean="0">
              <a:cs typeface="B Titr" panose="00000700000000000000" pitchFamily="2" charset="-78"/>
            </a:endParaRPr>
          </a:p>
          <a:p>
            <a:r>
              <a:rPr lang="fa-IR" sz="3200" dirty="0" smtClean="0">
                <a:cs typeface="B Titr" panose="00000700000000000000" pitchFamily="2" charset="-78"/>
              </a:rPr>
              <a:t>ملکه ایران                                                   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irqueen.ir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056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 Diagonal Corner Rectangle 1">
            <a:hlinkClick r:id="rId2" action="ppaction://hlinksldjump"/>
          </p:cNvPr>
          <p:cNvSpPr/>
          <p:nvPr/>
        </p:nvSpPr>
        <p:spPr>
          <a:xfrm>
            <a:off x="179512" y="6194314"/>
            <a:ext cx="1368152" cy="476672"/>
          </a:xfrm>
          <a:prstGeom prst="round2Diag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 smtClean="0">
                <a:cs typeface="B Titr" panose="00000700000000000000" pitchFamily="2" charset="-78"/>
              </a:rPr>
              <a:t>روان شناسی</a:t>
            </a:r>
            <a:endParaRPr lang="en-US" dirty="0">
              <a:cs typeface="B Titr" panose="00000700000000000000" pitchFamily="2" charset="-78"/>
            </a:endParaRPr>
          </a:p>
        </p:txBody>
      </p:sp>
      <p:sp>
        <p:nvSpPr>
          <p:cNvPr id="3" name="Snip Diagonal Corner Rectangle 2">
            <a:hlinkClick r:id="rId3" action="ppaction://hlinksldjump"/>
          </p:cNvPr>
          <p:cNvSpPr/>
          <p:nvPr/>
        </p:nvSpPr>
        <p:spPr>
          <a:xfrm>
            <a:off x="3528430" y="6043600"/>
            <a:ext cx="2088232" cy="504056"/>
          </a:xfrm>
          <a:prstGeom prst="snip2DiagRect">
            <a:avLst>
              <a:gd name="adj1" fmla="val 0"/>
              <a:gd name="adj2" fmla="val 47846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800" dirty="0" smtClean="0">
                <a:cs typeface="B Titr" pitchFamily="2" charset="-78"/>
              </a:rPr>
              <a:t>فهرست</a:t>
            </a:r>
            <a:endParaRPr lang="fa-IR" sz="2800" dirty="0">
              <a:cs typeface="B Titr" pitchFamily="2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332656"/>
            <a:ext cx="871296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3000" dirty="0" smtClean="0">
                <a:cs typeface="B Titr" panose="00000700000000000000" pitchFamily="2" charset="-78"/>
              </a:rPr>
              <a:t>انجمن روان شناسی ایران                            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http://iranpa.org</a:t>
            </a:r>
            <a:endParaRPr lang="fa-IR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sz="3200" dirty="0" smtClean="0">
              <a:cs typeface="B Titr" panose="00000700000000000000" pitchFamily="2" charset="-78"/>
            </a:endParaRPr>
          </a:p>
          <a:p>
            <a:r>
              <a:rPr lang="fa-IR" sz="3200" dirty="0" smtClean="0">
                <a:cs typeface="2  Titr" panose="00000700000000000000" pitchFamily="2" charset="-78"/>
              </a:rPr>
              <a:t>آموزش روان شناسی و بهداشت روانی</a:t>
            </a:r>
          </a:p>
          <a:p>
            <a:pPr algn="l"/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http://www.ravanshenasan.com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8090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 Diagonal Corner Rectangle 1">
            <a:hlinkClick r:id="rId2" action="ppaction://hlinksldjump"/>
          </p:cNvPr>
          <p:cNvSpPr/>
          <p:nvPr/>
        </p:nvSpPr>
        <p:spPr>
          <a:xfrm>
            <a:off x="179512" y="6194314"/>
            <a:ext cx="1368152" cy="476672"/>
          </a:xfrm>
          <a:prstGeom prst="round2Diag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 smtClean="0">
                <a:cs typeface="B Titr" panose="00000700000000000000" pitchFamily="2" charset="-78"/>
              </a:rPr>
              <a:t>تاریخ</a:t>
            </a:r>
            <a:endParaRPr lang="en-US" dirty="0">
              <a:cs typeface="B Titr" panose="00000700000000000000" pitchFamily="2" charset="-78"/>
            </a:endParaRPr>
          </a:p>
        </p:txBody>
      </p:sp>
      <p:sp>
        <p:nvSpPr>
          <p:cNvPr id="3" name="Snip Diagonal Corner Rectangle 2">
            <a:hlinkClick r:id="rId3" action="ppaction://hlinksldjump"/>
          </p:cNvPr>
          <p:cNvSpPr/>
          <p:nvPr/>
        </p:nvSpPr>
        <p:spPr>
          <a:xfrm>
            <a:off x="3528430" y="6043600"/>
            <a:ext cx="2088232" cy="504056"/>
          </a:xfrm>
          <a:prstGeom prst="snip2DiagRect">
            <a:avLst>
              <a:gd name="adj1" fmla="val 0"/>
              <a:gd name="adj2" fmla="val 47846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800" dirty="0" smtClean="0">
                <a:cs typeface="B Titr" pitchFamily="2" charset="-78"/>
              </a:rPr>
              <a:t>فهرست</a:t>
            </a:r>
            <a:endParaRPr lang="fa-IR" sz="2800" dirty="0">
              <a:cs typeface="B Titr" pitchFamily="2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332656"/>
            <a:ext cx="8712968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3000" dirty="0" smtClean="0">
                <a:cs typeface="B Titr" panose="00000700000000000000" pitchFamily="2" charset="-78"/>
              </a:rPr>
              <a:t>موسسه مطالعات تاریخ معاصر ایران</a:t>
            </a:r>
          </a:p>
          <a:p>
            <a:pPr algn="l"/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www.iichs.ir/p/Default.aspx</a:t>
            </a:r>
            <a:r>
              <a:rPr lang="fa-IR" sz="3200" dirty="0" smtClean="0">
                <a:cs typeface="B Titr" panose="00000700000000000000" pitchFamily="2" charset="-78"/>
              </a:rPr>
              <a:t>    </a:t>
            </a:r>
          </a:p>
          <a:p>
            <a:endParaRPr lang="fa-IR" sz="3200" dirty="0" smtClean="0">
              <a:cs typeface="B Titr" panose="00000700000000000000" pitchFamily="2" charset="-78"/>
            </a:endParaRPr>
          </a:p>
          <a:p>
            <a:r>
              <a:rPr lang="fa-IR" sz="3200" dirty="0" smtClean="0">
                <a:cs typeface="B Titr" panose="00000700000000000000" pitchFamily="2" charset="-78"/>
              </a:rPr>
              <a:t>تاریخ ما                                                  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tarikhema.ir</a:t>
            </a:r>
            <a:r>
              <a:rPr lang="fa-I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fa-IR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sz="3200" dirty="0" smtClean="0">
              <a:cs typeface="B Titr" panose="00000700000000000000" pitchFamily="2" charset="-78"/>
            </a:endParaRPr>
          </a:p>
          <a:p>
            <a:r>
              <a:rPr lang="fa-IR" sz="3200" dirty="0" smtClean="0">
                <a:cs typeface="2  Titr" panose="00000700000000000000" pitchFamily="2" charset="-78"/>
              </a:rPr>
              <a:t>تاریخ پارسی                        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www.parshistory.net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9558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 Diagonal Corner Rectangle 1">
            <a:hlinkClick r:id="rId2" action="ppaction://hlinksldjump"/>
          </p:cNvPr>
          <p:cNvSpPr/>
          <p:nvPr/>
        </p:nvSpPr>
        <p:spPr>
          <a:xfrm>
            <a:off x="179512" y="6194314"/>
            <a:ext cx="1368152" cy="476672"/>
          </a:xfrm>
          <a:prstGeom prst="round2Diag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 smtClean="0">
                <a:cs typeface="B Titr" panose="00000700000000000000" pitchFamily="2" charset="-78"/>
              </a:rPr>
              <a:t>زمین شناسی</a:t>
            </a:r>
            <a:endParaRPr lang="en-US" dirty="0">
              <a:cs typeface="B Titr" panose="00000700000000000000" pitchFamily="2" charset="-78"/>
            </a:endParaRPr>
          </a:p>
        </p:txBody>
      </p:sp>
      <p:sp>
        <p:nvSpPr>
          <p:cNvPr id="3" name="Snip Diagonal Corner Rectangle 2">
            <a:hlinkClick r:id="rId3" action="ppaction://hlinksldjump"/>
          </p:cNvPr>
          <p:cNvSpPr/>
          <p:nvPr/>
        </p:nvSpPr>
        <p:spPr>
          <a:xfrm>
            <a:off x="3528430" y="6043600"/>
            <a:ext cx="2088232" cy="504056"/>
          </a:xfrm>
          <a:prstGeom prst="snip2DiagRect">
            <a:avLst>
              <a:gd name="adj1" fmla="val 0"/>
              <a:gd name="adj2" fmla="val 47846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800" dirty="0" smtClean="0">
                <a:cs typeface="B Titr" pitchFamily="2" charset="-78"/>
              </a:rPr>
              <a:t>فهرست</a:t>
            </a:r>
            <a:endParaRPr lang="fa-IR" sz="2800" dirty="0">
              <a:cs typeface="B Titr" pitchFamily="2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332656"/>
            <a:ext cx="8712968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3000" dirty="0" smtClean="0">
                <a:cs typeface="B Titr" panose="00000700000000000000" pitchFamily="2" charset="-78"/>
              </a:rPr>
              <a:t>پایگاه ملی داده های علوم زمین کشور     </a:t>
            </a:r>
            <a:r>
              <a:rPr lang="en-US" sz="30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</a:t>
            </a:r>
            <a:r>
              <a:rPr lang="en-US" sz="30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www.ngdir.ir</a:t>
            </a:r>
            <a:endParaRPr lang="fa-IR" sz="3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sz="3000" dirty="0" smtClean="0">
              <a:cs typeface="B Titr" panose="00000700000000000000" pitchFamily="2" charset="-78"/>
            </a:endParaRPr>
          </a:p>
          <a:p>
            <a:r>
              <a:rPr lang="fa-IR" sz="3200" dirty="0" smtClean="0">
                <a:cs typeface="B Titr" panose="00000700000000000000" pitchFamily="2" charset="-78"/>
              </a:rPr>
              <a:t>پایگاه تخصصی سنگ شناسی ایران</a:t>
            </a:r>
          </a:p>
          <a:p>
            <a:pPr algn="l"/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www.petrology.ir</a:t>
            </a:r>
            <a:endParaRPr lang="fa-IR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dirty="0"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212349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 Diagonal Corner Rectangle 1">
            <a:hlinkClick r:id="rId2" action="ppaction://hlinksldjump"/>
          </p:cNvPr>
          <p:cNvSpPr/>
          <p:nvPr/>
        </p:nvSpPr>
        <p:spPr>
          <a:xfrm>
            <a:off x="179512" y="6194314"/>
            <a:ext cx="1368152" cy="476672"/>
          </a:xfrm>
          <a:prstGeom prst="round2Diag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 smtClean="0">
                <a:cs typeface="B Titr" panose="00000700000000000000" pitchFamily="2" charset="-78"/>
              </a:rPr>
              <a:t>جغرافیا</a:t>
            </a:r>
            <a:endParaRPr lang="en-US" dirty="0">
              <a:cs typeface="B Titr" panose="00000700000000000000" pitchFamily="2" charset="-78"/>
            </a:endParaRPr>
          </a:p>
        </p:txBody>
      </p:sp>
      <p:sp>
        <p:nvSpPr>
          <p:cNvPr id="3" name="Snip Diagonal Corner Rectangle 2">
            <a:hlinkClick r:id="rId3" action="ppaction://hlinksldjump"/>
          </p:cNvPr>
          <p:cNvSpPr/>
          <p:nvPr/>
        </p:nvSpPr>
        <p:spPr>
          <a:xfrm>
            <a:off x="3528430" y="6043600"/>
            <a:ext cx="2088232" cy="504056"/>
          </a:xfrm>
          <a:prstGeom prst="snip2DiagRect">
            <a:avLst>
              <a:gd name="adj1" fmla="val 0"/>
              <a:gd name="adj2" fmla="val 47846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800" dirty="0" smtClean="0">
                <a:cs typeface="B Titr" pitchFamily="2" charset="-78"/>
              </a:rPr>
              <a:t>فهرست</a:t>
            </a:r>
            <a:endParaRPr lang="fa-IR" sz="2800" dirty="0">
              <a:cs typeface="B Titr" pitchFamily="2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332656"/>
            <a:ext cx="8712968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3000" dirty="0" smtClean="0">
                <a:cs typeface="B Titr" panose="00000700000000000000" pitchFamily="2" charset="-78"/>
              </a:rPr>
              <a:t>مدرسه جغرافیا                                      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geographya.ir</a:t>
            </a:r>
            <a:endParaRPr lang="fa-IR" sz="3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sz="3200" dirty="0" smtClean="0">
              <a:cs typeface="B Titr" panose="00000700000000000000" pitchFamily="2" charset="-78"/>
            </a:endParaRPr>
          </a:p>
          <a:p>
            <a:r>
              <a:rPr lang="fa-IR" sz="3200" dirty="0" smtClean="0">
                <a:cs typeface="B Titr" panose="00000700000000000000" pitchFamily="2" charset="-78"/>
              </a:rPr>
              <a:t>انیمیشن های جغرافیا</a:t>
            </a:r>
          </a:p>
          <a:p>
            <a:endParaRPr lang="fa-IR" sz="3200" dirty="0" smtClean="0">
              <a:cs typeface="B Titr" panose="00000700000000000000" pitchFamily="2" charset="-78"/>
            </a:endParaRPr>
          </a:p>
          <a:p>
            <a:pPr algn="l"/>
            <a:r>
              <a:rPr lang="en-US" sz="30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http://portal1.teg-eaedu.ir/tabid/2101/Default.aspx</a:t>
            </a:r>
            <a:endParaRPr lang="en-US" sz="3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112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-387424"/>
            <a:ext cx="9144000" cy="61247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fa-IR" sz="3200" dirty="0" smtClean="0">
              <a:cs typeface="B Titr" pitchFamily="2" charset="-78"/>
            </a:endParaRPr>
          </a:p>
          <a:p>
            <a:r>
              <a:rPr lang="fa-IR" sz="2800" dirty="0" smtClean="0">
                <a:cs typeface="B Titr" pitchFamily="2" charset="-78"/>
              </a:rPr>
              <a:t>پایگاه اطلاعات و مدارک علمی ایران         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http://www.irandoc.ac.ir</a:t>
            </a:r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dirty="0" smtClean="0">
              <a:cs typeface="B Titr" pitchFamily="2" charset="-78"/>
            </a:endParaRPr>
          </a:p>
          <a:p>
            <a:r>
              <a:rPr lang="fa-IR" sz="3200" dirty="0" smtClean="0">
                <a:cs typeface="B Titr" pitchFamily="2" charset="-78"/>
              </a:rPr>
              <a:t>شبکه آموزش سیما                          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http://www.tv7.ir/portal</a:t>
            </a:r>
            <a:endParaRPr lang="en-US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cs typeface="B Titr" pitchFamily="2" charset="-78"/>
            </a:endParaRPr>
          </a:p>
          <a:p>
            <a:r>
              <a:rPr lang="fa-IR" sz="3200" dirty="0" smtClean="0">
                <a:cs typeface="B Titr" pitchFamily="2" charset="-78"/>
              </a:rPr>
              <a:t>ویکی پدیا (دانشنامه آزاد)              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http://fa.wikipedia.org</a:t>
            </a:r>
            <a:endParaRPr lang="en-US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dirty="0" smtClean="0">
              <a:cs typeface="B Titr" pitchFamily="2" charset="-78"/>
            </a:endParaRPr>
          </a:p>
          <a:p>
            <a:r>
              <a:rPr lang="fa-IR" sz="3200" dirty="0" smtClean="0">
                <a:cs typeface="B Titr" pitchFamily="2" charset="-78"/>
              </a:rPr>
              <a:t>کتابخانه مجازی ایران                         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www.irpdf.com</a:t>
            </a:r>
            <a:endParaRPr lang="en-US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dirty="0" smtClean="0">
              <a:cs typeface="B Titr" pitchFamily="2" charset="-78"/>
            </a:endParaRPr>
          </a:p>
          <a:p>
            <a:r>
              <a:rPr lang="fa-IR" sz="3200" dirty="0" smtClean="0">
                <a:cs typeface="B Titr" pitchFamily="2" charset="-78"/>
              </a:rPr>
              <a:t>کتاب های صوتی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audiolib.ir</a:t>
            </a:r>
            <a:r>
              <a:rPr lang="en-US" sz="3200" dirty="0" smtClean="0">
                <a:cs typeface="B Titr" pitchFamily="2" charset="-78"/>
              </a:rPr>
              <a:t>                                        </a:t>
            </a:r>
            <a:r>
              <a:rPr lang="fa-IR" sz="3200" dirty="0" smtClean="0">
                <a:cs typeface="B Titr" pitchFamily="2" charset="-78"/>
              </a:rPr>
              <a:t>     </a:t>
            </a:r>
          </a:p>
          <a:p>
            <a:endParaRPr lang="fa-IR" dirty="0">
              <a:cs typeface="B Titr" pitchFamily="2" charset="-78"/>
            </a:endParaRPr>
          </a:p>
          <a:p>
            <a:r>
              <a:rPr lang="fa-IR" sz="3200" dirty="0" smtClean="0">
                <a:cs typeface="B Titr" pitchFamily="2" charset="-78"/>
              </a:rPr>
              <a:t> سازمان اسناد و کتابخانه ملی ایران                    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nlai.ir</a:t>
            </a:r>
            <a:r>
              <a:rPr lang="en-US" sz="3200" dirty="0" smtClean="0">
                <a:cs typeface="B Titr" pitchFamily="2" charset="-78"/>
              </a:rPr>
              <a:t> </a:t>
            </a:r>
            <a:endParaRPr lang="fa-IR" sz="3200" dirty="0" smtClean="0">
              <a:cs typeface="B Titr" pitchFamily="2" charset="-78"/>
            </a:endParaRPr>
          </a:p>
          <a:p>
            <a:endParaRPr lang="fa-IR" dirty="0" smtClean="0">
              <a:cs typeface="B Titr" pitchFamily="2" charset="-78"/>
            </a:endParaRPr>
          </a:p>
          <a:p>
            <a:r>
              <a:rPr lang="fa-IR" sz="3200" dirty="0" smtClean="0">
                <a:cs typeface="B Titr" pitchFamily="2" charset="-78"/>
              </a:rPr>
              <a:t>سایت کلاس درس                                 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kelasedars.org</a:t>
            </a:r>
            <a:endParaRPr lang="fa-IR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sz="3200" dirty="0">
              <a:cs typeface="B Titr" pitchFamily="2" charset="-78"/>
            </a:endParaRPr>
          </a:p>
        </p:txBody>
      </p:sp>
      <p:sp>
        <p:nvSpPr>
          <p:cNvPr id="5" name="Snip Diagonal Corner Rectangle 4">
            <a:hlinkClick r:id="rId9" action="ppaction://hlinksldjump"/>
          </p:cNvPr>
          <p:cNvSpPr/>
          <p:nvPr/>
        </p:nvSpPr>
        <p:spPr>
          <a:xfrm>
            <a:off x="3528430" y="6043600"/>
            <a:ext cx="2088232" cy="504056"/>
          </a:xfrm>
          <a:prstGeom prst="snip2DiagRect">
            <a:avLst>
              <a:gd name="adj1" fmla="val 0"/>
              <a:gd name="adj2" fmla="val 47846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800" dirty="0" smtClean="0">
                <a:cs typeface="B Titr" pitchFamily="2" charset="-78"/>
              </a:rPr>
              <a:t>فهرست</a:t>
            </a:r>
            <a:endParaRPr lang="fa-IR" sz="2800" dirty="0">
              <a:cs typeface="B Titr" pitchFamily="2" charset="-78"/>
            </a:endParaRPr>
          </a:p>
        </p:txBody>
      </p:sp>
      <p:sp>
        <p:nvSpPr>
          <p:cNvPr id="7" name="Right Arrow 6">
            <a:hlinkClick r:id="rId10" action="ppaction://hlinksldjump"/>
          </p:cNvPr>
          <p:cNvSpPr/>
          <p:nvPr/>
        </p:nvSpPr>
        <p:spPr>
          <a:xfrm>
            <a:off x="7740352" y="5949280"/>
            <a:ext cx="1152128" cy="692696"/>
          </a:xfrm>
          <a:prstGeom prst="rightArrow">
            <a:avLst/>
          </a:prstGeom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>
                <a:cs typeface="B Titr" pitchFamily="2" charset="-78"/>
              </a:rPr>
              <a:t>صفحه بعد</a:t>
            </a:r>
            <a:endParaRPr lang="fa-IR" dirty="0">
              <a:cs typeface="B Titr" pitchFamily="2" charset="-78"/>
            </a:endParaRPr>
          </a:p>
        </p:txBody>
      </p:sp>
      <p:sp>
        <p:nvSpPr>
          <p:cNvPr id="8" name="Left Arrow 7">
            <a:hlinkClick r:id="rId11" action="ppaction://hlinksldjump"/>
          </p:cNvPr>
          <p:cNvSpPr/>
          <p:nvPr/>
        </p:nvSpPr>
        <p:spPr>
          <a:xfrm>
            <a:off x="251520" y="5949280"/>
            <a:ext cx="1152128" cy="648072"/>
          </a:xfrm>
          <a:prstGeom prst="leftArrow">
            <a:avLst/>
          </a:prstGeom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>
                <a:cs typeface="B Titr" pitchFamily="2" charset="-78"/>
              </a:rPr>
              <a:t>صفحه قبل</a:t>
            </a:r>
            <a:endParaRPr lang="fa-IR" dirty="0"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53909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eft Arrow 1">
            <a:hlinkClick r:id="rId2" action="ppaction://hlinksldjump"/>
          </p:cNvPr>
          <p:cNvSpPr/>
          <p:nvPr/>
        </p:nvSpPr>
        <p:spPr>
          <a:xfrm>
            <a:off x="251520" y="5949280"/>
            <a:ext cx="1152128" cy="648072"/>
          </a:xfrm>
          <a:prstGeom prst="leftArrow">
            <a:avLst/>
          </a:prstGeom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>
                <a:cs typeface="B Titr" pitchFamily="2" charset="-78"/>
              </a:rPr>
              <a:t>صفحه قبل</a:t>
            </a:r>
            <a:endParaRPr lang="fa-IR" dirty="0">
              <a:cs typeface="B Titr" pitchFamily="2" charset="-78"/>
            </a:endParaRPr>
          </a:p>
        </p:txBody>
      </p:sp>
      <p:sp>
        <p:nvSpPr>
          <p:cNvPr id="3" name="Snip Diagonal Corner Rectangle 2">
            <a:hlinkClick r:id="rId3" action="ppaction://hlinksldjump"/>
          </p:cNvPr>
          <p:cNvSpPr/>
          <p:nvPr/>
        </p:nvSpPr>
        <p:spPr>
          <a:xfrm>
            <a:off x="3528430" y="6043600"/>
            <a:ext cx="2088232" cy="504056"/>
          </a:xfrm>
          <a:prstGeom prst="snip2DiagRect">
            <a:avLst>
              <a:gd name="adj1" fmla="val 0"/>
              <a:gd name="adj2" fmla="val 47846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800" dirty="0" smtClean="0">
                <a:cs typeface="B Titr" pitchFamily="2" charset="-78"/>
              </a:rPr>
              <a:t>فهرست</a:t>
            </a:r>
            <a:endParaRPr lang="fa-IR" sz="2800" dirty="0">
              <a:cs typeface="B Titr" pitchFamily="2" charset="-78"/>
            </a:endParaRPr>
          </a:p>
        </p:txBody>
      </p:sp>
      <p:sp>
        <p:nvSpPr>
          <p:cNvPr id="4" name="Round Diagonal Corner Rectangle 3"/>
          <p:cNvSpPr/>
          <p:nvPr/>
        </p:nvSpPr>
        <p:spPr>
          <a:xfrm>
            <a:off x="8100392" y="6256399"/>
            <a:ext cx="936104" cy="476672"/>
          </a:xfrm>
          <a:prstGeom prst="round2Diag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 smtClean="0">
                <a:cs typeface="B Titr" panose="00000700000000000000" pitchFamily="2" charset="-78"/>
              </a:rPr>
              <a:t>پژوهشی</a:t>
            </a:r>
            <a:endParaRPr lang="en-US" dirty="0">
              <a:cs typeface="B Titr" panose="00000700000000000000" pitchFamily="2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" y="-315416"/>
            <a:ext cx="9144000" cy="677108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fa-IR" sz="3200" dirty="0" smtClean="0">
              <a:cs typeface="B Titr" pitchFamily="2" charset="-78"/>
            </a:endParaRPr>
          </a:p>
          <a:p>
            <a:r>
              <a:rPr lang="fa-IR" sz="3200" dirty="0" smtClean="0">
                <a:cs typeface="B Titr" pitchFamily="2" charset="-78"/>
              </a:rPr>
              <a:t>کتابخانه دیجیتالی دید                                              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did.ir</a:t>
            </a:r>
            <a:r>
              <a:rPr lang="fa-I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fa-IR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dirty="0" smtClean="0">
              <a:cs typeface="B Titr" pitchFamily="2" charset="-78"/>
            </a:endParaRPr>
          </a:p>
          <a:p>
            <a:r>
              <a:rPr lang="fa-IR" sz="3200" dirty="0" smtClean="0">
                <a:cs typeface="B Titr" pitchFamily="2" charset="-78"/>
              </a:rPr>
              <a:t>شبکه رشد                                     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www.roshd.ir/roshd</a:t>
            </a:r>
            <a:endParaRPr lang="fa-IR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dirty="0" smtClean="0">
              <a:cs typeface="B Titr" pitchFamily="2" charset="-78"/>
            </a:endParaRPr>
          </a:p>
          <a:p>
            <a:r>
              <a:rPr lang="fa-IR" sz="3200" dirty="0">
                <a:cs typeface="B Titr" pitchFamily="2" charset="-78"/>
              </a:rPr>
              <a:t>سایت ایران کنفرانس         </a:t>
            </a:r>
            <a:r>
              <a:rPr lang="fa-IR" sz="3200" dirty="0" smtClean="0">
                <a:cs typeface="B Titr" pitchFamily="2" charset="-78"/>
              </a:rPr>
              <a:t>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://www.iranconferences.ir</a:t>
            </a:r>
            <a:endParaRPr lang="fa-IR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cs typeface="B Titr" pitchFamily="2" charset="-78"/>
            </a:endParaRPr>
          </a:p>
          <a:p>
            <a:r>
              <a:rPr lang="fa-IR" sz="3200" dirty="0" smtClean="0">
                <a:cs typeface="2  Titr" panose="00000700000000000000" pitchFamily="2" charset="-78"/>
              </a:rPr>
              <a:t>کانون فرهنگی آموزشی قلم چی       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www.kanoon.ir</a:t>
            </a:r>
            <a:endParaRPr lang="fa-IR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cs typeface="2  Titr" panose="00000700000000000000" pitchFamily="2" charset="-78"/>
            </a:endParaRPr>
          </a:p>
          <a:p>
            <a:r>
              <a:rPr lang="fa-IR" sz="3200" dirty="0">
                <a:cs typeface="2  Titr" panose="00000700000000000000" pitchFamily="2" charset="-78"/>
              </a:rPr>
              <a:t>تمام شبیه سازی ها </a:t>
            </a:r>
            <a:endParaRPr lang="fa-IR" sz="3200" dirty="0" smtClean="0">
              <a:cs typeface="2  Titr" panose="00000700000000000000" pitchFamily="2" charset="-78"/>
            </a:endParaRPr>
          </a:p>
          <a:p>
            <a:pPr algn="l"/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https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phet.colorado.edu/fa/simulations</a:t>
            </a:r>
            <a:endParaRPr lang="fa-IR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sz="2400" dirty="0" smtClean="0">
              <a:cs typeface="B Titr" pitchFamily="2" charset="-78"/>
            </a:endParaRPr>
          </a:p>
          <a:p>
            <a:r>
              <a:rPr lang="fa-IR" sz="3200" dirty="0" smtClean="0">
                <a:cs typeface="B Titr" pitchFamily="2" charset="-78"/>
              </a:rPr>
              <a:t>سایت معلم آن لاین                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http://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www.moalemonline.ir</a:t>
            </a:r>
            <a:endParaRPr lang="fa-IR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dirty="0" smtClean="0">
              <a:cs typeface="B Titr" pitchFamily="2" charset="-78"/>
            </a:endParaRPr>
          </a:p>
          <a:p>
            <a:r>
              <a:rPr lang="fa-IR" sz="3200" dirty="0" smtClean="0">
                <a:cs typeface="B Titr" pitchFamily="2" charset="-78"/>
              </a:rPr>
              <a:t>سایت مدرسه ایرانیان                      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http://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www.irschool.net</a:t>
            </a:r>
            <a:endParaRPr lang="fa-IR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sz="3200" dirty="0"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79233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-315416"/>
            <a:ext cx="9144000" cy="618630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fa-IR" sz="3200" dirty="0" smtClean="0">
              <a:cs typeface="B Titr" pitchFamily="2" charset="-78"/>
            </a:endParaRPr>
          </a:p>
          <a:p>
            <a:r>
              <a:rPr lang="fa-IR" sz="3200" dirty="0" smtClean="0">
                <a:cs typeface="B Titr" pitchFamily="2" charset="-78"/>
              </a:rPr>
              <a:t>سایت وبینار                                                  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e-seminar.ir</a:t>
            </a:r>
            <a:endParaRPr lang="fa-IR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a-IR" sz="3200" dirty="0" smtClean="0">
                <a:cs typeface="B Titr" pitchFamily="2" charset="-78"/>
              </a:rPr>
              <a:t>شبکه اینترنتی آفتاب                       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www.aftabir.com</a:t>
            </a:r>
            <a:endParaRPr lang="fa-IR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dirty="0" smtClean="0">
              <a:cs typeface="B Titr" pitchFamily="2" charset="-78"/>
            </a:endParaRPr>
          </a:p>
          <a:p>
            <a:r>
              <a:rPr lang="fa-IR" sz="3200" dirty="0" smtClean="0">
                <a:cs typeface="B Titr" pitchFamily="2" charset="-78"/>
              </a:rPr>
              <a:t>سایت چیستا                                     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www.chistaa.com</a:t>
            </a:r>
            <a:endParaRPr lang="fa-IR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cs typeface="B Titr" pitchFamily="2" charset="-78"/>
            </a:endParaRPr>
          </a:p>
          <a:p>
            <a:r>
              <a:rPr lang="fa-IR" sz="3200" dirty="0" smtClean="0">
                <a:cs typeface="B Titr" pitchFamily="2" charset="-78"/>
              </a:rPr>
              <a:t>انتشارات مهر و ماه                      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home.mehromah.ir</a:t>
            </a:r>
            <a:endParaRPr lang="fa-IR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cs typeface="B Titr" pitchFamily="2" charset="-78"/>
            </a:endParaRPr>
          </a:p>
          <a:p>
            <a:r>
              <a:rPr lang="fa-IR" sz="3200" dirty="0" smtClean="0">
                <a:cs typeface="B Titr" pitchFamily="2" charset="-78"/>
              </a:rPr>
              <a:t>سایت علوم تست                                          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oloomtest.ir</a:t>
            </a:r>
            <a:endParaRPr lang="fa-IR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a-IR" sz="3200" dirty="0" smtClean="0">
                <a:latin typeface="Times New Roman" panose="02020603050405020304" pitchFamily="18" charset="0"/>
                <a:cs typeface="2  Titr" panose="00000700000000000000" pitchFamily="2" charset="-78"/>
              </a:rPr>
              <a:t>سایت ایران پژوهان             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www.iranresearches.ir</a:t>
            </a:r>
            <a:endParaRPr lang="en-US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b="1" dirty="0">
              <a:latin typeface="Times New Roman" panose="02020603050405020304" pitchFamily="18" charset="0"/>
              <a:cs typeface="2  Titr" panose="00000700000000000000" pitchFamily="2" charset="-78"/>
            </a:endParaRPr>
          </a:p>
          <a:p>
            <a:r>
              <a:rPr lang="fa-IR" sz="3200" dirty="0" smtClean="0">
                <a:latin typeface="Times New Roman" panose="02020603050405020304" pitchFamily="18" charset="0"/>
                <a:cs typeface="B Titr" panose="00000700000000000000" pitchFamily="2" charset="-78"/>
              </a:rPr>
              <a:t>سایت کتب امید ایران                    </a:t>
            </a:r>
            <a:r>
              <a:rPr lang="en-US" sz="3200" b="1" dirty="0">
                <a:latin typeface="Times New Roman" panose="02020603050405020304" pitchFamily="18" charset="0"/>
                <a:cs typeface="B Titr" panose="00000700000000000000" pitchFamily="2" charset="-78"/>
                <a:hlinkClick r:id="rId8"/>
              </a:rPr>
              <a:t>http://</a:t>
            </a:r>
            <a:r>
              <a:rPr lang="en-US" sz="3200" b="1" dirty="0" smtClean="0">
                <a:latin typeface="Times New Roman" panose="02020603050405020304" pitchFamily="18" charset="0"/>
                <a:cs typeface="B Titr" panose="00000700000000000000" pitchFamily="2" charset="-78"/>
                <a:hlinkClick r:id="rId8"/>
              </a:rPr>
              <a:t>www.irebooks.com</a:t>
            </a:r>
            <a:endParaRPr lang="fa-IR" sz="3200" b="1" dirty="0" smtClean="0">
              <a:latin typeface="Times New Roman" panose="02020603050405020304" pitchFamily="18" charset="0"/>
              <a:cs typeface="B Titr" panose="00000700000000000000" pitchFamily="2" charset="-78"/>
            </a:endParaRPr>
          </a:p>
          <a:p>
            <a:endParaRPr lang="fa-IR" sz="3200" dirty="0">
              <a:latin typeface="Times New Roman" panose="02020603050405020304" pitchFamily="18" charset="0"/>
              <a:cs typeface="B Titr" panose="00000700000000000000" pitchFamily="2" charset="-78"/>
            </a:endParaRPr>
          </a:p>
        </p:txBody>
      </p:sp>
      <p:sp>
        <p:nvSpPr>
          <p:cNvPr id="3" name="Snip Diagonal Corner Rectangle 2">
            <a:hlinkClick r:id="rId9" action="ppaction://hlinksldjump"/>
          </p:cNvPr>
          <p:cNvSpPr/>
          <p:nvPr/>
        </p:nvSpPr>
        <p:spPr>
          <a:xfrm>
            <a:off x="3528430" y="6043600"/>
            <a:ext cx="2088232" cy="504056"/>
          </a:xfrm>
          <a:prstGeom prst="snip2DiagRect">
            <a:avLst>
              <a:gd name="adj1" fmla="val 0"/>
              <a:gd name="adj2" fmla="val 47846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800" dirty="0" smtClean="0">
                <a:cs typeface="B Titr" pitchFamily="2" charset="-78"/>
              </a:rPr>
              <a:t>فهرست</a:t>
            </a:r>
            <a:endParaRPr lang="fa-IR" sz="2800" dirty="0"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035899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Diagonal Corner Rectangle 4">
            <a:hlinkClick r:id="rId2" action="ppaction://hlinksldjump"/>
          </p:cNvPr>
          <p:cNvSpPr/>
          <p:nvPr/>
        </p:nvSpPr>
        <p:spPr>
          <a:xfrm>
            <a:off x="3528430" y="6043600"/>
            <a:ext cx="2088232" cy="504056"/>
          </a:xfrm>
          <a:prstGeom prst="snip2DiagRect">
            <a:avLst>
              <a:gd name="adj1" fmla="val 0"/>
              <a:gd name="adj2" fmla="val 47846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800" dirty="0" smtClean="0">
                <a:cs typeface="B Titr" pitchFamily="2" charset="-78"/>
              </a:rPr>
              <a:t>فهرست</a:t>
            </a:r>
            <a:endParaRPr lang="fa-IR" sz="2800" dirty="0">
              <a:cs typeface="B Titr" pitchFamily="2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" y="-27384"/>
            <a:ext cx="9144000" cy="60016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fa-IR" sz="3200" dirty="0" smtClean="0">
              <a:cs typeface="B Titr" pitchFamily="2" charset="-78"/>
            </a:endParaRPr>
          </a:p>
          <a:p>
            <a:r>
              <a:rPr lang="fa-IR" sz="3200" dirty="0" smtClean="0">
                <a:cs typeface="B Titr" pitchFamily="2" charset="-78"/>
              </a:rPr>
              <a:t>مرکز اطلاع رسانی غدیر    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ghadeer.org/index.html</a:t>
            </a:r>
            <a:endParaRPr lang="en-US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sz="3200" dirty="0">
              <a:cs typeface="B Titr" pitchFamily="2" charset="-78"/>
            </a:endParaRPr>
          </a:p>
          <a:p>
            <a:r>
              <a:rPr lang="fa-IR" sz="3200" dirty="0" smtClean="0">
                <a:cs typeface="B Titr" pitchFamily="2" charset="-78"/>
              </a:rPr>
              <a:t>پایگاه اطلاع رسانی حدیث شیعه       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www.hadith.net</a:t>
            </a:r>
            <a:endParaRPr lang="en-US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dirty="0">
              <a:cs typeface="B Titr" pitchFamily="2" charset="-78"/>
            </a:endParaRPr>
          </a:p>
          <a:p>
            <a:r>
              <a:rPr lang="fa-IR" sz="3200" dirty="0" smtClean="0">
                <a:cs typeface="B Titr" pitchFamily="2" charset="-78"/>
              </a:rPr>
              <a:t>پایگاه اطلاع رسانی حوزه                           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hawzah.net</a:t>
            </a:r>
            <a:endParaRPr lang="en-US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dirty="0">
              <a:cs typeface="B Titr" pitchFamily="2" charset="-78"/>
            </a:endParaRPr>
          </a:p>
          <a:p>
            <a:r>
              <a:rPr lang="fa-IR" sz="3200" dirty="0" smtClean="0">
                <a:cs typeface="B Titr" pitchFamily="2" charset="-78"/>
              </a:rPr>
              <a:t>اندیشه قم                               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www.andisheqom.com</a:t>
            </a:r>
            <a:endParaRPr lang="en-US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dirty="0">
              <a:cs typeface="B Titr" pitchFamily="2" charset="-78"/>
            </a:endParaRPr>
          </a:p>
          <a:p>
            <a:r>
              <a:rPr lang="fa-IR" sz="3200" dirty="0" smtClean="0">
                <a:cs typeface="B Titr" pitchFamily="2" charset="-78"/>
              </a:rPr>
              <a:t>جستجوگر پایگاههای شیعه       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www.shiasearch.com</a:t>
            </a:r>
            <a:endParaRPr lang="en-US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dirty="0">
              <a:cs typeface="B Titr" pitchFamily="2" charset="-78"/>
            </a:endParaRPr>
          </a:p>
          <a:p>
            <a:endParaRPr lang="fa-IR" sz="3200" dirty="0">
              <a:cs typeface="B Titr" pitchFamily="2" charset="-78"/>
            </a:endParaRPr>
          </a:p>
        </p:txBody>
      </p:sp>
      <p:sp>
        <p:nvSpPr>
          <p:cNvPr id="4" name="Round Diagonal Corner Rectangle 3"/>
          <p:cNvSpPr/>
          <p:nvPr/>
        </p:nvSpPr>
        <p:spPr>
          <a:xfrm>
            <a:off x="179512" y="6194314"/>
            <a:ext cx="936104" cy="476672"/>
          </a:xfrm>
          <a:prstGeom prst="round2Diag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 smtClean="0">
                <a:cs typeface="B Titr" panose="00000700000000000000" pitchFamily="2" charset="-78"/>
              </a:rPr>
              <a:t>مذهبی</a:t>
            </a:r>
            <a:endParaRPr lang="en-US" dirty="0"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63320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6" y="188640"/>
            <a:ext cx="9144000" cy="550920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3200" dirty="0" smtClean="0">
                <a:cs typeface="B Titr" pitchFamily="2" charset="-78"/>
              </a:rPr>
              <a:t>سایت کودکان                                           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koodakan.org</a:t>
            </a:r>
            <a:endParaRPr lang="fa-IR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a-IR" sz="3200" dirty="0" smtClean="0">
                <a:cs typeface="B Titr" pitchFamily="2" charset="-78"/>
              </a:rPr>
              <a:t>       </a:t>
            </a:r>
            <a:endParaRPr lang="fa-IR" sz="3200" dirty="0">
              <a:cs typeface="B Titr" pitchFamily="2" charset="-78"/>
            </a:endParaRPr>
          </a:p>
          <a:p>
            <a:r>
              <a:rPr lang="fa-IR" sz="3200" dirty="0" smtClean="0">
                <a:cs typeface="B Titr" pitchFamily="2" charset="-78"/>
              </a:rPr>
              <a:t>وب سایت کودکانه                  </a:t>
            </a:r>
            <a:r>
              <a:rPr lang="en-US" sz="3200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</a:t>
            </a:r>
            <a:r>
              <a:rPr lang="en-US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www.koodakaneh.com</a:t>
            </a:r>
            <a:endParaRPr lang="en-US" sz="32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u="sng" dirty="0">
              <a:cs typeface="B Titr" pitchFamily="2" charset="-78"/>
            </a:endParaRPr>
          </a:p>
          <a:p>
            <a:r>
              <a:rPr lang="fa-IR" sz="3200" dirty="0">
                <a:cs typeface="B Titr" pitchFamily="2" charset="-78"/>
              </a:rPr>
              <a:t>وب سایت فرهاد حسن زاده (نویسنده مطالب برای کودکان)</a:t>
            </a:r>
            <a:endParaRPr lang="en-US" sz="3200" dirty="0">
              <a:cs typeface="B Titr" pitchFamily="2" charset="-78"/>
            </a:endParaRPr>
          </a:p>
          <a:p>
            <a:pPr algn="l"/>
            <a:r>
              <a:rPr lang="en-US" sz="3200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www.farhadhasanzadeh.com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</a:t>
            </a:r>
          </a:p>
          <a:p>
            <a:r>
              <a:rPr lang="fa-IR" sz="3200" dirty="0" smtClean="0">
                <a:cs typeface="B Titr" pitchFamily="2" charset="-78"/>
              </a:rPr>
              <a:t>سایت </a:t>
            </a:r>
            <a:r>
              <a:rPr lang="fa-IR" sz="3200" dirty="0">
                <a:cs typeface="B Titr" pitchFamily="2" charset="-78"/>
              </a:rPr>
              <a:t>سازمان بهره وری انرژی ایران ویژه </a:t>
            </a:r>
            <a:r>
              <a:rPr lang="fa-IR" sz="3200" dirty="0" smtClean="0">
                <a:cs typeface="B Titr" pitchFamily="2" charset="-78"/>
              </a:rPr>
              <a:t>کودکان</a:t>
            </a:r>
          </a:p>
          <a:p>
            <a:pPr algn="l"/>
            <a:r>
              <a:rPr lang="en-US" sz="3200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http://</a:t>
            </a:r>
            <a:r>
              <a:rPr lang="en-US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koodak.saba.org.ir/fa/home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</a:t>
            </a:r>
            <a:endParaRPr lang="en-US" sz="3200" dirty="0" smtClean="0">
              <a:cs typeface="B Titr" pitchFamily="2" charset="-78"/>
            </a:endParaRPr>
          </a:p>
          <a:p>
            <a:r>
              <a:rPr lang="fa-IR" sz="3200" dirty="0">
                <a:cs typeface="B Titr" pitchFamily="2" charset="-78"/>
              </a:rPr>
              <a:t>جدول برای </a:t>
            </a:r>
            <a:r>
              <a:rPr lang="fa-IR" sz="3200" dirty="0" smtClean="0">
                <a:cs typeface="B Titr" pitchFamily="2" charset="-78"/>
              </a:rPr>
              <a:t>کودکان                          </a:t>
            </a:r>
            <a:r>
              <a:rPr lang="en-US" sz="3200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http://jadval.net/?p=42</a:t>
            </a:r>
            <a:endParaRPr lang="fa-IR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ight Arrow 2">
            <a:hlinkClick r:id="rId7" action="ppaction://hlinksldjump"/>
          </p:cNvPr>
          <p:cNvSpPr/>
          <p:nvPr/>
        </p:nvSpPr>
        <p:spPr>
          <a:xfrm>
            <a:off x="7740352" y="5949280"/>
            <a:ext cx="1152128" cy="692696"/>
          </a:xfrm>
          <a:prstGeom prst="rightArrow">
            <a:avLst/>
          </a:prstGeom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>
                <a:cs typeface="B Titr" pitchFamily="2" charset="-78"/>
              </a:rPr>
              <a:t>صفحه بعد</a:t>
            </a:r>
            <a:endParaRPr lang="fa-IR" dirty="0">
              <a:cs typeface="B Titr" pitchFamily="2" charset="-78"/>
            </a:endParaRPr>
          </a:p>
        </p:txBody>
      </p:sp>
      <p:sp>
        <p:nvSpPr>
          <p:cNvPr id="4" name="Snip Diagonal Corner Rectangle 3">
            <a:hlinkClick r:id="rId8" action="ppaction://hlinksldjump"/>
          </p:cNvPr>
          <p:cNvSpPr/>
          <p:nvPr/>
        </p:nvSpPr>
        <p:spPr>
          <a:xfrm>
            <a:off x="3528430" y="6043600"/>
            <a:ext cx="2088232" cy="504056"/>
          </a:xfrm>
          <a:prstGeom prst="snip2DiagRect">
            <a:avLst>
              <a:gd name="adj1" fmla="val 0"/>
              <a:gd name="adj2" fmla="val 47846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800" dirty="0" smtClean="0">
                <a:cs typeface="B Titr" pitchFamily="2" charset="-78"/>
              </a:rPr>
              <a:t>فهرست</a:t>
            </a:r>
            <a:endParaRPr lang="fa-IR" sz="2800" dirty="0">
              <a:cs typeface="B Titr" pitchFamily="2" charset="-78"/>
            </a:endParaRPr>
          </a:p>
        </p:txBody>
      </p:sp>
      <p:sp>
        <p:nvSpPr>
          <p:cNvPr id="5" name="Round Diagonal Corner Rectangle 4"/>
          <p:cNvSpPr/>
          <p:nvPr/>
        </p:nvSpPr>
        <p:spPr>
          <a:xfrm>
            <a:off x="179512" y="6194314"/>
            <a:ext cx="864096" cy="476672"/>
          </a:xfrm>
          <a:prstGeom prst="round2Diag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 smtClean="0">
                <a:cs typeface="B Titr" panose="00000700000000000000" pitchFamily="2" charset="-78"/>
              </a:rPr>
              <a:t>کودکان</a:t>
            </a:r>
            <a:endParaRPr lang="en-US" dirty="0"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1483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-27384"/>
            <a:ext cx="9144000" cy="60016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3200" dirty="0">
                <a:cs typeface="B Titr" pitchFamily="2" charset="-78"/>
              </a:rPr>
              <a:t>سایت کودک و انرژی </a:t>
            </a:r>
            <a:r>
              <a:rPr lang="fa-IR" sz="3200" dirty="0" smtClean="0">
                <a:cs typeface="B Titr" pitchFamily="2" charset="-78"/>
              </a:rPr>
              <a:t>                                     </a:t>
            </a:r>
            <a:r>
              <a:rPr lang="en-US" sz="3200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</a:t>
            </a:r>
            <a:r>
              <a:rPr lang="en-US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kids.ifco.ir</a:t>
            </a:r>
            <a:endParaRPr lang="en-US" sz="32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u="sng" dirty="0">
              <a:cs typeface="B Titr" pitchFamily="2" charset="-78"/>
            </a:endParaRPr>
          </a:p>
          <a:p>
            <a:r>
              <a:rPr lang="fa-IR" sz="3200" dirty="0">
                <a:cs typeface="B Titr" pitchFamily="2" charset="-78"/>
              </a:rPr>
              <a:t>سایت کودکان و </a:t>
            </a:r>
            <a:r>
              <a:rPr lang="fa-IR" sz="3200" dirty="0" smtClean="0">
                <a:cs typeface="B Titr" pitchFamily="2" charset="-78"/>
              </a:rPr>
              <a:t>نوجوانان   </a:t>
            </a:r>
            <a:r>
              <a:rPr lang="en-US" sz="3200" dirty="0" smtClean="0">
                <a:cs typeface="B Titr" pitchFamily="2" charset="-78"/>
              </a:rPr>
              <a:t> </a:t>
            </a:r>
            <a:r>
              <a:rPr lang="en-US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</a:t>
            </a:r>
            <a:r>
              <a:rPr lang="en-US" sz="3200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://</a:t>
            </a:r>
            <a:r>
              <a:rPr lang="en-US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www.shiachildren.com</a:t>
            </a:r>
            <a:endParaRPr lang="en-US" sz="32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u="sng" dirty="0">
              <a:cs typeface="B Titr" pitchFamily="2" charset="-78"/>
            </a:endParaRPr>
          </a:p>
          <a:p>
            <a:r>
              <a:rPr lang="fa-IR" sz="3200" dirty="0">
                <a:cs typeface="B Titr" pitchFamily="2" charset="-78"/>
              </a:rPr>
              <a:t>بازی و ترانه و قصه </a:t>
            </a:r>
            <a:r>
              <a:rPr lang="en-US" sz="3200" dirty="0" smtClean="0">
                <a:cs typeface="B Titr" pitchFamily="2" charset="-78"/>
              </a:rPr>
              <a:t> </a:t>
            </a:r>
            <a:r>
              <a:rPr lang="fa-IR" sz="3200" dirty="0" smtClean="0">
                <a:cs typeface="B Titr" pitchFamily="2" charset="-78"/>
              </a:rPr>
              <a:t>                        </a:t>
            </a:r>
            <a:r>
              <a:rPr lang="en-US" sz="3200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</a:t>
            </a:r>
            <a:r>
              <a:rPr lang="en-US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www.zangule.com</a:t>
            </a:r>
            <a:endParaRPr lang="en-US" sz="32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u="sng" dirty="0">
              <a:cs typeface="2  Titr" pitchFamily="2" charset="-78"/>
            </a:endParaRPr>
          </a:p>
          <a:p>
            <a:r>
              <a:rPr lang="fa-IR" sz="3200" dirty="0">
                <a:cs typeface="2  Titr" pitchFamily="2" charset="-78"/>
              </a:rPr>
              <a:t>آموزش نقاشی برای کودکان و </a:t>
            </a:r>
            <a:r>
              <a:rPr lang="fa-IR" sz="3200" dirty="0" smtClean="0">
                <a:cs typeface="2  Titr" pitchFamily="2" charset="-78"/>
              </a:rPr>
              <a:t>نوجوانان</a:t>
            </a:r>
            <a:endParaRPr lang="en-US" sz="3200" dirty="0" smtClean="0">
              <a:cs typeface="2  Titr" pitchFamily="2" charset="-78"/>
            </a:endParaRPr>
          </a:p>
          <a:p>
            <a:pPr algn="l"/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www.ninipaint.com</a:t>
            </a:r>
            <a:endParaRPr lang="en-US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sz="3200" dirty="0" smtClean="0">
              <a:cs typeface="2  Titr" pitchFamily="2" charset="-78"/>
            </a:endParaRPr>
          </a:p>
          <a:p>
            <a:r>
              <a:rPr lang="fa-IR" sz="3200" dirty="0" smtClean="0">
                <a:cs typeface="2  Titr" pitchFamily="2" charset="-78"/>
              </a:rPr>
              <a:t>شبکه کودکان و نوجوانان اسلامی      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www.husna.net</a:t>
            </a:r>
            <a:endParaRPr lang="fa-IR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sz="3200" dirty="0">
              <a:cs typeface="2  Titr" pitchFamily="2" charset="-78"/>
            </a:endParaRPr>
          </a:p>
          <a:p>
            <a:r>
              <a:rPr lang="fa-IR" sz="3200" dirty="0" smtClean="0">
                <a:cs typeface="2  Titr" pitchFamily="2" charset="-78"/>
              </a:rPr>
              <a:t>سایت کودک سیتی                 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http://www.koodakcity.com/</a:t>
            </a:r>
            <a:endParaRPr lang="fa-IR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nip Diagonal Corner Rectangle 2">
            <a:hlinkClick r:id="rId8" action="ppaction://hlinksldjump"/>
          </p:cNvPr>
          <p:cNvSpPr/>
          <p:nvPr/>
        </p:nvSpPr>
        <p:spPr>
          <a:xfrm>
            <a:off x="3528430" y="6043600"/>
            <a:ext cx="2088232" cy="504056"/>
          </a:xfrm>
          <a:prstGeom prst="snip2DiagRect">
            <a:avLst>
              <a:gd name="adj1" fmla="val 0"/>
              <a:gd name="adj2" fmla="val 47846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800" dirty="0" smtClean="0">
                <a:cs typeface="B Titr" pitchFamily="2" charset="-78"/>
              </a:rPr>
              <a:t>فهرست</a:t>
            </a:r>
            <a:endParaRPr lang="fa-IR" sz="2800" dirty="0">
              <a:cs typeface="B Titr" pitchFamily="2" charset="-78"/>
            </a:endParaRPr>
          </a:p>
        </p:txBody>
      </p:sp>
      <p:sp>
        <p:nvSpPr>
          <p:cNvPr id="4" name="Left Arrow 3">
            <a:hlinkClick r:id="rId9" action="ppaction://hlinksldjump"/>
          </p:cNvPr>
          <p:cNvSpPr/>
          <p:nvPr/>
        </p:nvSpPr>
        <p:spPr>
          <a:xfrm>
            <a:off x="251520" y="5949280"/>
            <a:ext cx="1152128" cy="648072"/>
          </a:xfrm>
          <a:prstGeom prst="leftArrow">
            <a:avLst/>
          </a:prstGeom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>
                <a:cs typeface="B Titr" pitchFamily="2" charset="-78"/>
              </a:rPr>
              <a:t>صفحه قبل</a:t>
            </a:r>
            <a:endParaRPr lang="fa-IR" dirty="0">
              <a:cs typeface="B Titr" pitchFamily="2" charset="-78"/>
            </a:endParaRPr>
          </a:p>
        </p:txBody>
      </p:sp>
      <p:sp>
        <p:nvSpPr>
          <p:cNvPr id="5" name="Round Diagonal Corner Rectangle 4"/>
          <p:cNvSpPr/>
          <p:nvPr/>
        </p:nvSpPr>
        <p:spPr>
          <a:xfrm>
            <a:off x="8100392" y="6232873"/>
            <a:ext cx="864096" cy="476672"/>
          </a:xfrm>
          <a:prstGeom prst="round2Diag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 smtClean="0">
                <a:cs typeface="B Titr" panose="00000700000000000000" pitchFamily="2" charset="-78"/>
              </a:rPr>
              <a:t>کودکان</a:t>
            </a:r>
            <a:endParaRPr lang="en-US" dirty="0"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29060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nip Diagonal Corner Rectangle 1">
            <a:hlinkClick r:id="rId2" action="ppaction://hlinksldjump"/>
          </p:cNvPr>
          <p:cNvSpPr/>
          <p:nvPr/>
        </p:nvSpPr>
        <p:spPr>
          <a:xfrm>
            <a:off x="3528430" y="6043600"/>
            <a:ext cx="2088232" cy="504056"/>
          </a:xfrm>
          <a:prstGeom prst="snip2DiagRect">
            <a:avLst>
              <a:gd name="adj1" fmla="val 0"/>
              <a:gd name="adj2" fmla="val 47846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800" dirty="0" smtClean="0">
                <a:cs typeface="B Titr" pitchFamily="2" charset="-78"/>
              </a:rPr>
              <a:t>فهرست</a:t>
            </a:r>
            <a:endParaRPr lang="fa-IR" sz="2800" dirty="0">
              <a:cs typeface="B Titr" pitchFamily="2" charset="-78"/>
            </a:endParaRPr>
          </a:p>
        </p:txBody>
      </p:sp>
      <p:sp>
        <p:nvSpPr>
          <p:cNvPr id="3" name="Round Diagonal Corner Rectangle 2"/>
          <p:cNvSpPr/>
          <p:nvPr/>
        </p:nvSpPr>
        <p:spPr>
          <a:xfrm>
            <a:off x="8100392" y="6232873"/>
            <a:ext cx="864096" cy="476672"/>
          </a:xfrm>
          <a:prstGeom prst="round2Diag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 smtClean="0">
                <a:cs typeface="B Titr" panose="00000700000000000000" pitchFamily="2" charset="-78"/>
              </a:rPr>
              <a:t>کودکان</a:t>
            </a:r>
            <a:endParaRPr lang="en-US" dirty="0">
              <a:cs typeface="B Titr" panose="00000700000000000000" pitchFamily="2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" y="-27384"/>
            <a:ext cx="9144000" cy="60016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3200" dirty="0" smtClean="0">
                <a:cs typeface="B Titr" pitchFamily="2" charset="-78"/>
              </a:rPr>
              <a:t>کتابخانه ملی کودکان و نوجوانان ایران</a:t>
            </a:r>
            <a:endParaRPr lang="fa-IR" sz="3200" u="sng" dirty="0" smtClean="0">
              <a:cs typeface="B Titr" pitchFamily="2" charset="-78"/>
            </a:endParaRPr>
          </a:p>
          <a:p>
            <a:pPr algn="l"/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icnl.nlai.ir</a:t>
            </a:r>
            <a:endParaRPr lang="fa-IR" sz="32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sz="3200" u="sng" dirty="0" smtClean="0">
              <a:cs typeface="B Titr" pitchFamily="2" charset="-78"/>
            </a:endParaRPr>
          </a:p>
          <a:p>
            <a:r>
              <a:rPr lang="fa-IR" sz="3200" dirty="0" smtClean="0">
                <a:cs typeface="B Titr" pitchFamily="2" charset="-78"/>
              </a:rPr>
              <a:t>سرزمین مجازی کودکان تبیان                   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www.tkvl.ir</a:t>
            </a:r>
            <a:endParaRPr lang="fa-IR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sz="3200" dirty="0">
              <a:cs typeface="B Titr" pitchFamily="2" charset="-78"/>
            </a:endParaRPr>
          </a:p>
          <a:p>
            <a:r>
              <a:rPr lang="fa-IR" sz="3200" dirty="0" smtClean="0">
                <a:cs typeface="B Titr" pitchFamily="2" charset="-78"/>
              </a:rPr>
              <a:t>سایت آموزشی صفر – بیست                                   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020.ir</a:t>
            </a:r>
            <a:endParaRPr lang="fa-IR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a-IR" sz="3200" dirty="0" smtClean="0">
                <a:latin typeface="Times New Roman" panose="02020603050405020304" pitchFamily="18" charset="0"/>
                <a:cs typeface="2  Titr" panose="00000700000000000000" pitchFamily="2" charset="-78"/>
              </a:rPr>
              <a:t>سایت جامعه مجازی پویا                                           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lrn.ir</a:t>
            </a:r>
            <a:endParaRPr lang="fa-IR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a-IR" sz="3200" dirty="0" smtClean="0">
                <a:latin typeface="Times New Roman" panose="02020603050405020304" pitchFamily="18" charset="0"/>
                <a:cs typeface="2  Titr" panose="00000700000000000000" pitchFamily="2" charset="-78"/>
              </a:rPr>
              <a:t>سایت علمی زنبور دانا     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://www.zanbooredana.com</a:t>
            </a:r>
            <a:endParaRPr lang="fa-IR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a-IR" sz="3200" dirty="0">
              <a:latin typeface="Times New Roman" panose="02020603050405020304" pitchFamily="18" charset="0"/>
              <a:cs typeface="2  Titr" panose="00000700000000000000" pitchFamily="2" charset="-78"/>
            </a:endParaRPr>
          </a:p>
          <a:p>
            <a:r>
              <a:rPr lang="fa-IR" sz="3200" dirty="0" smtClean="0">
                <a:latin typeface="Times New Roman" panose="02020603050405020304" pitchFamily="18" charset="0"/>
                <a:cs typeface="2  Titr" panose="00000700000000000000" pitchFamily="2" charset="-78"/>
              </a:rPr>
              <a:t>جزیره دانش                     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http://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www.jazirehdanesh.com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97750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2606</TotalTime>
  <Words>789</Words>
  <Application>Microsoft Office PowerPoint</Application>
  <PresentationFormat>On-screen Show (4:3)</PresentationFormat>
  <Paragraphs>287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2  Titr</vt:lpstr>
      <vt:lpstr>Arial</vt:lpstr>
      <vt:lpstr>B Titr</vt:lpstr>
      <vt:lpstr>Calibri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206</cp:lastModifiedBy>
  <cp:revision>141</cp:revision>
  <dcterms:created xsi:type="dcterms:W3CDTF">2013-12-18T05:49:13Z</dcterms:created>
  <dcterms:modified xsi:type="dcterms:W3CDTF">2015-03-03T08:57:37Z</dcterms:modified>
</cp:coreProperties>
</file>