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60" r:id="rId1"/>
  </p:sldMasterIdLst>
  <p:notesMasterIdLst>
    <p:notesMasterId r:id="rId19"/>
  </p:notesMasterIdLst>
  <p:sldIdLst>
    <p:sldId id="270" r:id="rId2"/>
    <p:sldId id="271" r:id="rId3"/>
    <p:sldId id="272" r:id="rId4"/>
    <p:sldId id="273" r:id="rId5"/>
    <p:sldId id="274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</p:sldIdLst>
  <p:sldSz cx="9144000" cy="6858000" type="screen4x3"/>
  <p:notesSz cx="6858000" cy="9144000"/>
  <p:defaultTextStyle>
    <a:defPPr>
      <a:defRPr lang="fa-IR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4380"/>
    <p:restoredTop sz="94660"/>
  </p:normalViewPr>
  <p:slideViewPr>
    <p:cSldViewPr>
      <p:cViewPr varScale="1">
        <p:scale>
          <a:sx n="103" d="100"/>
          <a:sy n="103" d="100"/>
        </p:scale>
        <p:origin x="204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fa-I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CFCD4513-2A09-4E85-8D02-6FB6CAF843D6}" type="datetimeFigureOut">
              <a:rPr lang="fa-IR" smtClean="0"/>
              <a:t>1436/11/10</a:t>
            </a:fld>
            <a:endParaRPr lang="fa-I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fa-I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1BE6622E-0301-4FA5-8303-89BA9CB78804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4651632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B9B719-5D29-4266-9A41-11E5E4373C77}" type="slidenum">
              <a:rPr lang="en-US" smtClean="0">
                <a:solidFill>
                  <a:prstClr val="black"/>
                </a:solidFill>
              </a:rPr>
              <a:pPr/>
              <a:t>10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41570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B9B719-5D29-4266-9A41-11E5E4373C77}" type="slidenum">
              <a:rPr lang="en-US" smtClean="0">
                <a:solidFill>
                  <a:prstClr val="black"/>
                </a:solidFill>
              </a:rPr>
              <a:pPr/>
              <a:t>12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62436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B9B719-5D29-4266-9A41-11E5E4373C77}" type="slidenum">
              <a:rPr lang="en-US" smtClean="0">
                <a:solidFill>
                  <a:prstClr val="black"/>
                </a:solidFill>
              </a:rPr>
              <a:pPr/>
              <a:t>13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71071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B9B719-5D29-4266-9A41-11E5E4373C77}" type="slidenum">
              <a:rPr lang="en-US" smtClean="0">
                <a:solidFill>
                  <a:prstClr val="black"/>
                </a:solidFill>
              </a:rPr>
              <a:pPr/>
              <a:t>14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76910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E6622E-0301-4FA5-8303-89BA9CB78804}" type="slidenum">
              <a:rPr lang="fa-IR" smtClean="0"/>
              <a:t>15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3460950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B9B719-5D29-4266-9A41-11E5E4373C77}" type="slidenum">
              <a:rPr lang="en-US" smtClean="0">
                <a:solidFill>
                  <a:prstClr val="black"/>
                </a:solidFill>
              </a:rPr>
              <a:pPr/>
              <a:t>16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55288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B9B719-5D29-4266-9A41-11E5E4373C77}" type="slidenum">
              <a:rPr lang="en-US" smtClean="0">
                <a:solidFill>
                  <a:prstClr val="black"/>
                </a:solidFill>
              </a:rPr>
              <a:pPr/>
              <a:t>17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39227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algn="l" rtl="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9" name="Title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8F4D4-69D6-4113-8711-BE2F0DEA64ED}" type="datetime1">
              <a:rPr lang="en-US" smtClean="0">
                <a:solidFill>
                  <a:srgbClr val="F0A22E">
                    <a:shade val="75000"/>
                  </a:srgbClr>
                </a:solidFill>
              </a:rPr>
              <a:pPr/>
              <a:t>8/24/2015</a:t>
            </a:fld>
            <a:endParaRPr lang="en-US" dirty="0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B6F15528-21DE-4FAA-801E-634DDDAF4B2B}" type="slidenum">
              <a:rPr lang="en-US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2312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5000">
        <p14:ripple/>
      </p:transition>
    </mc:Choice>
    <mc:Fallback xmlns="">
      <p:transition spd="slow" advTm="5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DD7CC-64B3-455D-8235-847B19A86265}" type="datetime1">
              <a:rPr lang="en-US" smtClean="0">
                <a:solidFill>
                  <a:srgbClr val="F0A22E">
                    <a:shade val="75000"/>
                  </a:srgbClr>
                </a:solidFill>
              </a:rPr>
              <a:pPr/>
              <a:t>8/24/2015</a:t>
            </a:fld>
            <a:endParaRPr lang="en-US" dirty="0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3061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5000">
        <p14:ripple/>
      </p:transition>
    </mc:Choice>
    <mc:Fallback xmlns="">
      <p:transition spd="slow" advTm="5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B4DBD1-8BDD-4AD2-979C-25567165EB4B}" type="datetime1">
              <a:rPr lang="en-US" smtClean="0">
                <a:solidFill>
                  <a:srgbClr val="F0A22E">
                    <a:shade val="75000"/>
                  </a:srgbClr>
                </a:solidFill>
              </a:rPr>
              <a:pPr/>
              <a:t>8/24/2015</a:t>
            </a:fld>
            <a:endParaRPr lang="en-US" dirty="0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1361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5000">
        <p14:ripple/>
      </p:transition>
    </mc:Choice>
    <mc:Fallback xmlns="">
      <p:transition spd="slow" advTm="5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7" name="Content Placeholder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CC9D95-1B7E-4FA0-B520-049349C31048}" type="datetime1">
              <a:rPr lang="en-US" smtClean="0">
                <a:solidFill>
                  <a:srgbClr val="F0A22E">
                    <a:shade val="75000"/>
                  </a:srgbClr>
                </a:solidFill>
              </a:rPr>
              <a:pPr/>
              <a:t>8/24/2015</a:t>
            </a:fld>
            <a:endParaRPr lang="en-US" dirty="0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en-US" dirty="0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B6F15528-21DE-4FAA-801E-634DDDAF4B2B}" type="slidenum">
              <a:rPr lang="en-US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2333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5000">
        <p14:ripple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algn="l" rtl="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6D402-B5C8-46E6-B11A-7F74E8BD0589}" type="datetime1">
              <a:rPr lang="en-US" smtClean="0">
                <a:solidFill>
                  <a:srgbClr val="F0A22E">
                    <a:shade val="75000"/>
                  </a:srgbClr>
                </a:solidFill>
              </a:rPr>
              <a:pPr/>
              <a:t>8/24/2015</a:t>
            </a:fld>
            <a:endParaRPr lang="en-US" dirty="0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07127298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400" advTm="5000">
        <p14:ripple/>
      </p:transition>
    </mc:Choice>
    <mc:Fallback xmlns="">
      <p:transition spd="slow" advTm="5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89891-B456-4254-937A-500D2E85C13C}" type="datetime1">
              <a:rPr lang="en-US" smtClean="0">
                <a:solidFill>
                  <a:srgbClr val="F0A22E">
                    <a:shade val="75000"/>
                  </a:srgbClr>
                </a:solidFill>
              </a:rPr>
              <a:pPr/>
              <a:t>8/24/2015</a:t>
            </a:fld>
            <a:endParaRPr lang="en-US" dirty="0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5007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5000">
        <p14:ripple/>
      </p:transition>
    </mc:Choice>
    <mc:Fallback xmlns="">
      <p:transition spd="slow" advTm="5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25" name="Text Placeholder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8" name="Content Placeholder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D85B28-B600-4519-8EA5-7AA4C06B1D2E}" type="datetime1">
              <a:rPr lang="en-US" smtClean="0">
                <a:solidFill>
                  <a:srgbClr val="F0A22E">
                    <a:shade val="75000"/>
                  </a:srgbClr>
                </a:solidFill>
              </a:rPr>
              <a:pPr/>
              <a:t>8/24/2015</a:t>
            </a:fld>
            <a:endParaRPr lang="en-US" dirty="0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B6F15528-21DE-4FAA-801E-634DDDAF4B2B}" type="slidenum">
              <a:rPr lang="en-US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algn="l" rtl="0"/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9553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5000">
        <p14:ripple/>
      </p:transition>
    </mc:Choice>
    <mc:Fallback xmlns="">
      <p:transition spd="slow" advTm="5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88384-1990-4CF1-A262-F716026C3699}" type="datetime1">
              <a:rPr lang="en-US" smtClean="0">
                <a:solidFill>
                  <a:srgbClr val="F0A22E">
                    <a:shade val="75000"/>
                  </a:srgbClr>
                </a:solidFill>
              </a:rPr>
              <a:pPr/>
              <a:t>8/24/2015</a:t>
            </a:fld>
            <a:endParaRPr lang="en-US" dirty="0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0009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5000">
        <p14:ripple/>
      </p:transition>
    </mc:Choice>
    <mc:Fallback xmlns="">
      <p:transition spd="slow" advTm="5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A4B798-1A49-4111-AF5D-0ADD8D18EF37}" type="datetime1">
              <a:rPr lang="en-US" smtClean="0">
                <a:solidFill>
                  <a:srgbClr val="F0A22E">
                    <a:shade val="75000"/>
                  </a:srgbClr>
                </a:solidFill>
              </a:rPr>
              <a:pPr/>
              <a:t>8/24/2015</a:t>
            </a:fld>
            <a:endParaRPr lang="en-US" dirty="0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4" name="Footer Placeholder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2245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5000">
        <p14:ripple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algn="l" rtl="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6" name="Text Placeholder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E0752-DBDB-4F7E-947E-2B440366B681}" type="datetime1">
              <a:rPr lang="en-US" smtClean="0">
                <a:solidFill>
                  <a:srgbClr val="F0A22E">
                    <a:shade val="75000"/>
                  </a:srgbClr>
                </a:solidFill>
              </a:rPr>
              <a:pPr/>
              <a:t>8/24/2015</a:t>
            </a:fld>
            <a:endParaRPr lang="en-US" dirty="0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9" name="Footer Placeholder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1831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5000">
        <p14:ripple/>
      </p:transition>
    </mc:Choice>
    <mc:Fallback xmlns="">
      <p:transition spd="slow" advTm="5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dirty="0" smtClean="0"/>
              <a:t>Click icon to add picture</a:t>
            </a:r>
            <a:endParaRPr kumimoji="0"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C924FB-7FA3-4B9F-8111-CB36D75D59F8}" type="datetime1">
              <a:rPr lang="en-US" smtClean="0">
                <a:solidFill>
                  <a:srgbClr val="F0A22E">
                    <a:shade val="75000"/>
                  </a:srgbClr>
                </a:solidFill>
              </a:rPr>
              <a:pPr/>
              <a:t>8/24/2015</a:t>
            </a:fld>
            <a:endParaRPr lang="en-US" dirty="0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6" name="Text Placeholder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07589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5000">
        <p14:ripple/>
      </p:transition>
    </mc:Choice>
    <mc:Fallback xmlns="">
      <p:transition spd="slow" advTm="5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algn="l" rtl="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 rtl="0"/>
            <a:fld id="{42F1EFD1-D828-4087-8241-1CA5D967B9A6}" type="datetime1">
              <a:rPr lang="en-US" smtClean="0">
                <a:solidFill>
                  <a:srgbClr val="F0A22E">
                    <a:shade val="75000"/>
                  </a:srgbClr>
                </a:solidFill>
              </a:rPr>
              <a:pPr rtl="0"/>
              <a:t>8/24/2015</a:t>
            </a:fld>
            <a:endParaRPr lang="en-US" dirty="0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 rtl="0"/>
            <a:endParaRPr lang="en-US" dirty="0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 rtl="0"/>
            <a:fld id="{B6F15528-21DE-4FAA-801E-634DDDAF4B2B}" type="slidenum">
              <a:rPr lang="en-US" smtClean="0">
                <a:solidFill>
                  <a:srgbClr val="F0A22E">
                    <a:shade val="75000"/>
                  </a:srgbClr>
                </a:solidFill>
              </a:rPr>
              <a:pPr rtl="0"/>
              <a:t>‹#›</a:t>
            </a:fld>
            <a:endParaRPr lang="en-US" dirty="0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0" name="Title Placeholder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algn="l" rtl="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algn="l" rtl="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" name="TextBox 1"/>
          <p:cNvSpPr txBox="1"/>
          <p:nvPr userDrawn="1"/>
        </p:nvSpPr>
        <p:spPr>
          <a:xfrm>
            <a:off x="990600" y="6581001"/>
            <a:ext cx="7086600" cy="27699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fa-IR" sz="1200" dirty="0">
                <a:solidFill>
                  <a:prstClr val="black"/>
                </a:solidFill>
              </a:rPr>
              <a:t>نهمین دوره مسابقات مهارتهای معلمی</a:t>
            </a:r>
            <a:r>
              <a:rPr lang="en-US" sz="1200" dirty="0">
                <a:solidFill>
                  <a:prstClr val="black"/>
                </a:solidFill>
              </a:rPr>
              <a:t> </a:t>
            </a:r>
            <a:r>
              <a:rPr lang="fa-IR" sz="1200" dirty="0">
                <a:solidFill>
                  <a:prstClr val="black"/>
                </a:solidFill>
              </a:rPr>
              <a:t>دانشجویان دانشگاه فرهنگیان اصفهان – شهریور 91</a:t>
            </a:r>
            <a:r>
              <a:rPr lang="en-US" sz="1200" dirty="0">
                <a:solidFill>
                  <a:prstClr val="black"/>
                </a:solidFill>
              </a:rPr>
              <a:t> </a:t>
            </a:r>
            <a:endParaRPr lang="fa-IR" sz="12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86080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400" advTm="5000">
        <p14:ripple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  <p:hf hdr="0" dt="0"/>
  <p:txStyles>
    <p:titleStyle>
      <a:lvl1pPr algn="l" rtl="1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2  Titr" pitchFamily="2" charset="-78"/>
        </a:defRPr>
      </a:lvl1pPr>
    </p:titleStyle>
    <p:bodyStyle>
      <a:lvl1pPr marL="342900" indent="-342900" algn="r" rtl="1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2  Zar" pitchFamily="2" charset="-78"/>
        </a:defRPr>
      </a:lvl1pPr>
      <a:lvl2pPr marL="742950" indent="-285750" algn="r" rtl="1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2  Zar" pitchFamily="2" charset="-78"/>
        </a:defRPr>
      </a:lvl2pPr>
      <a:lvl3pPr marL="1143000" indent="-228600" algn="r" rtl="1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2  Zar" pitchFamily="2" charset="-78"/>
        </a:defRPr>
      </a:lvl3pPr>
      <a:lvl4pPr marL="1600200" indent="-228600" algn="r" rtl="1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2  Zar" pitchFamily="2" charset="-78"/>
        </a:defRPr>
      </a:lvl4pPr>
      <a:lvl5pPr marL="2057400" indent="-228600" algn="r" rtl="1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2  Zar" pitchFamily="2" charset="-78"/>
        </a:defRPr>
      </a:lvl5pPr>
      <a:lvl6pPr marL="2514600" indent="-228600" algn="r" rtl="1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r" rtl="1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r" rtl="1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r" rtl="1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71500" y="2204864"/>
            <a:ext cx="8458200" cy="3281536"/>
          </a:xfrm>
        </p:spPr>
        <p:txBody>
          <a:bodyPr>
            <a:noAutofit/>
          </a:bodyPr>
          <a:lstStyle/>
          <a:p>
            <a:pPr algn="ctr"/>
            <a:endParaRPr lang="fa-IR" sz="6000" dirty="0" smtClean="0">
              <a:cs typeface="2  Titr" pitchFamily="2" charset="-78"/>
            </a:endParaRPr>
          </a:p>
          <a:p>
            <a:pPr algn="ctr"/>
            <a:endParaRPr lang="fa-IR" sz="6000" dirty="0" smtClean="0">
              <a:cs typeface="2  Titr" pitchFamily="2" charset="-78"/>
            </a:endParaRPr>
          </a:p>
          <a:p>
            <a:pPr algn="ctr"/>
            <a:endParaRPr lang="fa-IR" sz="6000" dirty="0" smtClean="0">
              <a:cs typeface="2  Titr" pitchFamily="2" charset="-78"/>
            </a:endParaRPr>
          </a:p>
          <a:p>
            <a:pPr algn="ctr"/>
            <a:r>
              <a:rPr lang="fa-IR" sz="5400" b="1" dirty="0" smtClean="0">
                <a:ln w="10541" cmpd="sng">
                  <a:solidFill>
                    <a:srgbClr val="F0A22E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660033"/>
                </a:solidFill>
                <a:effectLst>
                  <a:glow rad="101600">
                    <a:srgbClr val="F0A22E">
                      <a:satMod val="175000"/>
                      <a:alpha val="40000"/>
                    </a:srgbClr>
                  </a:glow>
                </a:effectLst>
                <a:latin typeface="+mj-lt"/>
                <a:ea typeface="+mj-ea"/>
                <a:cs typeface="2  Titr" pitchFamily="2" charset="-78"/>
              </a:rPr>
              <a:t>پردیس شهید باهنر اصفهان</a:t>
            </a:r>
          </a:p>
          <a:p>
            <a:pPr algn="ctr"/>
            <a:endParaRPr lang="fa-IR" sz="5400" b="1" dirty="0" smtClean="0">
              <a:ln w="10541" cmpd="sng">
                <a:solidFill>
                  <a:srgbClr val="F0A22E">
                    <a:shade val="88000"/>
                    <a:satMod val="110000"/>
                  </a:srgbClr>
                </a:solidFill>
                <a:prstDash val="solid"/>
              </a:ln>
              <a:solidFill>
                <a:srgbClr val="660033"/>
              </a:solidFill>
              <a:effectLst>
                <a:glow rad="101600">
                  <a:srgbClr val="F0A22E">
                    <a:satMod val="175000"/>
                    <a:alpha val="40000"/>
                  </a:srgbClr>
                </a:glow>
              </a:effectLst>
              <a:latin typeface="+mj-lt"/>
              <a:ea typeface="+mj-ea"/>
              <a:cs typeface="2  Titr" pitchFamily="2" charset="-78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838200" y="329821"/>
            <a:ext cx="7924800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>
            <a:lvl1pPr algn="l" rtl="1" eaLnBrk="1" latinLnBrk="0" hangingPunct="1">
              <a:spcBef>
                <a:spcPct val="0"/>
              </a:spcBef>
              <a:buNone/>
              <a:defRPr kumimoji="0" sz="3600" kern="1200" cap="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2  Titr" pitchFamily="2" charset="-78"/>
              </a:defRPr>
            </a:lvl1pPr>
          </a:lstStyle>
          <a:p>
            <a:pPr algn="ctr"/>
            <a:r>
              <a:rPr lang="fa-IR" sz="6600" b="1" cap="none" dirty="0">
                <a:ln w="10541" cmpd="sng">
                  <a:solidFill>
                    <a:srgbClr val="F0A22E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660033"/>
                </a:solidFill>
                <a:effectLst>
                  <a:glow rad="101600">
                    <a:srgbClr val="F0A22E">
                      <a:satMod val="175000"/>
                      <a:alpha val="40000"/>
                    </a:srgbClr>
                  </a:glow>
                </a:effectLst>
              </a:rPr>
              <a:t>بسم الله الرحمن </a:t>
            </a:r>
            <a:r>
              <a:rPr lang="fa-IR" sz="6600" b="1" cap="none" dirty="0" smtClean="0">
                <a:ln w="10541" cmpd="sng">
                  <a:solidFill>
                    <a:srgbClr val="F0A22E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660033"/>
                </a:solidFill>
                <a:effectLst>
                  <a:glow rad="101600">
                    <a:srgbClr val="F0A22E">
                      <a:satMod val="175000"/>
                      <a:alpha val="40000"/>
                    </a:srgbClr>
                  </a:glow>
                </a:effectLst>
              </a:rPr>
              <a:t>الرحیم</a:t>
            </a:r>
            <a:endParaRPr lang="fa-IR" sz="6600" b="1" cap="none" dirty="0">
              <a:ln w="10541" cmpd="sng">
                <a:solidFill>
                  <a:srgbClr val="F0A22E">
                    <a:shade val="88000"/>
                    <a:satMod val="110000"/>
                  </a:srgbClr>
                </a:solidFill>
                <a:prstDash val="solid"/>
              </a:ln>
              <a:solidFill>
                <a:srgbClr val="660033"/>
              </a:solidFill>
              <a:effectLst>
                <a:glow rad="101600">
                  <a:srgbClr val="F0A22E">
                    <a:satMod val="175000"/>
                    <a:alpha val="40000"/>
                  </a:srgbClr>
                </a:glow>
              </a:effectLst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F0A22E">
                    <a:shade val="75000"/>
                  </a:srgbClr>
                </a:solidFill>
              </a:rPr>
              <a:pPr/>
              <a:t>1</a:t>
            </a:fld>
            <a:endParaRPr lang="en-US" dirty="0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4430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3000">
        <p14:ripple/>
        <p:sndAc>
          <p:stSnd loop="1">
            <p:snd r:embed="rId2" name="هشت بهشت افتخاری.wav"/>
          </p:stSnd>
        </p:sndAc>
      </p:transition>
    </mc:Choice>
    <mc:Fallback xmlns="">
      <p:transition spd="slow" advTm="3000">
        <p:fade/>
        <p:sndAc>
          <p:stSnd loop="1">
            <p:snd r:embed="rId3" name="هشت بهشت افتخاری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SC02152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29200" y="2362200"/>
            <a:ext cx="3599935" cy="28956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Picture 4" descr="DSC02149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400" y="2286000"/>
            <a:ext cx="3962400" cy="29718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893089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F0A22E">
                    <a:shade val="75000"/>
                  </a:srgbClr>
                </a:solidFill>
              </a:rPr>
              <a:pPr/>
              <a:t>11</a:t>
            </a:fld>
            <a:endParaRPr lang="en-US" dirty="0">
              <a:solidFill>
                <a:srgbClr val="F0A22E">
                  <a:shade val="75000"/>
                </a:srgbClr>
              </a:solidFill>
            </a:endParaRPr>
          </a:p>
        </p:txBody>
      </p:sp>
      <p:pic>
        <p:nvPicPr>
          <p:cNvPr id="2050" name="Picture 2" descr="H:\مسابقات مهارتهای معلمی استان\افتتاحیه\picmarkaz\DSC00728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032" y="20052"/>
            <a:ext cx="9131968" cy="6837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4423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3000">
        <p14:ripple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تاريخچه مركز 1.jpg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267452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8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بنر شهدای مرکز.jpg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8800" y="304800"/>
            <a:ext cx="4885459" cy="2133600"/>
          </a:xfrm>
        </p:spPr>
      </p:pic>
      <p:pic>
        <p:nvPicPr>
          <p:cNvPr id="5" name="Picture 4" descr="يادوراه شهدا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0" y="2209800"/>
            <a:ext cx="7924800" cy="441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515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تكنولوژي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7095728"/>
          </a:xfrm>
        </p:spPr>
      </p:pic>
    </p:spTree>
    <p:extLst>
      <p:ext uri="{BB962C8B-B14F-4D97-AF65-F5344CB8AC3E}">
        <p14:creationId xmlns:p14="http://schemas.microsoft.com/office/powerpoint/2010/main" val="3923379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0"/>
            <a:ext cx="8229600" cy="1143000"/>
          </a:xfrm>
          <a:prstGeom prst="horizontalScroll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fa-IR" dirty="0" smtClean="0">
                <a:solidFill>
                  <a:schemeClr val="accent6">
                    <a:lumMod val="75000"/>
                  </a:schemeClr>
                </a:solidFill>
                <a:cs typeface="2  Titr" pitchFamily="2" charset="-78"/>
              </a:rPr>
              <a:t>توانمندیهای</a:t>
            </a:r>
            <a:r>
              <a:rPr lang="fa-IR" dirty="0" smtClean="0">
                <a:cs typeface="2  Titr" pitchFamily="2" charset="-78"/>
              </a:rPr>
              <a:t> </a:t>
            </a:r>
            <a:r>
              <a:rPr lang="fa-IR" dirty="0" smtClean="0">
                <a:solidFill>
                  <a:schemeClr val="accent6">
                    <a:lumMod val="75000"/>
                  </a:schemeClr>
                </a:solidFill>
                <a:cs typeface="2  Titr" pitchFamily="2" charset="-78"/>
              </a:rPr>
              <a:t>اساتید مرکز</a:t>
            </a:r>
            <a:endParaRPr lang="fa-IR" dirty="0">
              <a:solidFill>
                <a:schemeClr val="accent6">
                  <a:lumMod val="75000"/>
                </a:schemeClr>
              </a:solidFill>
              <a:cs typeface="2  Titr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990600"/>
          </a:xfrm>
        </p:spPr>
        <p:txBody>
          <a:bodyPr>
            <a:normAutofit/>
          </a:bodyPr>
          <a:lstStyle/>
          <a:p>
            <a:pPr algn="r" rtl="1">
              <a:buFont typeface="Wingdings" pitchFamily="2" charset="2"/>
              <a:buChar char="v"/>
            </a:pPr>
            <a:r>
              <a:rPr lang="fa-IR" sz="2400" b="1" dirty="0" smtClean="0">
                <a:solidFill>
                  <a:srgbClr val="7030A0"/>
                </a:solidFill>
                <a:cs typeface="2  Yagut" pitchFamily="2" charset="-78"/>
              </a:rPr>
              <a:t>آقای دکتر علی فرزانه هنرمند کشوری و مدال آفرین</a:t>
            </a:r>
          </a:p>
          <a:p>
            <a:pPr algn="r" rtl="1">
              <a:buNone/>
            </a:pPr>
            <a:r>
              <a:rPr lang="fa-IR" sz="2400" b="1" dirty="0" smtClean="0">
                <a:solidFill>
                  <a:srgbClr val="7030A0"/>
                </a:solidFill>
                <a:cs typeface="2  Yagut" pitchFamily="2" charset="-78"/>
              </a:rPr>
              <a:t>بین المللی در زمینه خط نستعلیق</a:t>
            </a:r>
          </a:p>
          <a:p>
            <a:pPr algn="r" rtl="1">
              <a:buNone/>
            </a:pPr>
            <a:endParaRPr lang="fa-IR" sz="2800" b="1" dirty="0" smtClean="0">
              <a:solidFill>
                <a:srgbClr val="7030A0"/>
              </a:solidFill>
              <a:cs typeface="2  Yagut" pitchFamily="2" charset="-78"/>
            </a:endParaRPr>
          </a:p>
        </p:txBody>
      </p:sp>
      <p:pic>
        <p:nvPicPr>
          <p:cNvPr id="4" name="Picture 3" descr="abolvafa Hosayni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2743200"/>
            <a:ext cx="1477247" cy="111683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Picture 4" descr="sadegh zadeh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400" y="5403078"/>
            <a:ext cx="1447800" cy="130252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Picture 5" descr="Atashkar.jp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4038600"/>
            <a:ext cx="1524000" cy="1143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Picture 6" descr="DSC02349.JP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0" y="1143000"/>
            <a:ext cx="1524000" cy="130628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8" name="Rectangle 7"/>
          <p:cNvSpPr/>
          <p:nvPr/>
        </p:nvSpPr>
        <p:spPr>
          <a:xfrm>
            <a:off x="2209800" y="3105835"/>
            <a:ext cx="64008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fa-IR" sz="2400" b="1" dirty="0">
                <a:solidFill>
                  <a:srgbClr val="7030A0"/>
                </a:solidFill>
                <a:cs typeface="2  Yagut" pitchFamily="2" charset="-78"/>
              </a:rPr>
              <a:t>آقای دکتر شمس الدین ابوالوفا حسینی هنرمندکشوری در زمینه خط نستعلیق</a:t>
            </a:r>
          </a:p>
        </p:txBody>
      </p:sp>
      <p:sp>
        <p:nvSpPr>
          <p:cNvPr id="9" name="Rectangle 8"/>
          <p:cNvSpPr/>
          <p:nvPr/>
        </p:nvSpPr>
        <p:spPr>
          <a:xfrm>
            <a:off x="2362200" y="4191000"/>
            <a:ext cx="6172200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fa-IR" sz="2400" b="1" dirty="0">
                <a:solidFill>
                  <a:srgbClr val="7030A0"/>
                </a:solidFill>
                <a:cs typeface="2  Yagut" pitchFamily="2" charset="-78"/>
              </a:rPr>
              <a:t>آقای مصطفی آتشکار قاری قرآن کشوری در سال  1369 </a:t>
            </a:r>
          </a:p>
          <a:p>
            <a:pPr>
              <a:buFont typeface="Wingdings" pitchFamily="2" charset="2"/>
              <a:buChar char="v"/>
            </a:pPr>
            <a:endParaRPr lang="fa-IR" sz="2800" b="1" dirty="0">
              <a:solidFill>
                <a:srgbClr val="7030A0"/>
              </a:solidFill>
              <a:cs typeface="2  Yagut" pitchFamily="2" charset="-78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362200" y="5638800"/>
            <a:ext cx="6096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fa-IR" sz="2400" b="1" dirty="0">
                <a:solidFill>
                  <a:srgbClr val="7030A0"/>
                </a:solidFill>
                <a:cs typeface="2  Yagut" pitchFamily="2" charset="-78"/>
              </a:rPr>
              <a:t>آقای مجید صادق زاده نگارگر و طراح با برگزاری بیش از 10 نمایشگاه در خارج از کشور</a:t>
            </a:r>
          </a:p>
        </p:txBody>
      </p:sp>
    </p:spTree>
    <p:extLst>
      <p:ext uri="{BB962C8B-B14F-4D97-AF65-F5344CB8AC3E}">
        <p14:creationId xmlns:p14="http://schemas.microsoft.com/office/powerpoint/2010/main" val="1030710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4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800" decel="100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800" decel="100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800" decel="100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80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770" decel="10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770" decel="100000"/>
                                        <p:tgtEl>
                                          <p:spTgt spid="9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5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53" dur="77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5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55" dur="77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5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57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8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80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/>
      <p:bldP spid="8" grpId="0"/>
      <p:bldP spid="9" grpId="0"/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08831542"/>
              </p:ext>
            </p:extLst>
          </p:nvPr>
        </p:nvGraphicFramePr>
        <p:xfrm>
          <a:off x="304800" y="193372"/>
          <a:ext cx="8382000" cy="6610414"/>
        </p:xfrm>
        <a:graphic>
          <a:graphicData uri="http://schemas.openxmlformats.org/drawingml/2006/table">
            <a:tbl>
              <a:tblPr>
                <a:tableStyleId>{284E427A-3D55-4303-BF80-6455036E1DE7}</a:tableStyleId>
              </a:tblPr>
              <a:tblGrid>
                <a:gridCol w="5181600"/>
                <a:gridCol w="3200400"/>
              </a:tblGrid>
              <a:tr h="277693">
                <a:tc gridSpan="2">
                  <a:txBody>
                    <a:bodyPr/>
                    <a:lstStyle/>
                    <a:p>
                      <a:pPr algn="ctr" rtl="1"/>
                      <a:r>
                        <a:rPr lang="fa-IR" sz="1800" b="1" dirty="0" smtClean="0"/>
                        <a:t>تاليفات اساتيد</a:t>
                      </a:r>
                      <a:endParaRPr lang="en-US" sz="1800" b="1" dirty="0"/>
                    </a:p>
                  </a:txBody>
                  <a:tcPr marL="62856" marR="62856" marT="0" marB="0"/>
                </a:tc>
                <a:tc hMerge="1">
                  <a:txBody>
                    <a:bodyPr/>
                    <a:lstStyle/>
                    <a:p>
                      <a:pPr marL="0" marR="0" algn="r" defTabSz="914400" rtl="1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2856" marR="62856" marT="0" marB="0"/>
                </a:tc>
              </a:tr>
              <a:tr h="277693">
                <a:tc>
                  <a:txBody>
                    <a:bodyPr/>
                    <a:lstStyle/>
                    <a:p>
                      <a:pPr marL="0" marR="0" algn="r" defTabSz="914400" rtl="1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تاليفات</a:t>
                      </a:r>
                      <a:endParaRPr lang="en-US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2856" marR="62856" marT="0" marB="0"/>
                </a:tc>
                <a:tc>
                  <a:txBody>
                    <a:bodyPr/>
                    <a:lstStyle/>
                    <a:p>
                      <a:pPr marL="0" marR="0" algn="r" defTabSz="914400" rtl="1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نام استاد</a:t>
                      </a:r>
                      <a:endParaRPr lang="en-US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2856" marR="62856" marT="0" marB="0"/>
                </a:tc>
              </a:tr>
              <a:tr h="555386">
                <a:tc>
                  <a:txBody>
                    <a:bodyPr/>
                    <a:lstStyle/>
                    <a:p>
                      <a:pPr marL="0" marR="0" algn="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استعدادهاي كاربردي در روان درماني و مشاوره</a:t>
                      </a:r>
                      <a:endParaRPr lang="en-US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2856" marR="62856" marT="0" marB="0"/>
                </a:tc>
                <a:tc>
                  <a:txBody>
                    <a:bodyPr/>
                    <a:lstStyle/>
                    <a:p>
                      <a:pPr marL="0" marR="0" algn="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آقاي دكتر عباس باباصفري</a:t>
                      </a:r>
                      <a:endParaRPr lang="en-US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2856" marR="62856" marT="0" marB="0"/>
                </a:tc>
              </a:tr>
              <a:tr h="277693">
                <a:tc>
                  <a:txBody>
                    <a:bodyPr/>
                    <a:lstStyle/>
                    <a:p>
                      <a:pPr marL="0" marR="0" algn="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800" dirty="0"/>
                        <a:t>هديه هاي آسماني</a:t>
                      </a:r>
                      <a:endParaRPr lang="en-US" sz="1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2856" marR="62856" marT="0" marB="0"/>
                </a:tc>
                <a:tc>
                  <a:txBody>
                    <a:bodyPr/>
                    <a:lstStyle/>
                    <a:p>
                      <a:pPr marL="0" marR="0" algn="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800" dirty="0"/>
                        <a:t>آقاي مجيد نقيه</a:t>
                      </a:r>
                      <a:endParaRPr lang="en-US" sz="1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2856" marR="62856" marT="0" marB="0"/>
                </a:tc>
              </a:tr>
              <a:tr h="277693">
                <a:tc>
                  <a:txBody>
                    <a:bodyPr/>
                    <a:lstStyle/>
                    <a:p>
                      <a:pPr marL="0" marR="0" algn="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800" dirty="0"/>
                        <a:t>يكصد ايده براي تداوم مهارت تدريس</a:t>
                      </a:r>
                      <a:endParaRPr lang="en-US" sz="1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2856" marR="62856" marT="0" marB="0"/>
                </a:tc>
                <a:tc>
                  <a:txBody>
                    <a:bodyPr/>
                    <a:lstStyle/>
                    <a:p>
                      <a:pPr marL="0" marR="0" algn="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800" dirty="0"/>
                        <a:t>آقاي علي رضا شواخي</a:t>
                      </a:r>
                      <a:endParaRPr lang="en-US" sz="1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2856" marR="62856" marT="0" marB="0"/>
                </a:tc>
              </a:tr>
              <a:tr h="389345">
                <a:tc>
                  <a:txBody>
                    <a:bodyPr/>
                    <a:lstStyle/>
                    <a:p>
                      <a:pPr marL="0" marR="0" algn="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800" dirty="0"/>
                        <a:t>مشاهير زنان اصفهان- روضه رضوان</a:t>
                      </a:r>
                      <a:endParaRPr lang="en-US" sz="1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2856" marR="62856" marT="0" marB="0"/>
                </a:tc>
                <a:tc>
                  <a:txBody>
                    <a:bodyPr/>
                    <a:lstStyle/>
                    <a:p>
                      <a:pPr marL="0" marR="0" algn="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800" dirty="0"/>
                        <a:t>آقاي د كتر محمد حسين رياحي</a:t>
                      </a:r>
                      <a:endParaRPr lang="en-US" sz="1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2856" marR="62856" marT="0" marB="0"/>
                </a:tc>
              </a:tr>
              <a:tr h="277693">
                <a:tc>
                  <a:txBody>
                    <a:bodyPr/>
                    <a:lstStyle/>
                    <a:p>
                      <a:pPr marL="0" marR="0" algn="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800" dirty="0"/>
                        <a:t>مباني رياضيات</a:t>
                      </a:r>
                      <a:endParaRPr lang="en-US" sz="1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2856" marR="62856" marT="0" marB="0"/>
                </a:tc>
                <a:tc>
                  <a:txBody>
                    <a:bodyPr/>
                    <a:lstStyle/>
                    <a:p>
                      <a:pPr marL="0" marR="0" algn="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800" dirty="0"/>
                        <a:t>آقاي مجتبي صامت</a:t>
                      </a:r>
                      <a:endParaRPr lang="en-US" sz="1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2856" marR="62856" marT="0" marB="0"/>
                </a:tc>
              </a:tr>
              <a:tr h="277693">
                <a:tc>
                  <a:txBody>
                    <a:bodyPr/>
                    <a:lstStyle/>
                    <a:p>
                      <a:pPr marL="0" marR="0" algn="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800" dirty="0"/>
                        <a:t>مي خواهم </a:t>
                      </a:r>
                      <a:r>
                        <a:rPr lang="ar-SA" sz="1800" dirty="0" smtClean="0"/>
                        <a:t>پ‍</a:t>
                      </a:r>
                      <a:r>
                        <a:rPr lang="fa-IR" sz="1800" dirty="0" smtClean="0"/>
                        <a:t>ژ</a:t>
                      </a:r>
                      <a:r>
                        <a:rPr lang="ar-SA" sz="1800" dirty="0" smtClean="0"/>
                        <a:t>وهشگر </a:t>
                      </a:r>
                      <a:r>
                        <a:rPr lang="ar-SA" sz="1800" dirty="0"/>
                        <a:t>شوم</a:t>
                      </a:r>
                      <a:endParaRPr lang="en-US" sz="1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2856" marR="62856" marT="0" marB="0"/>
                </a:tc>
                <a:tc>
                  <a:txBody>
                    <a:bodyPr/>
                    <a:lstStyle/>
                    <a:p>
                      <a:pPr marL="0" marR="0" algn="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800" dirty="0"/>
                        <a:t>آقاي مهدي اسحاقيان</a:t>
                      </a:r>
                      <a:endParaRPr lang="en-US" sz="1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2856" marR="62856" marT="0" marB="0"/>
                </a:tc>
              </a:tr>
              <a:tr h="277693">
                <a:tc>
                  <a:txBody>
                    <a:bodyPr/>
                    <a:lstStyle/>
                    <a:p>
                      <a:pPr marL="0" marR="0" algn="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800" dirty="0"/>
                        <a:t>مي خواهم مقاله علمي بنويسم</a:t>
                      </a:r>
                      <a:endParaRPr lang="en-US" sz="1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2856" marR="62856" marT="0" marB="0"/>
                </a:tc>
                <a:tc>
                  <a:txBody>
                    <a:bodyPr/>
                    <a:lstStyle/>
                    <a:p>
                      <a:pPr marL="0" marR="0" algn="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800" dirty="0"/>
                        <a:t>آقاي دكتر سالار فرامرزي</a:t>
                      </a:r>
                      <a:endParaRPr lang="en-US" sz="1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2856" marR="62856" marT="0" marB="0"/>
                </a:tc>
              </a:tr>
              <a:tr h="348996">
                <a:tc>
                  <a:txBody>
                    <a:bodyPr/>
                    <a:lstStyle/>
                    <a:p>
                      <a:pPr marL="0" marR="0" algn="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800" dirty="0"/>
                        <a:t>هوش عاطفي در زندگي روز مره</a:t>
                      </a:r>
                      <a:endParaRPr lang="en-US" sz="1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2856" marR="62856" marT="0" marB="0"/>
                </a:tc>
                <a:tc>
                  <a:txBody>
                    <a:bodyPr/>
                    <a:lstStyle/>
                    <a:p>
                      <a:pPr marL="0" marR="0" algn="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800"/>
                        <a:t>ترجمه آقاي اصغر نوري امام زاده</a:t>
                      </a:r>
                      <a:endParaRPr lang="en-US" sz="18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2856" marR="62856" marT="0" marB="0"/>
                </a:tc>
              </a:tr>
              <a:tr h="277693">
                <a:tc>
                  <a:txBody>
                    <a:bodyPr/>
                    <a:lstStyle/>
                    <a:p>
                      <a:pPr marL="0" marR="0" algn="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800" dirty="0"/>
                        <a:t>به سوي قدس</a:t>
                      </a:r>
                      <a:endParaRPr lang="en-US" sz="1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2856" marR="62856" marT="0" marB="0"/>
                </a:tc>
                <a:tc>
                  <a:txBody>
                    <a:bodyPr/>
                    <a:lstStyle/>
                    <a:p>
                      <a:pPr marL="0" marR="0" algn="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800"/>
                        <a:t>آقاي محمد نيكو سير</a:t>
                      </a:r>
                      <a:endParaRPr lang="en-US" sz="18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2856" marR="62856" marT="0" marB="0"/>
                </a:tc>
              </a:tr>
              <a:tr h="277693">
                <a:tc>
                  <a:txBody>
                    <a:bodyPr/>
                    <a:lstStyle/>
                    <a:p>
                      <a:pPr marL="0" marR="0" algn="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800" dirty="0"/>
                        <a:t>پيام خورشيد</a:t>
                      </a:r>
                      <a:endParaRPr lang="en-US" sz="1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2856" marR="62856" marT="0" marB="0"/>
                </a:tc>
                <a:tc>
                  <a:txBody>
                    <a:bodyPr/>
                    <a:lstStyle/>
                    <a:p>
                      <a:pPr marL="0" marR="0" algn="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800" dirty="0"/>
                        <a:t>خانم آذر ملكي</a:t>
                      </a:r>
                      <a:endParaRPr lang="en-US" sz="1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2856" marR="62856" marT="0" marB="0"/>
                </a:tc>
              </a:tr>
              <a:tr h="277693">
                <a:tc>
                  <a:txBody>
                    <a:bodyPr/>
                    <a:lstStyle/>
                    <a:p>
                      <a:pPr marL="0" marR="0" algn="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800" dirty="0"/>
                        <a:t>تذكره شعراي استان اصفهان</a:t>
                      </a:r>
                      <a:endParaRPr lang="en-US" sz="1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2856" marR="62856" marT="0" marB="0"/>
                </a:tc>
                <a:tc>
                  <a:txBody>
                    <a:bodyPr/>
                    <a:lstStyle/>
                    <a:p>
                      <a:pPr marL="0" marR="0" algn="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800"/>
                        <a:t>آقاي مصطفي هادوي</a:t>
                      </a:r>
                      <a:endParaRPr lang="en-US" sz="18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2856" marR="62856" marT="0" marB="0"/>
                </a:tc>
              </a:tr>
              <a:tr h="348996">
                <a:tc>
                  <a:txBody>
                    <a:bodyPr/>
                    <a:lstStyle/>
                    <a:p>
                      <a:pPr marL="0" marR="0" algn="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800" dirty="0"/>
                        <a:t>از امتحان بد به امتحان خوب- ارزشيابي توصيفي</a:t>
                      </a:r>
                      <a:endParaRPr lang="en-US" sz="1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2856" marR="62856" marT="0" marB="0"/>
                </a:tc>
                <a:tc>
                  <a:txBody>
                    <a:bodyPr/>
                    <a:lstStyle/>
                    <a:p>
                      <a:pPr marL="0" marR="0" algn="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800"/>
                        <a:t>آقاي جواد يارعلي</a:t>
                      </a:r>
                      <a:endParaRPr lang="en-US" sz="18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2856" marR="62856" marT="0" marB="0"/>
                </a:tc>
              </a:tr>
              <a:tr h="277693">
                <a:tc>
                  <a:txBody>
                    <a:bodyPr/>
                    <a:lstStyle/>
                    <a:p>
                      <a:pPr marL="0" marR="0" algn="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800" dirty="0"/>
                        <a:t>شعر، نشاط، آموزش- حريم خاطره ها</a:t>
                      </a:r>
                      <a:endParaRPr lang="en-US" sz="1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2856" marR="62856" marT="0" marB="0"/>
                </a:tc>
                <a:tc>
                  <a:txBody>
                    <a:bodyPr/>
                    <a:lstStyle/>
                    <a:p>
                      <a:pPr marL="0" marR="0" algn="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800"/>
                        <a:t>آقاي اله يار بيات</a:t>
                      </a:r>
                      <a:endParaRPr lang="en-US" sz="18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2856" marR="62856" marT="0" marB="0"/>
                </a:tc>
              </a:tr>
              <a:tr h="277693">
                <a:tc>
                  <a:txBody>
                    <a:bodyPr/>
                    <a:lstStyle/>
                    <a:p>
                      <a:pPr marL="0" marR="0" algn="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800" dirty="0"/>
                        <a:t>كتاب كار هنر مربي كودك</a:t>
                      </a:r>
                      <a:endParaRPr lang="en-US" sz="1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2856" marR="62856" marT="0" marB="0"/>
                </a:tc>
                <a:tc>
                  <a:txBody>
                    <a:bodyPr/>
                    <a:lstStyle/>
                    <a:p>
                      <a:pPr marL="0" marR="0" algn="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800"/>
                        <a:t>آقاي حسين تحويليان</a:t>
                      </a:r>
                      <a:endParaRPr lang="en-US" sz="18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2856" marR="62856" marT="0" marB="0"/>
                </a:tc>
              </a:tr>
              <a:tr h="277693">
                <a:tc>
                  <a:txBody>
                    <a:bodyPr/>
                    <a:lstStyle/>
                    <a:p>
                      <a:pPr marL="0" marR="0" algn="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800" dirty="0"/>
                        <a:t>مدرسه هوشمند</a:t>
                      </a:r>
                      <a:endParaRPr lang="en-US" sz="1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2856" marR="62856" marT="0" marB="0"/>
                </a:tc>
                <a:tc>
                  <a:txBody>
                    <a:bodyPr/>
                    <a:lstStyle/>
                    <a:p>
                      <a:pPr marL="0" marR="0" algn="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800"/>
                        <a:t>آقاي دكتر تقي آقا حسيني</a:t>
                      </a:r>
                      <a:endParaRPr lang="en-US" sz="18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2856" marR="62856" marT="0" marB="0"/>
                </a:tc>
              </a:tr>
              <a:tr h="348996">
                <a:tc>
                  <a:txBody>
                    <a:bodyPr/>
                    <a:lstStyle/>
                    <a:p>
                      <a:pPr marL="0" marR="0" algn="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800" dirty="0" smtClean="0"/>
                        <a:t>پ/و</a:t>
                      </a:r>
                      <a:r>
                        <a:rPr lang="ar-SA" sz="1800" dirty="0" smtClean="0"/>
                        <a:t>هش </a:t>
                      </a:r>
                      <a:r>
                        <a:rPr lang="ar-SA" sz="1800" dirty="0"/>
                        <a:t>پيمايش </a:t>
                      </a:r>
                      <a:endParaRPr lang="en-US" sz="1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2856" marR="62856" marT="0" marB="0"/>
                </a:tc>
                <a:tc>
                  <a:txBody>
                    <a:bodyPr/>
                    <a:lstStyle/>
                    <a:p>
                      <a:pPr marL="0" marR="0" algn="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800"/>
                        <a:t>آقاي جواد يارعلي- رضا جعفري</a:t>
                      </a:r>
                      <a:endParaRPr lang="en-US" sz="18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2856" marR="62856" marT="0" marB="0"/>
                </a:tc>
              </a:tr>
              <a:tr h="555386">
                <a:tc>
                  <a:txBody>
                    <a:bodyPr/>
                    <a:lstStyle/>
                    <a:p>
                      <a:pPr marL="0" marR="0" algn="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800" dirty="0"/>
                        <a:t>فلسفه تعليم و تربيت</a:t>
                      </a:r>
                      <a:endParaRPr lang="en-US" sz="1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2856" marR="62856" marT="0" marB="0"/>
                </a:tc>
                <a:tc>
                  <a:txBody>
                    <a:bodyPr/>
                    <a:lstStyle/>
                    <a:p>
                      <a:pPr marL="0" marR="0" algn="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400" dirty="0"/>
                        <a:t>ترجمه آقاي علي رضا شواخي و ديگران</a:t>
                      </a:r>
                      <a:endParaRPr lang="en-US" sz="14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2856" marR="62856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57215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304800" y="1371600"/>
          <a:ext cx="8305800" cy="3883321"/>
        </p:xfrm>
        <a:graphic>
          <a:graphicData uri="http://schemas.openxmlformats.org/drawingml/2006/table">
            <a:tbl>
              <a:tblPr>
                <a:tableStyleId>{08FB837D-C827-4EFA-A057-4D05807E0F7C}</a:tableStyleId>
              </a:tblPr>
              <a:tblGrid>
                <a:gridCol w="5608859"/>
                <a:gridCol w="2696941"/>
              </a:tblGrid>
              <a:tr h="321733"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2400" dirty="0">
                          <a:cs typeface="2  Titr" pitchFamily="2" charset="-78"/>
                        </a:rPr>
                        <a:t>ارسال طرح </a:t>
                      </a:r>
                      <a:r>
                        <a:rPr lang="ar-SA" sz="2400" dirty="0" smtClean="0">
                          <a:cs typeface="2  Titr" pitchFamily="2" charset="-78"/>
                        </a:rPr>
                        <a:t>پ</a:t>
                      </a:r>
                      <a:r>
                        <a:rPr lang="fa-IR" sz="2400" dirty="0" smtClean="0">
                          <a:cs typeface="2  Titr" pitchFamily="2" charset="-78"/>
                        </a:rPr>
                        <a:t>ژ</a:t>
                      </a:r>
                      <a:r>
                        <a:rPr lang="ar-SA" sz="2400" dirty="0" smtClean="0">
                          <a:cs typeface="2  Titr" pitchFamily="2" charset="-78"/>
                        </a:rPr>
                        <a:t>وهشي </a:t>
                      </a:r>
                      <a:r>
                        <a:rPr lang="ar-SA" sz="2400" dirty="0">
                          <a:cs typeface="2  Titr" pitchFamily="2" charset="-78"/>
                        </a:rPr>
                        <a:t>به </a:t>
                      </a:r>
                      <a:r>
                        <a:rPr lang="ar-SA" sz="2400" dirty="0" smtClean="0">
                          <a:cs typeface="2  Titr" pitchFamily="2" charset="-78"/>
                        </a:rPr>
                        <a:t>مج</a:t>
                      </a:r>
                      <a:r>
                        <a:rPr lang="fa-IR" sz="2400" dirty="0" smtClean="0">
                          <a:cs typeface="2  Titr" pitchFamily="2" charset="-78"/>
                        </a:rPr>
                        <a:t>تمع</a:t>
                      </a:r>
                      <a:r>
                        <a:rPr lang="fa-IR" sz="2400" baseline="0" dirty="0" smtClean="0">
                          <a:cs typeface="2  Titr" pitchFamily="2" charset="-78"/>
                        </a:rPr>
                        <a:t> </a:t>
                      </a:r>
                      <a:endParaRPr lang="en-US" sz="2400" dirty="0">
                        <a:latin typeface="Calibri"/>
                        <a:ea typeface="Calibri"/>
                        <a:cs typeface="2  Titr" pitchFamily="2" charset="-78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2400" dirty="0">
                          <a:cs typeface="2  Titr" pitchFamily="2" charset="-78"/>
                        </a:rPr>
                        <a:t>نام استاد</a:t>
                      </a:r>
                      <a:endParaRPr lang="en-US" sz="2400" dirty="0">
                        <a:latin typeface="Calibri"/>
                        <a:ea typeface="Calibri"/>
                        <a:cs typeface="2  Titr" pitchFamily="2" charset="-78"/>
                      </a:endParaRPr>
                    </a:p>
                  </a:txBody>
                  <a:tcPr marL="68580" marR="68580" marT="0" marB="0"/>
                </a:tc>
              </a:tr>
              <a:tr h="874776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2400">
                          <a:cs typeface="2  Yagut" pitchFamily="2" charset="-78"/>
                        </a:rPr>
                        <a:t>ارزيابي كيفيت برنامه درسي دوره هاي كارداني آموزش ابتدايي و كارشناسي ناپيويته</a:t>
                      </a:r>
                      <a:endParaRPr lang="en-US" sz="2400">
                        <a:latin typeface="Calibri"/>
                        <a:ea typeface="Calibri"/>
                        <a:cs typeface="2  Yagut" pitchFamily="2" charset="-78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2400" dirty="0">
                          <a:cs typeface="2  Yagut" pitchFamily="2" charset="-78"/>
                        </a:rPr>
                        <a:t>آقاي دكتر رضا جعفري</a:t>
                      </a:r>
                      <a:endParaRPr lang="en-US" sz="2400" dirty="0">
                        <a:latin typeface="Calibri"/>
                        <a:ea typeface="Calibri"/>
                        <a:cs typeface="2  Yagut" pitchFamily="2" charset="-78"/>
                      </a:endParaRPr>
                    </a:p>
                  </a:txBody>
                  <a:tcPr marL="68580" marR="68580" marT="0" marB="0"/>
                </a:tc>
              </a:tr>
              <a:tr h="321733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2400" dirty="0" smtClean="0">
                          <a:cs typeface="2  Yagut" pitchFamily="2" charset="-78"/>
                        </a:rPr>
                        <a:t>بررسي </a:t>
                      </a:r>
                      <a:r>
                        <a:rPr lang="ar-SA" sz="2400" dirty="0">
                          <a:cs typeface="2  Yagut" pitchFamily="2" charset="-78"/>
                        </a:rPr>
                        <a:t>مقايسه روش هاي آموزش و ارزشيابي </a:t>
                      </a:r>
                      <a:endParaRPr lang="en-US" sz="2400" dirty="0">
                        <a:latin typeface="Calibri"/>
                        <a:ea typeface="Calibri"/>
                        <a:cs typeface="2  Yagut" pitchFamily="2" charset="-78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2000" dirty="0" smtClean="0">
                          <a:cs typeface="2  Yagut" pitchFamily="2" charset="-78"/>
                        </a:rPr>
                        <a:t>آقاي </a:t>
                      </a:r>
                      <a:r>
                        <a:rPr lang="ar-SA" sz="2000" dirty="0">
                          <a:cs typeface="2  Yagut" pitchFamily="2" charset="-78"/>
                        </a:rPr>
                        <a:t>دكتر علي رضا شواخي</a:t>
                      </a:r>
                      <a:endParaRPr lang="en-US" sz="2400" dirty="0">
                        <a:latin typeface="Calibri"/>
                        <a:ea typeface="Calibri"/>
                        <a:cs typeface="2  Yagut" pitchFamily="2" charset="-78"/>
                      </a:endParaRPr>
                    </a:p>
                  </a:txBody>
                  <a:tcPr marL="68580" marR="68580" marT="0" marB="0"/>
                </a:tc>
              </a:tr>
              <a:tr h="583692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2400" dirty="0" smtClean="0">
                          <a:cs typeface="2  Yagut" pitchFamily="2" charset="-78"/>
                        </a:rPr>
                        <a:t>ن</a:t>
                      </a:r>
                      <a:r>
                        <a:rPr lang="ar-SA" sz="2400" dirty="0" smtClean="0">
                          <a:cs typeface="2  Yagut" pitchFamily="2" charset="-78"/>
                        </a:rPr>
                        <a:t>قش </a:t>
                      </a:r>
                      <a:r>
                        <a:rPr lang="ar-SA" sz="2400" dirty="0">
                          <a:cs typeface="2  Yagut" pitchFamily="2" charset="-78"/>
                        </a:rPr>
                        <a:t>و جايگاه مصلحت در اخلاق اسلامي</a:t>
                      </a:r>
                      <a:endParaRPr lang="en-US" sz="2400" dirty="0">
                        <a:latin typeface="Calibri"/>
                        <a:ea typeface="Calibri"/>
                        <a:cs typeface="2  Yagut" pitchFamily="2" charset="-78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2400" dirty="0">
                          <a:cs typeface="2  Yagut" pitchFamily="2" charset="-78"/>
                        </a:rPr>
                        <a:t>آقاي دكتر اكبر </a:t>
                      </a:r>
                      <a:r>
                        <a:rPr lang="ar-SA" sz="2400" dirty="0" smtClean="0">
                          <a:cs typeface="2  Yagut" pitchFamily="2" charset="-78"/>
                        </a:rPr>
                        <a:t>پناهي</a:t>
                      </a:r>
                      <a:endParaRPr lang="fa-IR" sz="2400" dirty="0" smtClean="0">
                        <a:cs typeface="2  Yagut" pitchFamily="2" charset="-78"/>
                      </a:endParaRPr>
                    </a:p>
                  </a:txBody>
                  <a:tcPr marL="68580" marR="68580" marT="0" marB="0"/>
                </a:tc>
              </a:tr>
              <a:tr h="321733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2400" dirty="0" smtClean="0">
                          <a:cs typeface="2  Yagut" pitchFamily="2" charset="-78"/>
                        </a:rPr>
                        <a:t>بررسي </a:t>
                      </a:r>
                      <a:r>
                        <a:rPr lang="ar-SA" sz="2400" dirty="0">
                          <a:cs typeface="2  Yagut" pitchFamily="2" charset="-78"/>
                        </a:rPr>
                        <a:t>تاثير اموزش هاي دوره كارداني تربيت معلم</a:t>
                      </a:r>
                      <a:endParaRPr lang="en-US" sz="2400" dirty="0">
                        <a:latin typeface="Calibri"/>
                        <a:ea typeface="Calibri"/>
                        <a:cs typeface="2  Yagut" pitchFamily="2" charset="-78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2400" dirty="0" smtClean="0">
                          <a:cs typeface="2  Yagut" pitchFamily="2" charset="-78"/>
                        </a:rPr>
                        <a:t>آقاي </a:t>
                      </a:r>
                      <a:r>
                        <a:rPr lang="ar-SA" sz="2400" dirty="0">
                          <a:cs typeface="2  Yagut" pitchFamily="2" charset="-78"/>
                        </a:rPr>
                        <a:t>مجيد عباسي</a:t>
                      </a:r>
                      <a:endParaRPr lang="en-US" sz="2400" dirty="0">
                        <a:latin typeface="Calibri"/>
                        <a:ea typeface="Calibri"/>
                        <a:cs typeface="2  Yagut" pitchFamily="2" charset="-78"/>
                      </a:endParaRPr>
                    </a:p>
                  </a:txBody>
                  <a:tcPr marL="68580" marR="68580" marT="0" marB="0"/>
                </a:tc>
              </a:tr>
              <a:tr h="321733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2400">
                          <a:cs typeface="2  Yagut" pitchFamily="2" charset="-78"/>
                        </a:rPr>
                        <a:t>بررسي بين رهبري تحول و ديدگاه مدرسان</a:t>
                      </a:r>
                      <a:endParaRPr lang="en-US" sz="2400">
                        <a:latin typeface="Calibri"/>
                        <a:ea typeface="Calibri"/>
                        <a:cs typeface="2  Yagut" pitchFamily="2" charset="-78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2400" dirty="0" smtClean="0">
                          <a:cs typeface="2  Yagut" pitchFamily="2" charset="-78"/>
                        </a:rPr>
                        <a:t>آقاي </a:t>
                      </a:r>
                      <a:r>
                        <a:rPr lang="ar-SA" sz="2400" dirty="0">
                          <a:cs typeface="2  Yagut" pitchFamily="2" charset="-78"/>
                        </a:rPr>
                        <a:t>محمد قاسي</a:t>
                      </a:r>
                      <a:endParaRPr lang="en-US" sz="2400" dirty="0">
                        <a:latin typeface="Calibri"/>
                        <a:ea typeface="Calibri"/>
                        <a:cs typeface="2  Yagut" pitchFamily="2" charset="-78"/>
                      </a:endParaRPr>
                    </a:p>
                  </a:txBody>
                  <a:tcPr marL="68580" marR="68580" marT="0" marB="0"/>
                </a:tc>
              </a:tr>
              <a:tr h="321733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2400">
                          <a:cs typeface="2  Yagut" pitchFamily="2" charset="-78"/>
                        </a:rPr>
                        <a:t>ارزشيابي مسابقات فرهنگي هنري مراكز تربيت معلم</a:t>
                      </a:r>
                      <a:endParaRPr lang="en-US" sz="2400">
                        <a:latin typeface="Calibri"/>
                        <a:ea typeface="Calibri"/>
                        <a:cs typeface="2  Yagut" pitchFamily="2" charset="-78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2400" dirty="0" smtClean="0">
                          <a:cs typeface="2  Yagut" pitchFamily="2" charset="-78"/>
                        </a:rPr>
                        <a:t>آقاي </a:t>
                      </a:r>
                      <a:r>
                        <a:rPr lang="ar-SA" sz="2400" dirty="0">
                          <a:cs typeface="2  Yagut" pitchFamily="2" charset="-78"/>
                        </a:rPr>
                        <a:t>حسن محسني</a:t>
                      </a:r>
                      <a:endParaRPr lang="en-US" sz="2400" dirty="0">
                        <a:latin typeface="Calibri"/>
                        <a:ea typeface="Calibri"/>
                        <a:cs typeface="2  Yagut" pitchFamily="2" charset="-78"/>
                      </a:endParaRPr>
                    </a:p>
                  </a:txBody>
                  <a:tcPr marL="68580" marR="68580" marT="0" marB="0"/>
                </a:tc>
              </a:tr>
              <a:tr h="321733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>
                        <a:latin typeface="Calibri"/>
                        <a:ea typeface="Calibri"/>
                        <a:cs typeface="2  Yagut" pitchFamily="2" charset="-78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latin typeface="Calibri"/>
                        <a:ea typeface="Calibri"/>
                        <a:cs typeface="2  Yagut" pitchFamily="2" charset="-78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133600" y="304800"/>
            <a:ext cx="4419600" cy="858857"/>
          </a:xfrm>
          <a:prstGeom prst="horizontalScroll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fa-IR" sz="3600" dirty="0">
                <a:solidFill>
                  <a:prstClr val="black"/>
                </a:solidFill>
                <a:cs typeface="2  Titr" pitchFamily="2" charset="-78"/>
              </a:rPr>
              <a:t>پژوهش ها</a:t>
            </a:r>
          </a:p>
        </p:txBody>
      </p:sp>
    </p:spTree>
    <p:extLst>
      <p:ext uri="{BB962C8B-B14F-4D97-AF65-F5344CB8AC3E}">
        <p14:creationId xmlns:p14="http://schemas.microsoft.com/office/powerpoint/2010/main" val="2167945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1840" y="1295400"/>
            <a:ext cx="2801822" cy="4552960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F0A22E">
                    <a:shade val="75000"/>
                  </a:srgbClr>
                </a:solidFill>
              </a:rPr>
              <a:pPr/>
              <a:t>2</a:t>
            </a:fld>
            <a:endParaRPr lang="en-US" dirty="0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0237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5000">
        <p14:ripple/>
      </p:transition>
    </mc:Choice>
    <mc:Fallback xmlns="">
      <p:transition spd="slow" advTm="5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2000" y="404664"/>
            <a:ext cx="4572000" cy="369331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>
              <a:lnSpc>
                <a:spcPct val="150000"/>
              </a:lnSpc>
            </a:pPr>
            <a:r>
              <a:rPr lang="fa-IR" sz="2400" b="1" dirty="0">
                <a:solidFill>
                  <a:srgbClr val="660033"/>
                </a:solidFill>
                <a:cs typeface="2  Zar" pitchFamily="2" charset="-78"/>
              </a:rPr>
              <a:t>امام خمینی رحمه الله </a:t>
            </a:r>
            <a:r>
              <a:rPr lang="fa-IR" sz="2400" b="1" dirty="0" smtClean="0">
                <a:solidFill>
                  <a:srgbClr val="660033"/>
                </a:solidFill>
                <a:cs typeface="2  Zar" pitchFamily="2" charset="-78"/>
              </a:rPr>
              <a:t>علیه :</a:t>
            </a:r>
            <a:r>
              <a:rPr lang="fa-IR" sz="2400" b="1" dirty="0">
                <a:solidFill>
                  <a:srgbClr val="660033"/>
                </a:solidFill>
                <a:cs typeface="2  Zar" pitchFamily="2" charset="-78"/>
              </a:rPr>
              <a:t/>
            </a:r>
            <a:br>
              <a:rPr lang="fa-IR" sz="2400" b="1" dirty="0">
                <a:solidFill>
                  <a:srgbClr val="660033"/>
                </a:solidFill>
                <a:cs typeface="2  Zar" pitchFamily="2" charset="-78"/>
              </a:rPr>
            </a:br>
            <a:r>
              <a:rPr lang="fa-IR" sz="3600" b="1" dirty="0">
                <a:solidFill>
                  <a:srgbClr val="660033"/>
                </a:solidFill>
                <a:cs typeface="2  Zar" pitchFamily="2" charset="-78"/>
              </a:rPr>
              <a:t>«نقش معلم در جامعه، نقش انبیاست؛ انبیا هم معلم بشر </a:t>
            </a:r>
            <a:r>
              <a:rPr lang="fa-IR" sz="3600" b="1" dirty="0" smtClean="0">
                <a:solidFill>
                  <a:srgbClr val="660033"/>
                </a:solidFill>
                <a:cs typeface="2  Zar" pitchFamily="2" charset="-78"/>
              </a:rPr>
              <a:t>هستند»</a:t>
            </a:r>
            <a:r>
              <a:rPr lang="fa-IR" sz="3600" b="1" dirty="0">
                <a:solidFill>
                  <a:srgbClr val="660033"/>
                </a:solidFill>
                <a:cs typeface="2  Zar" pitchFamily="2" charset="-78"/>
              </a:rPr>
              <a:t/>
            </a:r>
            <a:br>
              <a:rPr lang="fa-IR" sz="3600" b="1" dirty="0">
                <a:solidFill>
                  <a:srgbClr val="660033"/>
                </a:solidFill>
                <a:cs typeface="2  Zar" pitchFamily="2" charset="-78"/>
              </a:rPr>
            </a:br>
            <a:endParaRPr lang="fa-IR" sz="2000" dirty="0">
              <a:solidFill>
                <a:srgbClr val="660033"/>
              </a:solidFill>
              <a:cs typeface="2  Zar" pitchFamily="2" charset="-7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35" y="0"/>
            <a:ext cx="4804955" cy="6878162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739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3000">
        <p14:ripple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7994" y="0"/>
            <a:ext cx="6067794" cy="691941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372159" y="476672"/>
            <a:ext cx="4572000" cy="520911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justLow" rtl="1">
              <a:lnSpc>
                <a:spcPct val="150000"/>
              </a:lnSpc>
            </a:pPr>
            <a:r>
              <a:rPr lang="fa-IR" sz="2800" dirty="0" smtClean="0">
                <a:solidFill>
                  <a:srgbClr val="660033"/>
                </a:solidFill>
                <a:cs typeface="2  Titr" pitchFamily="2" charset="-78"/>
              </a:rPr>
              <a:t>اگر </a:t>
            </a:r>
            <a:r>
              <a:rPr lang="fa-IR" sz="2800" dirty="0">
                <a:solidFill>
                  <a:srgbClr val="660033"/>
                </a:solidFill>
                <a:cs typeface="2  Titr" pitchFamily="2" charset="-78"/>
              </a:rPr>
              <a:t>انسان بخواهد كارهاى كشور را، اين بخشها و قسمتهاى گوناگون كشور را تقسيم‌بندى كند و به حسب اهميت، موقع اينها را مشخص كند، آن </a:t>
            </a:r>
            <a:r>
              <a:rPr lang="fa-IR" sz="2800" dirty="0" smtClean="0">
                <a:solidFill>
                  <a:srgbClr val="660033"/>
                </a:solidFill>
                <a:cs typeface="2  Titr" pitchFamily="2" charset="-78"/>
              </a:rPr>
              <a:t>بالا بالاها </a:t>
            </a:r>
            <a:r>
              <a:rPr lang="fa-IR" sz="2800" dirty="0">
                <a:solidFill>
                  <a:srgbClr val="660033"/>
                </a:solidFill>
                <a:cs typeface="2  Titr" pitchFamily="2" charset="-78"/>
              </a:rPr>
              <a:t>آموزش و پرورش قرار ميگيرد. جوان ما به آموزش و پرورش بستگى دارد، اخلاق ما به آموزش و پرورش بستگى دارد.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01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3000">
        <p14:ripple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2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381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F0A22E">
                    <a:shade val="75000"/>
                  </a:srgbClr>
                </a:solidFill>
              </a:rPr>
              <a:pPr/>
              <a:t>5</a:t>
            </a:fld>
            <a:endParaRPr lang="en-US" dirty="0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53558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3000">
        <p14:doors dir="vert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00835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536" y="2132855"/>
            <a:ext cx="4114800" cy="2314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DSC00836"/>
          <p:cNvPicPr>
            <a:picLocks noGrp="1" noChangeAspect="1"/>
          </p:cNvPicPr>
          <p:nvPr isPhoto="1"/>
        </p:nvPicPr>
        <p:blipFill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8024" y="2132856"/>
            <a:ext cx="4114800" cy="23145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2727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5000">
        <p14:ripple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00834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2900" y="728663"/>
            <a:ext cx="4114800" cy="2314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DSC00841"/>
          <p:cNvPicPr>
            <a:picLocks noGrp="1" noChangeAspect="1"/>
          </p:cNvPicPr>
          <p:nvPr isPhoto="1"/>
        </p:nvPicPr>
        <p:blipFill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86300" y="728663"/>
            <a:ext cx="4114800" cy="2314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DSC00842"/>
          <p:cNvPicPr>
            <a:picLocks noGrp="1" noChangeAspect="1"/>
          </p:cNvPicPr>
          <p:nvPr isPhoto="1"/>
        </p:nvPicPr>
        <p:blipFill>
          <a:blip r:embed="rId4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2900" y="3814763"/>
            <a:ext cx="4114800" cy="2314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DSC00844"/>
          <p:cNvPicPr>
            <a:picLocks noGrp="1" noChangeAspect="1"/>
          </p:cNvPicPr>
          <p:nvPr isPhoto="1"/>
        </p:nvPicPr>
        <p:blipFill>
          <a:blip r:embed="rId5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86300" y="3814763"/>
            <a:ext cx="4114800" cy="23145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58124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5000">
        <p14:ripple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00845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2900" y="728663"/>
            <a:ext cx="4114800" cy="2314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DSC00846"/>
          <p:cNvPicPr>
            <a:picLocks noGrp="1" noChangeAspect="1"/>
          </p:cNvPicPr>
          <p:nvPr isPhoto="1"/>
        </p:nvPicPr>
        <p:blipFill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86300" y="728663"/>
            <a:ext cx="4114800" cy="2314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DSC00847"/>
          <p:cNvPicPr>
            <a:picLocks noGrp="1" noChangeAspect="1"/>
          </p:cNvPicPr>
          <p:nvPr isPhoto="1"/>
        </p:nvPicPr>
        <p:blipFill>
          <a:blip r:embed="rId4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2900" y="3814763"/>
            <a:ext cx="4114800" cy="2314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DSC00848"/>
          <p:cNvPicPr>
            <a:picLocks noGrp="1" noChangeAspect="1"/>
          </p:cNvPicPr>
          <p:nvPr isPhoto="1"/>
        </p:nvPicPr>
        <p:blipFill>
          <a:blip r:embed="rId5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86300" y="3814763"/>
            <a:ext cx="4114800" cy="23145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46569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5000">
        <p14:ripple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00849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28900" y="764704"/>
            <a:ext cx="4114800" cy="2314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DSC00854"/>
          <p:cNvPicPr>
            <a:picLocks noGrp="1" noChangeAspect="1"/>
          </p:cNvPicPr>
          <p:nvPr isPhoto="1"/>
        </p:nvPicPr>
        <p:blipFill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2900" y="3814763"/>
            <a:ext cx="4114800" cy="2314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DSC00855"/>
          <p:cNvPicPr>
            <a:picLocks noGrp="1" noChangeAspect="1"/>
          </p:cNvPicPr>
          <p:nvPr isPhoto="1"/>
        </p:nvPicPr>
        <p:blipFill>
          <a:blip r:embed="rId4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86300" y="3814763"/>
            <a:ext cx="4114800" cy="23145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07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5000">
        <p14:ripple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rek">
  <a:themeElements>
    <a:clrScheme name="Trek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Trek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373</Words>
  <Application>Microsoft Office PowerPoint</Application>
  <PresentationFormat>On-screen Show (4:3)</PresentationFormat>
  <Paragraphs>78</Paragraphs>
  <Slides>17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8" baseType="lpstr">
      <vt:lpstr>2  Titr</vt:lpstr>
      <vt:lpstr>2  Yagut</vt:lpstr>
      <vt:lpstr>2  Zar</vt:lpstr>
      <vt:lpstr>Arial</vt:lpstr>
      <vt:lpstr>Calibri</vt:lpstr>
      <vt:lpstr>Franklin Gothic Book</vt:lpstr>
      <vt:lpstr>Franklin Gothic Medium</vt:lpstr>
      <vt:lpstr>Tahoma</vt:lpstr>
      <vt:lpstr>Wingdings</vt:lpstr>
      <vt:lpstr>Wingdings 2</vt:lpstr>
      <vt:lpstr>Trek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توانمندیهای اساتید مرکز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server110</dc:creator>
  <cp:lastModifiedBy>salam</cp:lastModifiedBy>
  <cp:revision>4</cp:revision>
  <dcterms:created xsi:type="dcterms:W3CDTF">2012-09-10T08:15:51Z</dcterms:created>
  <dcterms:modified xsi:type="dcterms:W3CDTF">2015-08-24T03:52:51Z</dcterms:modified>
</cp:coreProperties>
</file>