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6" r:id="rId3"/>
    <p:sldId id="257" r:id="rId4"/>
    <p:sldId id="264" r:id="rId5"/>
    <p:sldId id="280" r:id="rId6"/>
    <p:sldId id="258" r:id="rId7"/>
    <p:sldId id="259" r:id="rId8"/>
    <p:sldId id="261" r:id="rId9"/>
    <p:sldId id="276" r:id="rId10"/>
    <p:sldId id="262" r:id="rId11"/>
    <p:sldId id="263" r:id="rId12"/>
    <p:sldId id="279" r:id="rId13"/>
    <p:sldId id="265" r:id="rId14"/>
    <p:sldId id="266" r:id="rId15"/>
    <p:sldId id="277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5" r:id="rId24"/>
    <p:sldId id="278" r:id="rId25"/>
    <p:sldId id="281" r:id="rId2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705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1172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354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8643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3971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7645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4153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654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396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7577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03132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22483-64B6-4199-9455-A6D25404DA93}" type="datetimeFigureOut">
              <a:rPr lang="fa-IR" smtClean="0"/>
              <a:t>13/05/1436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33C6-9467-44FC-8A2E-AA2BAF5AB11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97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slide" Target="slide7.xml"/><Relationship Id="rId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ahrirgar.com/" TargetMode="External"/><Relationship Id="rId3" Type="http://schemas.openxmlformats.org/officeDocument/2006/relationships/slide" Target="slide11.xml"/><Relationship Id="rId7" Type="http://schemas.openxmlformats.org/officeDocument/2006/relationships/hyperlink" Target="http://nastaliqonline.ir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hoto-aks.com/" TargetMode="External"/><Relationship Id="rId5" Type="http://schemas.openxmlformats.org/officeDocument/2006/relationships/hyperlink" Target="http://www.loonapix.com/" TargetMode="External"/><Relationship Id="rId4" Type="http://schemas.openxmlformats.org/officeDocument/2006/relationships/hyperlink" Target="http://www.befunky.com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30world.com/" TargetMode="External"/><Relationship Id="rId3" Type="http://schemas.openxmlformats.org/officeDocument/2006/relationships/hyperlink" Target="http://soft98.ir/" TargetMode="External"/><Relationship Id="rId7" Type="http://schemas.openxmlformats.org/officeDocument/2006/relationships/hyperlink" Target="http://www.p30download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ownloadsoftware.ir/" TargetMode="External"/><Relationship Id="rId5" Type="http://schemas.openxmlformats.org/officeDocument/2006/relationships/hyperlink" Target="http://www.softgozar.com/" TargetMode="External"/><Relationship Id="rId4" Type="http://schemas.openxmlformats.org/officeDocument/2006/relationships/hyperlink" Target="http://mihandownload.com/" TargetMode="External"/><Relationship Id="rId9" Type="http://schemas.openxmlformats.org/officeDocument/2006/relationships/hyperlink" Target="http://www.rasekhoon.net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lamat-isf.ir/fehrest.php" TargetMode="External"/><Relationship Id="rId2" Type="http://schemas.openxmlformats.org/officeDocument/2006/relationships/hyperlink" Target="http://www.aparat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lassroomclipart.com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.xml"/><Relationship Id="rId7" Type="http://schemas.openxmlformats.org/officeDocument/2006/relationships/slide" Target="slide19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10" Type="http://schemas.openxmlformats.org/officeDocument/2006/relationships/slide" Target="slide22.xml"/><Relationship Id="rId4" Type="http://schemas.openxmlformats.org/officeDocument/2006/relationships/slide" Target="slide16.xml"/><Relationship Id="rId9" Type="http://schemas.openxmlformats.org/officeDocument/2006/relationships/slide" Target="slide2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hyperlink" Target="http://www.zabanamoozan.com/" TargetMode="External"/><Relationship Id="rId7" Type="http://schemas.openxmlformats.org/officeDocument/2006/relationships/hyperlink" Target="http://www.englishlearner.ir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dhelper.com/" TargetMode="External"/><Relationship Id="rId5" Type="http://schemas.openxmlformats.org/officeDocument/2006/relationships/hyperlink" Target="http://salamzaban.com/" TargetMode="External"/><Relationship Id="rId4" Type="http://schemas.openxmlformats.org/officeDocument/2006/relationships/hyperlink" Target="http://www.awesomelibrary.org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hyperlink" Target="http://www.languageguide.org/" TargetMode="External"/><Relationship Id="rId7" Type="http://schemas.openxmlformats.org/officeDocument/2006/relationships/slide" Target="slide13.xml"/><Relationship Id="rId2" Type="http://schemas.openxmlformats.org/officeDocument/2006/relationships/hyperlink" Target="http://izaban.ir/zaba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learn-english-online.org/" TargetMode="External"/><Relationship Id="rId5" Type="http://schemas.openxmlformats.org/officeDocument/2006/relationships/hyperlink" Target="http://livemocha.com/" TargetMode="External"/><Relationship Id="rId4" Type="http://schemas.openxmlformats.org/officeDocument/2006/relationships/hyperlink" Target="http://hamedeskandari.ir/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iazisara.ir/" TargetMode="External"/><Relationship Id="rId3" Type="http://schemas.openxmlformats.org/officeDocument/2006/relationships/slide" Target="slide1.xml"/><Relationship Id="rId7" Type="http://schemas.openxmlformats.org/officeDocument/2006/relationships/hyperlink" Target="http://www.epmath.ir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dumath.ir/" TargetMode="External"/><Relationship Id="rId5" Type="http://schemas.openxmlformats.org/officeDocument/2006/relationships/hyperlink" Target="http://amouzeshriazi.ir/" TargetMode="External"/><Relationship Id="rId10" Type="http://schemas.openxmlformats.org/officeDocument/2006/relationships/hyperlink" Target="http://managheby.lxb.ir/" TargetMode="External"/><Relationship Id="rId4" Type="http://schemas.openxmlformats.org/officeDocument/2006/relationships/hyperlink" Target="http://www.mathhouse.org/" TargetMode="External"/><Relationship Id="rId9" Type="http://schemas.openxmlformats.org/officeDocument/2006/relationships/hyperlink" Target="http://math2easy.com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amshimi.ir/" TargetMode="External"/><Relationship Id="rId3" Type="http://schemas.openxmlformats.org/officeDocument/2006/relationships/slide" Target="slide1.xml"/><Relationship Id="rId7" Type="http://schemas.openxmlformats.org/officeDocument/2006/relationships/hyperlink" Target="http://www.chemistmag.com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livechem.com/" TargetMode="External"/><Relationship Id="rId5" Type="http://schemas.openxmlformats.org/officeDocument/2006/relationships/hyperlink" Target="http://www.sharifchem.ir/?@=209" TargetMode="External"/><Relationship Id="rId4" Type="http://schemas.openxmlformats.org/officeDocument/2006/relationships/hyperlink" Target="http://www.webelements.com/" TargetMode="External"/><Relationship Id="rId9" Type="http://schemas.openxmlformats.org/officeDocument/2006/relationships/hyperlink" Target="http://blog.chemyazd.com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hyperlink" Target="http://www.bbook.ir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iology86.blog.ir/" TargetMode="External"/><Relationship Id="rId5" Type="http://schemas.openxmlformats.org/officeDocument/2006/relationships/hyperlink" Target="http://www.octazist.com/" TargetMode="External"/><Relationship Id="rId4" Type="http://schemas.openxmlformats.org/officeDocument/2006/relationships/hyperlink" Target="http://www.hbio.ir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hyperlink" Target="http://parsdanesh.ir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kelasedars.org/" TargetMode="External"/><Relationship Id="rId5" Type="http://schemas.openxmlformats.org/officeDocument/2006/relationships/hyperlink" Target="http://www.hupaa.com/" TargetMode="External"/><Relationship Id="rId4" Type="http://schemas.openxmlformats.org/officeDocument/2006/relationships/hyperlink" Target="http://www.fizikyar.ir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hyperlink" Target="http://www.magiran.com/" TargetMode="External"/><Relationship Id="rId7" Type="http://schemas.openxmlformats.org/officeDocument/2006/relationships/hyperlink" Target="http://www.roshdmag.ir/" TargetMode="External"/><Relationship Id="rId2" Type="http://schemas.openxmlformats.org/officeDocument/2006/relationships/hyperlink" Target="http://www.chap.sch.ir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ivilica.com/" TargetMode="External"/><Relationship Id="rId5" Type="http://schemas.openxmlformats.org/officeDocument/2006/relationships/hyperlink" Target="http://www.noormags.com/" TargetMode="External"/><Relationship Id="rId4" Type="http://schemas.openxmlformats.org/officeDocument/2006/relationships/hyperlink" Target="http://www.sid.ir/" TargetMode="External"/><Relationship Id="rId9" Type="http://schemas.openxmlformats.org/officeDocument/2006/relationships/slide" Target="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socialsciences.ir/" TargetMode="External"/><Relationship Id="rId4" Type="http://schemas.openxmlformats.org/officeDocument/2006/relationships/hyperlink" Target="http://www.isa.org.ir/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irqueen.ir/" TargetMode="External"/><Relationship Id="rId3" Type="http://schemas.openxmlformats.org/officeDocument/2006/relationships/slide" Target="slide1.xml"/><Relationship Id="rId7" Type="http://schemas.openxmlformats.org/officeDocument/2006/relationships/hyperlink" Target="http://moraffah.com/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hereno.com/" TargetMode="External"/><Relationship Id="rId5" Type="http://schemas.openxmlformats.org/officeDocument/2006/relationships/hyperlink" Target="http://www.lsi.ir/" TargetMode="External"/><Relationship Id="rId4" Type="http://schemas.openxmlformats.org/officeDocument/2006/relationships/hyperlink" Target="http://www.persian-language.com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ravanshenasan.com/" TargetMode="External"/><Relationship Id="rId4" Type="http://schemas.openxmlformats.org/officeDocument/2006/relationships/hyperlink" Target="http://iranpa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arshistory.net/" TargetMode="External"/><Relationship Id="rId5" Type="http://schemas.openxmlformats.org/officeDocument/2006/relationships/hyperlink" Target="http://tarikhema.ir/" TargetMode="External"/><Relationship Id="rId4" Type="http://schemas.openxmlformats.org/officeDocument/2006/relationships/hyperlink" Target="http://www.iichs.ir/p/Default.aspx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etrology.ir/" TargetMode="External"/><Relationship Id="rId4" Type="http://schemas.openxmlformats.org/officeDocument/2006/relationships/hyperlink" Target="http://www.ngdir.ir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portal1.teg-eaedu.ir/tabid/2101/Default.aspx" TargetMode="External"/><Relationship Id="rId4" Type="http://schemas.openxmlformats.org/officeDocument/2006/relationships/hyperlink" Target="http://geographya.ir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kelasedars.org/" TargetMode="External"/><Relationship Id="rId3" Type="http://schemas.openxmlformats.org/officeDocument/2006/relationships/hyperlink" Target="http://www.tv7.ir/portal" TargetMode="External"/><Relationship Id="rId7" Type="http://schemas.openxmlformats.org/officeDocument/2006/relationships/hyperlink" Target="http://nlai.ir/" TargetMode="External"/><Relationship Id="rId2" Type="http://schemas.openxmlformats.org/officeDocument/2006/relationships/hyperlink" Target="http://www.irandoc.ac.i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udiolib.ir/" TargetMode="External"/><Relationship Id="rId11" Type="http://schemas.openxmlformats.org/officeDocument/2006/relationships/slide" Target="slide2.xml"/><Relationship Id="rId5" Type="http://schemas.openxmlformats.org/officeDocument/2006/relationships/hyperlink" Target="http://www.irpdf.com/" TargetMode="External"/><Relationship Id="rId10" Type="http://schemas.openxmlformats.org/officeDocument/2006/relationships/slide" Target="slide4.xml"/><Relationship Id="rId4" Type="http://schemas.openxmlformats.org/officeDocument/2006/relationships/hyperlink" Target="http://fa.wikipedia.org/" TargetMode="External"/><Relationship Id="rId9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het.colorado.edu/fa/simulations" TargetMode="External"/><Relationship Id="rId3" Type="http://schemas.openxmlformats.org/officeDocument/2006/relationships/slide" Target="slide1.xml"/><Relationship Id="rId7" Type="http://schemas.openxmlformats.org/officeDocument/2006/relationships/hyperlink" Target="http://www.kanoon.ir/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ranconferences.ir/" TargetMode="External"/><Relationship Id="rId5" Type="http://schemas.openxmlformats.org/officeDocument/2006/relationships/hyperlink" Target="http://www.roshd.ir/roshd" TargetMode="External"/><Relationship Id="rId10" Type="http://schemas.openxmlformats.org/officeDocument/2006/relationships/hyperlink" Target="http://www.irschool.net/" TargetMode="External"/><Relationship Id="rId4" Type="http://schemas.openxmlformats.org/officeDocument/2006/relationships/hyperlink" Target="http://did.ir/" TargetMode="External"/><Relationship Id="rId9" Type="http://schemas.openxmlformats.org/officeDocument/2006/relationships/hyperlink" Target="http://www.moalemonline.ir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rebooks.com/" TargetMode="External"/><Relationship Id="rId3" Type="http://schemas.openxmlformats.org/officeDocument/2006/relationships/hyperlink" Target="http://www.aftabir.com/" TargetMode="External"/><Relationship Id="rId7" Type="http://schemas.openxmlformats.org/officeDocument/2006/relationships/hyperlink" Target="http://www.iranresearches.ir/" TargetMode="External"/><Relationship Id="rId2" Type="http://schemas.openxmlformats.org/officeDocument/2006/relationships/hyperlink" Target="http://e-seminar.i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loomtest.ir/" TargetMode="External"/><Relationship Id="rId5" Type="http://schemas.openxmlformats.org/officeDocument/2006/relationships/hyperlink" Target="http://home.mehromah.ir/" TargetMode="External"/><Relationship Id="rId4" Type="http://schemas.openxmlformats.org/officeDocument/2006/relationships/hyperlink" Target="http://www.chistaa.com/" TargetMode="External"/><Relationship Id="rId9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hadeer.org/index.html" TargetMode="External"/><Relationship Id="rId7" Type="http://schemas.openxmlformats.org/officeDocument/2006/relationships/hyperlink" Target="http://www.shiasearch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ndisheqom.com/" TargetMode="External"/><Relationship Id="rId5" Type="http://schemas.openxmlformats.org/officeDocument/2006/relationships/hyperlink" Target="http://hawzah.net/" TargetMode="External"/><Relationship Id="rId4" Type="http://schemas.openxmlformats.org/officeDocument/2006/relationships/hyperlink" Target="http://www.hadith.net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hyperlink" Target="http://www.koodakaneh.com/" TargetMode="External"/><Relationship Id="rId7" Type="http://schemas.openxmlformats.org/officeDocument/2006/relationships/slide" Target="slide8.xml"/><Relationship Id="rId2" Type="http://schemas.openxmlformats.org/officeDocument/2006/relationships/hyperlink" Target="http://koodakan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jadval.net/?p=42" TargetMode="External"/><Relationship Id="rId5" Type="http://schemas.openxmlformats.org/officeDocument/2006/relationships/hyperlink" Target="http://koodak.saba.org.ir/fa/home" TargetMode="External"/><Relationship Id="rId4" Type="http://schemas.openxmlformats.org/officeDocument/2006/relationships/hyperlink" Target="http://www.farhadhasanzadeh.com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hyperlink" Target="http://www.shiachildren.com/" TargetMode="External"/><Relationship Id="rId7" Type="http://schemas.openxmlformats.org/officeDocument/2006/relationships/hyperlink" Target="http://www.koodakcity.com/" TargetMode="External"/><Relationship Id="rId2" Type="http://schemas.openxmlformats.org/officeDocument/2006/relationships/hyperlink" Target="http://kids.ifco.ir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usna.net/" TargetMode="External"/><Relationship Id="rId5" Type="http://schemas.openxmlformats.org/officeDocument/2006/relationships/hyperlink" Target="http://www.ninipaint.com/" TargetMode="External"/><Relationship Id="rId4" Type="http://schemas.openxmlformats.org/officeDocument/2006/relationships/hyperlink" Target="http://www.zangule.com/" TargetMode="External"/><Relationship Id="rId9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azirehdanesh.com/" TargetMode="External"/><Relationship Id="rId3" Type="http://schemas.openxmlformats.org/officeDocument/2006/relationships/hyperlink" Target="http://icnl.nlai.ir/" TargetMode="External"/><Relationship Id="rId7" Type="http://schemas.openxmlformats.org/officeDocument/2006/relationships/hyperlink" Target="http://www.zanbooredana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rn.ir/" TargetMode="External"/><Relationship Id="rId5" Type="http://schemas.openxmlformats.org/officeDocument/2006/relationships/hyperlink" Target="http://020.ir/" TargetMode="External"/><Relationship Id="rId4" Type="http://schemas.openxmlformats.org/officeDocument/2006/relationships/hyperlink" Target="http://www.tkvl.i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59" y="260649"/>
            <a:ext cx="1831061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sq">
            <a:solidFill>
              <a:schemeClr val="tx2">
                <a:lumMod val="5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236620" y="355303"/>
            <a:ext cx="68772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a-IR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B Titr" pitchFamily="2" charset="-78"/>
              </a:rPr>
              <a:t>لیست سایت های فارسی و انگلیسی مختلف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B Titr" pitchFamily="2" charset="-78"/>
            </a:endParaRPr>
          </a:p>
        </p:txBody>
      </p:sp>
      <p:sp>
        <p:nvSpPr>
          <p:cNvPr id="6" name="Round Diagonal Corner Rectangle 5">
            <a:hlinkClick r:id="rId3" action="ppaction://hlinksldjump"/>
          </p:cNvPr>
          <p:cNvSpPr/>
          <p:nvPr/>
        </p:nvSpPr>
        <p:spPr>
          <a:xfrm>
            <a:off x="6228184" y="1988840"/>
            <a:ext cx="1944216" cy="1080120"/>
          </a:xfrm>
          <a:prstGeom prst="round2Diag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مذهبی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7" name="Round Diagonal Corner Rectangle 6">
            <a:hlinkClick r:id="rId4" action="ppaction://hlinksldjump"/>
          </p:cNvPr>
          <p:cNvSpPr/>
          <p:nvPr/>
        </p:nvSpPr>
        <p:spPr>
          <a:xfrm>
            <a:off x="3707904" y="3429000"/>
            <a:ext cx="1944216" cy="1080120"/>
          </a:xfrm>
          <a:prstGeom prst="round2Diag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علمی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8" name="Round Diagonal Corner Rectangle 7">
            <a:hlinkClick r:id="rId5" action="ppaction://hlinksldjump"/>
          </p:cNvPr>
          <p:cNvSpPr/>
          <p:nvPr/>
        </p:nvSpPr>
        <p:spPr>
          <a:xfrm>
            <a:off x="1259632" y="1988840"/>
            <a:ext cx="1944216" cy="1080120"/>
          </a:xfrm>
          <a:prstGeom prst="round2Diag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کودکان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9" name="Round Diagonal Corner Rectangle 8">
            <a:hlinkClick r:id="rId6" action="ppaction://hlinksldjump"/>
          </p:cNvPr>
          <p:cNvSpPr/>
          <p:nvPr/>
        </p:nvSpPr>
        <p:spPr>
          <a:xfrm>
            <a:off x="6228184" y="4797152"/>
            <a:ext cx="1944216" cy="1080120"/>
          </a:xfrm>
          <a:prstGeom prst="round2Diag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پژوهشی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10" name="Round Diagonal Corner Rectangle 9">
            <a:hlinkClick r:id="rId7" action="ppaction://hlinksldjump"/>
          </p:cNvPr>
          <p:cNvSpPr/>
          <p:nvPr/>
        </p:nvSpPr>
        <p:spPr>
          <a:xfrm>
            <a:off x="1259632" y="4797152"/>
            <a:ext cx="1944216" cy="1080120"/>
          </a:xfrm>
          <a:prstGeom prst="round2Diag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متفرقه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86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>
            <a:hlinkClick r:id="rId2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3" name="Right Arrow 2">
            <a:hlinkClick r:id="rId3" action="ppaction://hlinksldjump"/>
          </p:cNvPr>
          <p:cNvSpPr/>
          <p:nvPr/>
        </p:nvSpPr>
        <p:spPr>
          <a:xfrm>
            <a:off x="7740352" y="5949280"/>
            <a:ext cx="1152128" cy="692696"/>
          </a:xfrm>
          <a:prstGeom prst="righ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بعد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متفرقه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32656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سایت ویرایش عکس               </a:t>
            </a:r>
            <a:r>
              <a:rPr lang="en-US" sz="3200" dirty="0"/>
              <a:t> 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www.befunky.com</a:t>
            </a:r>
            <a:r>
              <a:rPr lang="fa-I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           </a:t>
            </a:r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قاب عکس و افکت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://www.loonapix.com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گالری عکس              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www.photo-aks.com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نستعلیق آن لاین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nastaliqonline.ir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تحریرگر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www.tahrirgar.com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904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>
            <a:hlinkClick r:id="rId2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متفرقه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دانلود رایگان نرم افزار  </a:t>
            </a:r>
            <a:r>
              <a:rPr lang="en-US" sz="3200" dirty="0" smtClean="0">
                <a:cs typeface="B Titr" panose="00000700000000000000" pitchFamily="2" charset="-78"/>
              </a:rPr>
              <a:t>                        </a:t>
            </a:r>
            <a:r>
              <a:rPr lang="fa-IR" sz="3200" dirty="0" smtClean="0">
                <a:cs typeface="B Titr" panose="00000700000000000000" pitchFamily="2" charset="-78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soft98.ir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>
              <a:cs typeface="B Titr" panose="00000700000000000000" pitchFamily="2" charset="-78"/>
            </a:endParaRPr>
          </a:p>
          <a:p>
            <a:r>
              <a:rPr lang="fa-IR" sz="3200" dirty="0">
                <a:cs typeface="B Titr" panose="00000700000000000000" pitchFamily="2" charset="-78"/>
              </a:rPr>
              <a:t>دانلود رایگان نرم </a:t>
            </a:r>
            <a:r>
              <a:rPr lang="fa-IR" sz="3200" dirty="0" smtClean="0">
                <a:cs typeface="B Titr" panose="00000700000000000000" pitchFamily="2" charset="-78"/>
              </a:rPr>
              <a:t>افزار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mihandownload.com</a:t>
            </a:r>
            <a:endParaRPr lang="en-US" sz="3200" dirty="0">
              <a:cs typeface="B Titr" panose="00000700000000000000" pitchFamily="2" charset="-78"/>
            </a:endParaRPr>
          </a:p>
          <a:p>
            <a:endParaRPr lang="fa-IR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دانلود رایگان نرم افزار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www.softgozar.com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>
              <a:cs typeface="B Titr" panose="00000700000000000000" pitchFamily="2" charset="-78"/>
            </a:endParaRPr>
          </a:p>
          <a:p>
            <a:r>
              <a:rPr lang="fa-IR" sz="3000" dirty="0" smtClean="0">
                <a:cs typeface="B Titr" panose="00000700000000000000" pitchFamily="2" charset="-78"/>
              </a:rPr>
              <a:t>دانلود رایگان نرم افزار </a:t>
            </a:r>
            <a:r>
              <a:rPr lang="en-US" sz="3000" dirty="0" smtClean="0">
                <a:cs typeface="B Titr" panose="00000700000000000000" pitchFamily="2" charset="-78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www.downloadsoftware.ir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>
              <a:cs typeface="B Titr" panose="00000700000000000000" pitchFamily="2" charset="-78"/>
            </a:endParaRPr>
          </a:p>
          <a:p>
            <a:r>
              <a:rPr lang="fa-IR" sz="3000" dirty="0" smtClean="0">
                <a:cs typeface="B Titr" panose="00000700000000000000" pitchFamily="2" charset="-78"/>
              </a:rPr>
              <a:t>دانلود رایگان نرم افزار</a:t>
            </a:r>
            <a:r>
              <a:rPr lang="en-US" sz="3000" dirty="0" smtClean="0">
                <a:cs typeface="B Titr" panose="00000700000000000000" pitchFamily="2" charset="-78"/>
              </a:rPr>
              <a:t>  </a:t>
            </a:r>
            <a:r>
              <a:rPr lang="fa-IR" sz="3000" dirty="0" smtClean="0">
                <a:cs typeface="B Titr" panose="00000700000000000000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www.p30download.com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cs typeface="B Titr" panose="00000700000000000000" pitchFamily="2" charset="-78"/>
            </a:endParaRPr>
          </a:p>
          <a:p>
            <a:r>
              <a:rPr lang="fa-IR" sz="3000" dirty="0" smtClean="0">
                <a:cs typeface="2  Titr" panose="00000700000000000000" pitchFamily="2" charset="-78"/>
              </a:rPr>
              <a:t>دانلود رایگان نرم افزار  </a:t>
            </a:r>
            <a:r>
              <a:rPr lang="en-US" sz="3000" dirty="0" smtClean="0">
                <a:cs typeface="2  Titr" panose="00000700000000000000" pitchFamily="2" charset="-78"/>
              </a:rPr>
              <a:t>       </a:t>
            </a:r>
            <a:r>
              <a:rPr lang="fa-IR" sz="3000" dirty="0" smtClean="0">
                <a:cs typeface="2  Titr" panose="00000700000000000000" pitchFamily="2" charset="-78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www.p30world.com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دانلود نرم افزار        </a:t>
            </a:r>
            <a:r>
              <a:rPr lang="en-US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       </a:t>
            </a:r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www.rasekhoon.net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13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سایت آپارات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www.aparat.com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دایره المعارف گیاهان دارویی</a:t>
            </a:r>
          </a:p>
          <a:p>
            <a:pPr algn="l"/>
            <a:r>
              <a:rPr lang="fa-IR" sz="3200" dirty="0" smtClean="0">
                <a:cs typeface="B Titr" panose="00000700000000000000" pitchFamily="2" charset="-78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www.salamat-isf.ir/fehrest.php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>
                <a:cs typeface="B Titr" panose="00000700000000000000" pitchFamily="2" charset="-78"/>
              </a:rPr>
              <a:t>سایت عکس برای استفاده در مباحث مدرسه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http://classroomclipart.com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6494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>
            <a:hlinkClick r:id="rId2" action="ppaction://hlinksldjump"/>
          </p:cNvPr>
          <p:cNvSpPr/>
          <p:nvPr/>
        </p:nvSpPr>
        <p:spPr>
          <a:xfrm>
            <a:off x="1331640" y="1772816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زبان انگلیسی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علمی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Flowchart: Terminator 5">
            <a:hlinkClick r:id="rId4" action="ppaction://hlinksldjump"/>
          </p:cNvPr>
          <p:cNvSpPr/>
          <p:nvPr/>
        </p:nvSpPr>
        <p:spPr>
          <a:xfrm>
            <a:off x="6876256" y="908720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ریاضی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7" name="Flowchart: Terminator 6">
            <a:hlinkClick r:id="rId5" action="ppaction://hlinksldjump"/>
          </p:cNvPr>
          <p:cNvSpPr/>
          <p:nvPr/>
        </p:nvSpPr>
        <p:spPr>
          <a:xfrm>
            <a:off x="6876256" y="1777532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شیمی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8" name="Flowchart: Terminator 7">
            <a:hlinkClick r:id="rId6" action="ppaction://hlinksldjump"/>
          </p:cNvPr>
          <p:cNvSpPr/>
          <p:nvPr/>
        </p:nvSpPr>
        <p:spPr>
          <a:xfrm>
            <a:off x="6876256" y="2641628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زیست شناسی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9" name="Flowchart: Terminator 8">
            <a:hlinkClick r:id="rId7" action="ppaction://hlinksldjump"/>
          </p:cNvPr>
          <p:cNvSpPr/>
          <p:nvPr/>
        </p:nvSpPr>
        <p:spPr>
          <a:xfrm>
            <a:off x="6948264" y="4394507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فیزیک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10" name="Flowchart: Terminator 9">
            <a:hlinkClick r:id="rId8" action="ppaction://hlinksldjump"/>
          </p:cNvPr>
          <p:cNvSpPr/>
          <p:nvPr/>
        </p:nvSpPr>
        <p:spPr>
          <a:xfrm>
            <a:off x="4211960" y="908720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جامعه شناسی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11" name="Flowchart: Terminator 10">
            <a:hlinkClick r:id="rId9" action="ppaction://hlinksldjump"/>
          </p:cNvPr>
          <p:cNvSpPr/>
          <p:nvPr/>
        </p:nvSpPr>
        <p:spPr>
          <a:xfrm>
            <a:off x="1331640" y="908720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300" dirty="0" smtClean="0">
                <a:cs typeface="2  Titr" panose="00000700000000000000" pitchFamily="2" charset="-78"/>
              </a:rPr>
              <a:t>ادبیات فارسی</a:t>
            </a:r>
            <a:endParaRPr lang="en-US" sz="2300" dirty="0">
              <a:cs typeface="2  Titr" panose="00000700000000000000" pitchFamily="2" charset="-78"/>
            </a:endParaRPr>
          </a:p>
        </p:txBody>
      </p:sp>
      <p:sp>
        <p:nvSpPr>
          <p:cNvPr id="12" name="Flowchart: Terminator 11">
            <a:hlinkClick r:id="rId10" action="ppaction://hlinksldjump"/>
          </p:cNvPr>
          <p:cNvSpPr/>
          <p:nvPr/>
        </p:nvSpPr>
        <p:spPr>
          <a:xfrm>
            <a:off x="4209620" y="1772816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روان شناسی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13" name="Flowchart: Terminator 12">
            <a:hlinkClick r:id="rId7" action="ppaction://hlinksldjump"/>
          </p:cNvPr>
          <p:cNvSpPr/>
          <p:nvPr/>
        </p:nvSpPr>
        <p:spPr>
          <a:xfrm>
            <a:off x="6948264" y="3503366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زمین شناسی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14" name="Flowchart: Terminator 13">
            <a:hlinkClick r:id="rId10" action="ppaction://hlinksldjump"/>
          </p:cNvPr>
          <p:cNvSpPr/>
          <p:nvPr/>
        </p:nvSpPr>
        <p:spPr>
          <a:xfrm>
            <a:off x="4209620" y="2636912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جغرافیا</a:t>
            </a:r>
            <a:endParaRPr lang="en-US" sz="2400" dirty="0">
              <a:cs typeface="2  Titr" panose="00000700000000000000" pitchFamily="2" charset="-78"/>
            </a:endParaRPr>
          </a:p>
        </p:txBody>
      </p:sp>
      <p:sp>
        <p:nvSpPr>
          <p:cNvPr id="15" name="Flowchart: Terminator 14">
            <a:hlinkClick r:id="rId10" action="ppaction://hlinksldjump"/>
          </p:cNvPr>
          <p:cNvSpPr/>
          <p:nvPr/>
        </p:nvSpPr>
        <p:spPr>
          <a:xfrm>
            <a:off x="4209620" y="3501008"/>
            <a:ext cx="1800200" cy="576064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cs typeface="2  Titr" panose="00000700000000000000" pitchFamily="2" charset="-78"/>
              </a:rPr>
              <a:t>تاریخ</a:t>
            </a:r>
            <a:endParaRPr lang="en-US" sz="2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700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زبان انگلیسی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332656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آموزش زبان            </a:t>
            </a:r>
            <a:r>
              <a:rPr lang="en-US" sz="3200" dirty="0"/>
              <a:t>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www.zabanamoozan.com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           </a:t>
            </a:r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کتابخانه مجازی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www.awesomelibrary.org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سلام زبان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salamzaban.com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آموزش به زبان انگلیسی برای کودکان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www.edhelper.com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آموزش زبان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www.englishlearner.ir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4" name="Snip Diagonal Corner Rectangle 3">
            <a:hlinkClick r:id="rId8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188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دانلود کتاب  زبان  انگلیسی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izaban.ir/zaban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آموزش لغات ساده با تصویر و تلفظ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www.languageguide.org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آموزش زبان     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hamedeskandari.ir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آموزش زبان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livemocha.com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آموزش زبان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www.learn-english-online.org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 Diagonal Corner Rectangle 2">
            <a:hlinkClick r:id="rId7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زبان انگلیسی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Snip Diagonal Corner Rectangle 3">
            <a:hlinkClick r:id="rId8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61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ریاضی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88640"/>
            <a:ext cx="871296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سایت خانه ریاضیات اصفهان      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www.mathhouse.org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>
              <a:cs typeface="B Titr" panose="00000700000000000000" pitchFamily="2" charset="-78"/>
            </a:endParaRPr>
          </a:p>
          <a:p>
            <a:r>
              <a:rPr lang="fa-IR" sz="3000" dirty="0" smtClean="0">
                <a:cs typeface="B Titr" panose="00000700000000000000" pitchFamily="2" charset="-78"/>
              </a:rPr>
              <a:t>آموزش ریاضی ابتدایی                    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amouzeshriazi.ir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>
              <a:cs typeface="B Titr" panose="00000700000000000000" pitchFamily="2" charset="-78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آموزش ریاضی                                      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edumath.ir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پایگاه ریاضیات مقدماتی و تخصصی   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www.epmath.ir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ریاضی سرا                                   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riazisara.ir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ریاضی آسان برای همه               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math2easy.com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0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انیمیشن های ریاضی                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managheby.lxb.ir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>
              <a:latin typeface="Times New Roman" panose="02020603050405020304" pitchFamily="18" charset="0"/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079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شیمی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جدول تناوبی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www.webelements.com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2800" dirty="0" smtClean="0">
                <a:cs typeface="B Titr" panose="00000700000000000000" pitchFamily="2" charset="-78"/>
              </a:rPr>
              <a:t>انیمیشن های شیمی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://www.sharifchem.ir/?@=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209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شیمی زنده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www.alivechem.com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مجله شیمیدان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www.chemistmag.com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آموزش شیمی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www.jamshimi.ir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شیمی یزد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blog.chemyazd.com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07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زیست شناسی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خانه زیست شناسی                               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www.hbio.ir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آموزش زیست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www.octazist.com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آموزش زیست شناسی در فضای مجازی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biology86.blog.ir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پایگاه علمی زیست شناسی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www.bbook.ir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endParaRPr lang="fa-IR" sz="3200" dirty="0">
              <a:cs typeface="B Titr" panose="00000700000000000000" pitchFamily="2" charset="-78"/>
            </a:endParaRPr>
          </a:p>
          <a:p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993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792088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فیزیک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فیزیک یار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http://www.fizikyar.ir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شبکه فیزیک هوپا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www.hupaa.com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2  Titr" panose="00000700000000000000" pitchFamily="2" charset="-78"/>
              </a:rPr>
              <a:t>کلاس درس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kelasedars.org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پارس دانش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parsdanesh.ir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7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46" y="284450"/>
            <a:ext cx="9144000" cy="64940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cs typeface="B Titr" pitchFamily="2" charset="-78"/>
              </a:rPr>
              <a:t>پایگاه کتاب های درسی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http://www.chap.sch.ir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بانک اطلاعات نشریات کشور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http://www.magiran.com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بانک نشریات جهاد دانشگاهی 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http://www.sid.ir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پایگاه مجلات تخصصی نور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http://www.noormags.com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مرجع دانش                             </a:t>
            </a:r>
            <a:r>
              <a:rPr lang="fa-IR" sz="3200" dirty="0" smtClean="0">
                <a:cs typeface="B Titr" pitchFamily="2" charset="-78"/>
              </a:rPr>
              <a:t>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http://www.civilica.com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r>
              <a:rPr lang="fa-IR" sz="3000" dirty="0">
                <a:cs typeface="B Titr" pitchFamily="2" charset="-78"/>
              </a:rPr>
              <a:t>دفتر انتشارات کمک آموزشی </a:t>
            </a:r>
            <a:r>
              <a:rPr lang="fa-IR" sz="3000" dirty="0" smtClean="0">
                <a:cs typeface="B Titr" pitchFamily="2" charset="-78"/>
              </a:rPr>
              <a:t>رشد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://www.roshdmag.ir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itchFamily="2" charset="-78"/>
            </a:endParaRPr>
          </a:p>
          <a:p>
            <a:endParaRPr lang="fa-IR" sz="3200" dirty="0">
              <a:cs typeface="B Titr" pitchFamily="2" charset="-78"/>
            </a:endParaRPr>
          </a:p>
        </p:txBody>
      </p:sp>
      <p:sp>
        <p:nvSpPr>
          <p:cNvPr id="8" name="Right Arrow 7">
            <a:hlinkClick r:id="rId8" action="ppaction://hlinksldjump"/>
          </p:cNvPr>
          <p:cNvSpPr/>
          <p:nvPr/>
        </p:nvSpPr>
        <p:spPr>
          <a:xfrm>
            <a:off x="7740352" y="5949280"/>
            <a:ext cx="1152128" cy="692696"/>
          </a:xfrm>
          <a:prstGeom prst="righ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بعد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2" name="Snip Diagonal Corner Rectangle 1">
            <a:hlinkClick r:id="rId9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79512" y="6194314"/>
            <a:ext cx="936104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پژوهشی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4283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جامعه  شناسی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انجمن جامعه شناسی ایران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www.isa.org.ir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علوم اجتماعی ایران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www.socialsciences.ir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endParaRPr lang="en-US" sz="32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848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ادبیات فارسی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سایت شورای گسترش زبان و ادبیات فارسی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www.persian-language.com</a:t>
            </a:r>
            <a:r>
              <a:rPr lang="fa-I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a-IR" sz="3200" dirty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انجمن زبان شناسی ایران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www.lsi.ir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سایت شعر نو         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www.shereno.com</a:t>
            </a:r>
            <a:r>
              <a:rPr lang="fa-I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وبلاگ اشعار شاعران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moraffah.com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ملکه ایران       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irqueen.ir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6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روان شناسی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انجمن روان شناسی ایران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http://iranpa.org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2  Titr" panose="00000700000000000000" pitchFamily="2" charset="-78"/>
              </a:rPr>
              <a:t>آموزش روان شناسی و بهداشت روانی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http://www.ravanshenasan.com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09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تاریخ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موسسه مطالعات تاریخ معاصر ایران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www.iichs.ir/p/Default.aspx</a:t>
            </a:r>
            <a:r>
              <a:rPr lang="fa-IR" sz="3200" dirty="0" smtClean="0">
                <a:cs typeface="B Titr" panose="00000700000000000000" pitchFamily="2" charset="-78"/>
              </a:rPr>
              <a:t>    </a:t>
            </a: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تاریخ ما      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tarikhema.ir</a:t>
            </a:r>
            <a:r>
              <a:rPr lang="fa-I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2  Titr" panose="00000700000000000000" pitchFamily="2" charset="-78"/>
              </a:rPr>
              <a:t>تاریخ پارسی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www.parshistory.net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55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زمین شناسی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پایگاه ملی داده های علوم زمین کشور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www.ngdir.ir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0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پایگاه تخصصی سنگ شناسی ایران</a:t>
            </a: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www.petrology.ir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1234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rId2" action="ppaction://hlinksldjump"/>
          </p:cNvPr>
          <p:cNvSpPr/>
          <p:nvPr/>
        </p:nvSpPr>
        <p:spPr>
          <a:xfrm>
            <a:off x="179512" y="6194314"/>
            <a:ext cx="1368152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جغرافیا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32656"/>
            <a:ext cx="871296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" dirty="0" smtClean="0">
                <a:cs typeface="B Titr" panose="00000700000000000000" pitchFamily="2" charset="-78"/>
              </a:rPr>
              <a:t>مدرسه جغرافیا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geographya.ir</a:t>
            </a:r>
            <a:endParaRPr lang="fa-I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r>
              <a:rPr lang="fa-IR" sz="3200" dirty="0" smtClean="0">
                <a:cs typeface="B Titr" panose="00000700000000000000" pitchFamily="2" charset="-78"/>
              </a:rPr>
              <a:t>انیمیشن های جغرافیا</a:t>
            </a:r>
          </a:p>
          <a:p>
            <a:endParaRPr lang="fa-IR" sz="3200" dirty="0" smtClean="0">
              <a:cs typeface="B Titr" panose="00000700000000000000" pitchFamily="2" charset="-78"/>
            </a:endParaRPr>
          </a:p>
          <a:p>
            <a:pPr algn="l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http://portal1.teg-eaedu.ir/tabid/2101/Default.aspx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387424"/>
            <a:ext cx="9144000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sz="3200" dirty="0" smtClean="0">
              <a:cs typeface="B Titr" pitchFamily="2" charset="-78"/>
            </a:endParaRPr>
          </a:p>
          <a:p>
            <a:r>
              <a:rPr lang="fa-IR" sz="2800" dirty="0" smtClean="0">
                <a:cs typeface="B Titr" pitchFamily="2" charset="-78"/>
              </a:rPr>
              <a:t>پایگاه اطلاعات و مدارک علمی ایران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http://www.irandoc.ac.ir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شبکه آموزش سیما     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http://www.tv7.ir/portal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ویکی پدیا (دانشنامه آزاد)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http://fa.wikipedia.org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کتابخانه مجازی ایران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www.irpdf.com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کتاب های صوتی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audiolib.ir</a:t>
            </a:r>
            <a:r>
              <a:rPr lang="en-US" sz="3200" dirty="0" smtClean="0">
                <a:cs typeface="B Titr" pitchFamily="2" charset="-78"/>
              </a:rPr>
              <a:t>                                        </a:t>
            </a:r>
            <a:r>
              <a:rPr lang="fa-IR" sz="3200" dirty="0" smtClean="0">
                <a:cs typeface="B Titr" pitchFamily="2" charset="-78"/>
              </a:rPr>
              <a:t>     </a:t>
            </a:r>
          </a:p>
          <a:p>
            <a:endParaRPr lang="fa-IR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 سازمان اسناد و کتابخانه ملی ایران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nlai.ir</a:t>
            </a:r>
            <a:r>
              <a:rPr lang="en-US" sz="3200" dirty="0" smtClean="0">
                <a:cs typeface="B Titr" pitchFamily="2" charset="-78"/>
              </a:rPr>
              <a:t> </a:t>
            </a:r>
            <a:endParaRPr lang="fa-IR" sz="3200" dirty="0" smtClean="0">
              <a:cs typeface="B Titr" pitchFamily="2" charset="-78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کلاس درس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kelasedars.org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itchFamily="2" charset="-78"/>
            </a:endParaRPr>
          </a:p>
        </p:txBody>
      </p:sp>
      <p:sp>
        <p:nvSpPr>
          <p:cNvPr id="5" name="Snip Diagonal Corner Rectangle 4">
            <a:hlinkClick r:id="rId9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7" name="Right Arrow 6">
            <a:hlinkClick r:id="rId10" action="ppaction://hlinksldjump"/>
          </p:cNvPr>
          <p:cNvSpPr/>
          <p:nvPr/>
        </p:nvSpPr>
        <p:spPr>
          <a:xfrm>
            <a:off x="7740352" y="5949280"/>
            <a:ext cx="1152128" cy="692696"/>
          </a:xfrm>
          <a:prstGeom prst="righ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بعد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8" name="Left Arrow 7">
            <a:hlinkClick r:id="rId11" action="ppaction://hlinksldjump"/>
          </p:cNvPr>
          <p:cNvSpPr/>
          <p:nvPr/>
        </p:nvSpPr>
        <p:spPr>
          <a:xfrm>
            <a:off x="251520" y="5949280"/>
            <a:ext cx="1152128" cy="648072"/>
          </a:xfrm>
          <a:prstGeom prst="lef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قبل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3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 Arrow 1">
            <a:hlinkClick r:id="rId2" action="ppaction://hlinksldjump"/>
          </p:cNvPr>
          <p:cNvSpPr/>
          <p:nvPr/>
        </p:nvSpPr>
        <p:spPr>
          <a:xfrm>
            <a:off x="251520" y="5949280"/>
            <a:ext cx="1152128" cy="648072"/>
          </a:xfrm>
          <a:prstGeom prst="lef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قبل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Snip Diagonal Corner Rectangle 2">
            <a:hlinkClick r:id="rId3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8100392" y="6256399"/>
            <a:ext cx="936104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پژوهشی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-315416"/>
            <a:ext cx="9144000" cy="67710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sz="32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کتابخانه دیجیتالی دید  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did.ir</a:t>
            </a:r>
            <a:r>
              <a:rPr lang="fa-I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شبکه رشد                     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www.roshd.ir/roshd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سایت ایران کنفرانس         </a:t>
            </a:r>
            <a:r>
              <a:rPr lang="fa-IR" sz="3200" dirty="0" smtClean="0">
                <a:cs typeface="B Titr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://www.iranconferences.ir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cs typeface="B Titr" pitchFamily="2" charset="-78"/>
            </a:endParaRPr>
          </a:p>
          <a:p>
            <a:r>
              <a:rPr lang="fa-IR" sz="3200" dirty="0" smtClean="0">
                <a:cs typeface="2  Titr" panose="00000700000000000000" pitchFamily="2" charset="-78"/>
              </a:rPr>
              <a:t>کانون فرهنگی آموزشی قلم چی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www.kanoon.ir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cs typeface="2  Titr" panose="00000700000000000000" pitchFamily="2" charset="-78"/>
            </a:endParaRPr>
          </a:p>
          <a:p>
            <a:r>
              <a:rPr lang="fa-IR" sz="3200" dirty="0">
                <a:cs typeface="2  Titr" panose="00000700000000000000" pitchFamily="2" charset="-78"/>
              </a:rPr>
              <a:t>تمام شبیه سازی ها </a:t>
            </a:r>
            <a:endParaRPr lang="fa-IR" sz="3200" dirty="0" smtClean="0">
              <a:cs typeface="2  Titr" panose="00000700000000000000" pitchFamily="2" charset="-78"/>
            </a:endParaRPr>
          </a:p>
          <a:p>
            <a:pPr algn="l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phet.colorado.edu/fa/simulations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24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معلم آن لاین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www.moalemonline.ir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مدرسه ایرانیان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www.irschool.net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923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315416"/>
            <a:ext cx="914400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sz="32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وبینار      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e-seminar.ir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cs typeface="B Titr" pitchFamily="2" charset="-78"/>
              </a:rPr>
              <a:t>شبکه اینترنتی آفتاب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www.aftabir.com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چیستا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www.chistaa.com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انتشارات مهر و ماه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home.mehromah.ir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علوم تست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oloomtest.ir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ایران پژوهان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www.iranresearches.ir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سایت کتب امید ایران                    </a:t>
            </a:r>
            <a:r>
              <a:rPr lang="en-US" sz="3200" b="1" dirty="0">
                <a:latin typeface="Times New Roman" panose="02020603050405020304" pitchFamily="18" charset="0"/>
                <a:cs typeface="B Titr" panose="00000700000000000000" pitchFamily="2" charset="-78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B Titr" panose="00000700000000000000" pitchFamily="2" charset="-78"/>
                <a:hlinkClick r:id="rId8"/>
              </a:rPr>
              <a:t>www.irebooks.com</a:t>
            </a:r>
            <a:endParaRPr lang="fa-IR" sz="3200" b="1" dirty="0" smtClean="0">
              <a:latin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fa-IR" sz="3200" dirty="0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nip Diagonal Corner Rectangle 2">
            <a:hlinkClick r:id="rId9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358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>
            <a:hlinkClick r:id="rId2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-27384"/>
            <a:ext cx="91440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sz="3200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مرکز اطلاع رسانی غدیر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ghadeer.org/index.html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پایگاه اطلاع رسانی حدیث شیعه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www.hadith.net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پایگاه اطلاع رسانی حوزه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hawzah.net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اندیشه قم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www.andisheqom.com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جستجوگر پایگاههای شیعه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www.shiasearch.com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cs typeface="B Titr" pitchFamily="2" charset="-78"/>
            </a:endParaRPr>
          </a:p>
          <a:p>
            <a:endParaRPr lang="fa-IR" sz="3200" dirty="0">
              <a:cs typeface="B Titr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79512" y="6194314"/>
            <a:ext cx="936104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مذهبی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332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" y="188640"/>
            <a:ext cx="9144000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cs typeface="B Titr" pitchFamily="2" charset="-78"/>
              </a:rPr>
              <a:t>سایت کودکان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koodakan.org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cs typeface="B Titr" pitchFamily="2" charset="-78"/>
              </a:rPr>
              <a:t>       </a:t>
            </a:r>
            <a:endParaRPr lang="fa-IR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وب سایت کودکانه                 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www.koodakaneh.com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u="sng" dirty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وب سایت فرهاد حسن زاده (نویسنده مطالب برای کودکان)</a:t>
            </a:r>
            <a:endParaRPr lang="en-US" sz="3200" dirty="0">
              <a:cs typeface="B Titr" pitchFamily="2" charset="-78"/>
            </a:endParaRPr>
          </a:p>
          <a:p>
            <a:pPr algn="l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www.farhadhasanzadeh.com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</a:p>
          <a:p>
            <a:r>
              <a:rPr lang="fa-IR" sz="3200" dirty="0" smtClean="0">
                <a:cs typeface="B Titr" pitchFamily="2" charset="-78"/>
              </a:rPr>
              <a:t>سایت </a:t>
            </a:r>
            <a:r>
              <a:rPr lang="fa-IR" sz="3200" dirty="0">
                <a:cs typeface="B Titr" pitchFamily="2" charset="-78"/>
              </a:rPr>
              <a:t>سازمان بهره وری انرژی ایران ویژه </a:t>
            </a:r>
            <a:r>
              <a:rPr lang="fa-IR" sz="3200" dirty="0" smtClean="0">
                <a:cs typeface="B Titr" pitchFamily="2" charset="-78"/>
              </a:rPr>
              <a:t>کودکان</a:t>
            </a:r>
          </a:p>
          <a:p>
            <a:pPr algn="l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koodak.saba.org.ir/fa/home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en-US" sz="3200" dirty="0" smtClean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جدول برای </a:t>
            </a:r>
            <a:r>
              <a:rPr lang="fa-IR" sz="3200" dirty="0" smtClean="0">
                <a:cs typeface="B Titr" pitchFamily="2" charset="-78"/>
              </a:rPr>
              <a:t>کودکان                         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http://jadval.net/?p=42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ight Arrow 2">
            <a:hlinkClick r:id="rId7" action="ppaction://hlinksldjump"/>
          </p:cNvPr>
          <p:cNvSpPr/>
          <p:nvPr/>
        </p:nvSpPr>
        <p:spPr>
          <a:xfrm>
            <a:off x="7740352" y="5949280"/>
            <a:ext cx="1152128" cy="692696"/>
          </a:xfrm>
          <a:prstGeom prst="righ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بعد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4" name="Snip Diagonal Corner Rectangle 3">
            <a:hlinkClick r:id="rId8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79512" y="6194314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کودکان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483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27384"/>
            <a:ext cx="91440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>
                <a:cs typeface="B Titr" pitchFamily="2" charset="-78"/>
              </a:rPr>
              <a:t>سایت کودک و انرژی </a:t>
            </a:r>
            <a:r>
              <a:rPr lang="fa-IR" sz="3200" dirty="0" smtClean="0">
                <a:cs typeface="B Titr" pitchFamily="2" charset="-78"/>
              </a:rPr>
              <a:t>                                    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kids.ifco.ir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u="sng" dirty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سایت کودکان و </a:t>
            </a:r>
            <a:r>
              <a:rPr lang="fa-IR" sz="3200" dirty="0" smtClean="0">
                <a:cs typeface="B Titr" pitchFamily="2" charset="-78"/>
              </a:rPr>
              <a:t>نوجوانان   </a:t>
            </a:r>
            <a:r>
              <a:rPr lang="en-US" sz="3200" dirty="0" smtClean="0">
                <a:cs typeface="B Titr" pitchFamily="2" charset="-78"/>
              </a:rPr>
              <a:t>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www.shiachildren.com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u="sng" dirty="0">
              <a:cs typeface="B Titr" pitchFamily="2" charset="-78"/>
            </a:endParaRPr>
          </a:p>
          <a:p>
            <a:r>
              <a:rPr lang="fa-IR" sz="3200" dirty="0">
                <a:cs typeface="B Titr" pitchFamily="2" charset="-78"/>
              </a:rPr>
              <a:t>بازی و ترانه و قصه </a:t>
            </a:r>
            <a:r>
              <a:rPr lang="en-US" sz="3200" dirty="0" smtClean="0">
                <a:cs typeface="B Titr" pitchFamily="2" charset="-78"/>
              </a:rPr>
              <a:t> </a:t>
            </a:r>
            <a:r>
              <a:rPr lang="fa-IR" sz="3200" dirty="0" smtClean="0">
                <a:cs typeface="B Titr" pitchFamily="2" charset="-78"/>
              </a:rPr>
              <a:t>                       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www.zangule.com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u="sng" dirty="0">
              <a:cs typeface="2  Titr" pitchFamily="2" charset="-78"/>
            </a:endParaRPr>
          </a:p>
          <a:p>
            <a:r>
              <a:rPr lang="fa-IR" sz="3200" dirty="0">
                <a:cs typeface="2  Titr" pitchFamily="2" charset="-78"/>
              </a:rPr>
              <a:t>آموزش نقاشی برای کودکان و </a:t>
            </a:r>
            <a:r>
              <a:rPr lang="fa-IR" sz="3200" dirty="0" smtClean="0">
                <a:cs typeface="2  Titr" pitchFamily="2" charset="-78"/>
              </a:rPr>
              <a:t>نوجوانان</a:t>
            </a:r>
            <a:endParaRPr lang="en-US" sz="3200" dirty="0" smtClean="0">
              <a:cs typeface="2  Titr" pitchFamily="2" charset="-78"/>
            </a:endParaRP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www.ninipaint.com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 smtClean="0">
              <a:cs typeface="2  Titr" pitchFamily="2" charset="-78"/>
            </a:endParaRPr>
          </a:p>
          <a:p>
            <a:r>
              <a:rPr lang="fa-IR" sz="3200" dirty="0" smtClean="0">
                <a:cs typeface="2  Titr" pitchFamily="2" charset="-78"/>
              </a:rPr>
              <a:t>شبکه کودکان و نوجوانان اسلامی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www.husna.net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2  Titr" pitchFamily="2" charset="-78"/>
            </a:endParaRPr>
          </a:p>
          <a:p>
            <a:r>
              <a:rPr lang="fa-IR" sz="3200" dirty="0" smtClean="0">
                <a:cs typeface="2  Titr" pitchFamily="2" charset="-78"/>
              </a:rPr>
              <a:t>سایت کودک سیتی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http://www.koodakcity.com/</a:t>
            </a:r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nip Diagonal Corner Rectangle 2">
            <a:hlinkClick r:id="rId8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4" name="Left Arrow 3">
            <a:hlinkClick r:id="rId9" action="ppaction://hlinksldjump"/>
          </p:cNvPr>
          <p:cNvSpPr/>
          <p:nvPr/>
        </p:nvSpPr>
        <p:spPr>
          <a:xfrm>
            <a:off x="251520" y="5949280"/>
            <a:ext cx="1152128" cy="648072"/>
          </a:xfrm>
          <a:prstGeom prst="lef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cs typeface="B Titr" pitchFamily="2" charset="-78"/>
              </a:rPr>
              <a:t>صفحه قبل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8100392" y="6232873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کودکان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0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>
            <a:hlinkClick r:id="rId2" action="ppaction://hlinksldjump"/>
          </p:cNvPr>
          <p:cNvSpPr/>
          <p:nvPr/>
        </p:nvSpPr>
        <p:spPr>
          <a:xfrm>
            <a:off x="3528430" y="6043600"/>
            <a:ext cx="2088232" cy="504056"/>
          </a:xfrm>
          <a:prstGeom prst="snip2DiagRect">
            <a:avLst>
              <a:gd name="adj1" fmla="val 0"/>
              <a:gd name="adj2" fmla="val 478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cs typeface="B Titr" pitchFamily="2" charset="-78"/>
              </a:rPr>
              <a:t>فهرست</a:t>
            </a:r>
            <a:endParaRPr lang="fa-IR" sz="2800" dirty="0">
              <a:cs typeface="B Titr" pitchFamily="2" charset="-78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8100392" y="6232873"/>
            <a:ext cx="864096" cy="476672"/>
          </a:xfrm>
          <a:prstGeom prst="round2Diag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کودکان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-27384"/>
            <a:ext cx="91440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cs typeface="B Titr" pitchFamily="2" charset="-78"/>
              </a:rPr>
              <a:t>کتابخانه ملی کودکان و نوجوانان ایران</a:t>
            </a:r>
            <a:endParaRPr lang="fa-IR" sz="3200" u="sng" dirty="0" smtClean="0">
              <a:cs typeface="B Titr" pitchFamily="2" charset="-78"/>
            </a:endParaRPr>
          </a:p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icnl.nlai.ir</a:t>
            </a:r>
            <a:endParaRPr lang="fa-IR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u="sng" dirty="0" smtClean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سرزمین مجازی کودکان تبیان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www.tkvl.ir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cs typeface="B Titr" pitchFamily="2" charset="-78"/>
            </a:endParaRPr>
          </a:p>
          <a:p>
            <a:r>
              <a:rPr lang="fa-IR" sz="3200" dirty="0" smtClean="0">
                <a:cs typeface="B Titr" pitchFamily="2" charset="-78"/>
              </a:rPr>
              <a:t>سایت آموزشی صفر – بیست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020.ir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جامعه مجازی پویا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lrn.ir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سایت علمی زنبور دانا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://www.zanbooredana.com</a:t>
            </a:r>
            <a:endParaRPr lang="fa-I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sz="3200" dirty="0">
              <a:latin typeface="Times New Roman" panose="02020603050405020304" pitchFamily="18" charset="0"/>
              <a:cs typeface="2  Titr" panose="00000700000000000000" pitchFamily="2" charset="-78"/>
            </a:endParaRPr>
          </a:p>
          <a:p>
            <a:r>
              <a:rPr lang="fa-IR" sz="3200" dirty="0" smtClean="0">
                <a:latin typeface="Times New Roman" panose="02020603050405020304" pitchFamily="18" charset="0"/>
                <a:cs typeface="2  Titr" panose="00000700000000000000" pitchFamily="2" charset="-78"/>
              </a:rPr>
              <a:t>جزیره دانش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www.jazirehdanesh.com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7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789</Words>
  <Application>Microsoft Office PowerPoint</Application>
  <PresentationFormat>On-screen Show (4:3)</PresentationFormat>
  <Paragraphs>287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2  Titr</vt:lpstr>
      <vt:lpstr>Arial</vt:lpstr>
      <vt:lpstr>B Titr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206</cp:lastModifiedBy>
  <cp:revision>141</cp:revision>
  <dcterms:created xsi:type="dcterms:W3CDTF">2013-12-18T05:49:13Z</dcterms:created>
  <dcterms:modified xsi:type="dcterms:W3CDTF">2015-03-03T08:57:37Z</dcterms:modified>
</cp:coreProperties>
</file>