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58" r:id="rId7"/>
    <p:sldId id="265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74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8" y="7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5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550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9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9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1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1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2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3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33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3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CDCBC-B81E-4AFD-B6E5-B7811BF2FA1C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0AC25-C441-47FB-9DF3-8B6D2F5A4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0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v7.ir/portal" TargetMode="External"/><Relationship Id="rId3" Type="http://schemas.openxmlformats.org/officeDocument/2006/relationships/hyperlink" Target="http://www.sid.ir/" TargetMode="External"/><Relationship Id="rId7" Type="http://schemas.openxmlformats.org/officeDocument/2006/relationships/hyperlink" Target="http://www.irandoc.ac.ir/" TargetMode="External"/><Relationship Id="rId2" Type="http://schemas.openxmlformats.org/officeDocument/2006/relationships/hyperlink" Target="http://www.magiran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roshdmag.ir/" TargetMode="External"/><Relationship Id="rId5" Type="http://schemas.openxmlformats.org/officeDocument/2006/relationships/hyperlink" Target="http://www.civilica.com/" TargetMode="External"/><Relationship Id="rId4" Type="http://schemas.openxmlformats.org/officeDocument/2006/relationships/hyperlink" Target="http://www.noormags.com/" TargetMode="External"/><Relationship Id="rId9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hawzah.net/" TargetMode="External"/><Relationship Id="rId3" Type="http://schemas.openxmlformats.org/officeDocument/2006/relationships/hyperlink" Target="http://fa.wikipedia.org/" TargetMode="External"/><Relationship Id="rId7" Type="http://schemas.openxmlformats.org/officeDocument/2006/relationships/hyperlink" Target="http://www.hadith.net/" TargetMode="External"/><Relationship Id="rId2" Type="http://schemas.openxmlformats.org/officeDocument/2006/relationships/hyperlink" Target="http://nlai.ir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ghadeer.org/index.html" TargetMode="External"/><Relationship Id="rId5" Type="http://schemas.openxmlformats.org/officeDocument/2006/relationships/hyperlink" Target="http://audiolib.ir/" TargetMode="External"/><Relationship Id="rId4" Type="http://schemas.openxmlformats.org/officeDocument/2006/relationships/hyperlink" Target="http://www.irpdf.com/" TargetMode="External"/><Relationship Id="rId9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parsquran.com/" TargetMode="External"/><Relationship Id="rId3" Type="http://schemas.openxmlformats.org/officeDocument/2006/relationships/hyperlink" Target="http://www.shiasearch.com/" TargetMode="External"/><Relationship Id="rId7" Type="http://schemas.openxmlformats.org/officeDocument/2006/relationships/hyperlink" Target="http://sci.or.ir/" TargetMode="External"/><Relationship Id="rId2" Type="http://schemas.openxmlformats.org/officeDocument/2006/relationships/hyperlink" Target="http://www.andisheqom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aneshnameh.roshd.ir/mavara/mavara-index.php" TargetMode="External"/><Relationship Id="rId5" Type="http://schemas.openxmlformats.org/officeDocument/2006/relationships/hyperlink" Target="http://www.ppt.ir/" TargetMode="External"/><Relationship Id="rId4" Type="http://schemas.openxmlformats.org/officeDocument/2006/relationships/hyperlink" Target="http://www.pptfa.com/" TargetMode="External"/><Relationship Id="rId9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estdic.ir/" TargetMode="External"/><Relationship Id="rId2" Type="http://schemas.openxmlformats.org/officeDocument/2006/relationships/hyperlink" Target="http://oxforddictionaries.com/words/for-learners-of-english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hyperlink" Target="http://www.springerlink.com/" TargetMode="External"/><Relationship Id="rId7" Type="http://schemas.openxmlformats.org/officeDocument/2006/relationships/hyperlink" Target="http://www.elsevier.com/" TargetMode="External"/><Relationship Id="rId2" Type="http://schemas.openxmlformats.org/officeDocument/2006/relationships/hyperlink" Target="http://www.sciencedirect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scholar.google.com/" TargetMode="External"/><Relationship Id="rId5" Type="http://schemas.openxmlformats.org/officeDocument/2006/relationships/hyperlink" Target="http://www.ncbi.nlm.nih.gov/pubmed/" TargetMode="External"/><Relationship Id="rId4" Type="http://schemas.openxmlformats.org/officeDocument/2006/relationships/hyperlink" Target="http://epubs.siam.or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papers.ir/" TargetMode="External"/><Relationship Id="rId2" Type="http://schemas.openxmlformats.org/officeDocument/2006/relationships/hyperlink" Target="http://paper.paperdl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hyperlink" Target="http://findarticles.com/" TargetMode="External"/><Relationship Id="rId4" Type="http://schemas.openxmlformats.org/officeDocument/2006/relationships/hyperlink" Target="http://www.scirus.com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ook-bot.com/" TargetMode="External"/><Relationship Id="rId3" Type="http://schemas.openxmlformats.org/officeDocument/2006/relationships/hyperlink" Target="http://www.freebookspot.es/" TargetMode="External"/><Relationship Id="rId7" Type="http://schemas.openxmlformats.org/officeDocument/2006/relationships/hyperlink" Target="http://www.e-booksdirectory.com/" TargetMode="External"/><Relationship Id="rId2" Type="http://schemas.openxmlformats.org/officeDocument/2006/relationships/hyperlink" Target="http://ebookee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dfgallery.net/" TargetMode="External"/><Relationship Id="rId5" Type="http://schemas.openxmlformats.org/officeDocument/2006/relationships/hyperlink" Target="http://www.free-ebooks.net/" TargetMode="External"/><Relationship Id="rId10" Type="http://schemas.openxmlformats.org/officeDocument/2006/relationships/slide" Target="slide9.xml"/><Relationship Id="rId4" Type="http://schemas.openxmlformats.org/officeDocument/2006/relationships/hyperlink" Target="http://www.ebooksdownloadfree.com/" TargetMode="External"/><Relationship Id="rId9" Type="http://schemas.openxmlformats.org/officeDocument/2006/relationships/hyperlink" Target="http://www.freetechbooks.com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columbia.thefreedictionary.com/" TargetMode="External"/><Relationship Id="rId3" Type="http://schemas.openxmlformats.org/officeDocument/2006/relationships/hyperlink" Target="http://thefreedictionary.com/" TargetMode="External"/><Relationship Id="rId7" Type="http://schemas.openxmlformats.org/officeDocument/2006/relationships/hyperlink" Target="http://bartleby.com/65" TargetMode="External"/><Relationship Id="rId2" Type="http://schemas.openxmlformats.org/officeDocument/2006/relationships/hyperlink" Target="http://encyclopedia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carta.msn.com/" TargetMode="External"/><Relationship Id="rId5" Type="http://schemas.openxmlformats.org/officeDocument/2006/relationships/hyperlink" Target="http://dictionary.cambridge.org/" TargetMode="External"/><Relationship Id="rId10" Type="http://schemas.openxmlformats.org/officeDocument/2006/relationships/slide" Target="slide1.xml"/><Relationship Id="rId4" Type="http://schemas.openxmlformats.org/officeDocument/2006/relationships/hyperlink" Target="http://dictionary.reference.com/" TargetMode="External"/><Relationship Id="rId9" Type="http://schemas.openxmlformats.org/officeDocument/2006/relationships/hyperlink" Target="http://britannica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8252" y="282370"/>
            <a:ext cx="9980071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9600" cap="none" spc="0" dirty="0" smtClean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  <a:cs typeface="B Titr" panose="00000700000000000000" pitchFamily="2" charset="-78"/>
              </a:rPr>
              <a:t>معرفی سایت های مفید جهت جستجوی مقاله</a:t>
            </a:r>
            <a:endParaRPr lang="en-US" sz="9600" cap="none" spc="0" dirty="0">
              <a:ln w="22225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  <a:cs typeface="B Titr" panose="00000700000000000000" pitchFamily="2" charset="-78"/>
            </a:endParaRPr>
          </a:p>
        </p:txBody>
      </p:sp>
      <p:sp>
        <p:nvSpPr>
          <p:cNvPr id="5" name="Frame 4">
            <a:hlinkClick r:id="rId2" action="ppaction://hlinksldjump"/>
          </p:cNvPr>
          <p:cNvSpPr/>
          <p:nvPr/>
        </p:nvSpPr>
        <p:spPr>
          <a:xfrm>
            <a:off x="1182710" y="3709114"/>
            <a:ext cx="3545984" cy="2975020"/>
          </a:xfrm>
          <a:prstGeom prst="fra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66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انگلیسی</a:t>
            </a:r>
            <a:endParaRPr lang="en-US" sz="66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6" name="Frame 5">
            <a:hlinkClick r:id="rId3" action="ppaction://hlinksldjump"/>
          </p:cNvPr>
          <p:cNvSpPr/>
          <p:nvPr/>
        </p:nvSpPr>
        <p:spPr>
          <a:xfrm>
            <a:off x="7684395" y="3709114"/>
            <a:ext cx="3545984" cy="2975020"/>
          </a:xfrm>
          <a:prstGeom prst="fra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66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فارسی</a:t>
            </a:r>
            <a:endParaRPr lang="en-US" sz="66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371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 rot="20682770">
            <a:off x="145266" y="178518"/>
            <a:ext cx="1340786" cy="1355846"/>
          </a:xfrm>
          <a:prstGeom prst="frame">
            <a:avLst>
              <a:gd name="adj1" fmla="val 557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فارسی</a:t>
            </a:r>
            <a:endParaRPr lang="en-US" sz="28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03042" y="463639"/>
            <a:ext cx="1016143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Titr" pitchFamily="2" charset="-78"/>
              </a:rPr>
              <a:t>بانک اطلاعات نشریات </a:t>
            </a:r>
            <a:r>
              <a:rPr lang="fa-IR" sz="2800" dirty="0" smtClean="0">
                <a:cs typeface="B Titr" pitchFamily="2" charset="-78"/>
              </a:rPr>
              <a:t>کشور              </a:t>
            </a:r>
            <a:r>
              <a:rPr lang="en-US" sz="2800" dirty="0" smtClean="0">
                <a:cs typeface="B Titr" pitchFamily="2" charset="-78"/>
              </a:rPr>
              <a:t>            </a:t>
            </a:r>
            <a:r>
              <a:rPr lang="fa-IR" sz="2800" dirty="0" smtClean="0">
                <a:cs typeface="B Titr" pitchFamily="2" charset="-78"/>
              </a:rPr>
              <a:t>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http://www.magiran.com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dirty="0">
                <a:cs typeface="B Titr" pitchFamily="2" charset="-78"/>
              </a:rPr>
              <a:t>بانک نشریات جهاد </a:t>
            </a:r>
            <a:r>
              <a:rPr lang="fa-IR" sz="2800" dirty="0" smtClean="0">
                <a:cs typeface="B Titr" pitchFamily="2" charset="-78"/>
              </a:rPr>
              <a:t>دانشگاهی          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http://www.sid.ir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dirty="0">
                <a:cs typeface="B Titr" pitchFamily="2" charset="-78"/>
              </a:rPr>
              <a:t>پایگاه مجلات تخصصی </a:t>
            </a:r>
            <a:r>
              <a:rPr lang="fa-IR" sz="2800" dirty="0" smtClean="0">
                <a:cs typeface="B Titr" pitchFamily="2" charset="-78"/>
              </a:rPr>
              <a:t>نور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http://www.noormags.com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dirty="0">
                <a:cs typeface="B Titr" pitchFamily="2" charset="-78"/>
              </a:rPr>
              <a:t>مرجع </a:t>
            </a:r>
            <a:r>
              <a:rPr lang="fa-IR" sz="2800" dirty="0" smtClean="0">
                <a:cs typeface="B Titr" pitchFamily="2" charset="-78"/>
              </a:rPr>
              <a:t>دانش                                         </a:t>
            </a:r>
            <a:r>
              <a:rPr lang="en-US" sz="2800" dirty="0" smtClean="0">
                <a:cs typeface="B Titr" pitchFamily="2" charset="-78"/>
              </a:rPr>
              <a:t> </a:t>
            </a:r>
            <a:r>
              <a:rPr lang="fa-IR" sz="2800" dirty="0" smtClean="0">
                <a:cs typeface="B Titr" pitchFamily="2" charset="-78"/>
              </a:rPr>
              <a:t>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http://www.civilica.com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dirty="0">
                <a:cs typeface="B Titr" pitchFamily="2" charset="-78"/>
              </a:rPr>
              <a:t>دفتر انتشارات کمک آموزشی </a:t>
            </a:r>
            <a:r>
              <a:rPr lang="fa-IR" sz="2800" dirty="0" smtClean="0">
                <a:cs typeface="B Titr" pitchFamily="2" charset="-78"/>
              </a:rPr>
              <a:t>رشد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http://www.roshdmag.ir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dirty="0">
                <a:cs typeface="B Titr" pitchFamily="2" charset="-78"/>
              </a:rPr>
              <a:t>پایگاه اطلاعات و مدارک علمی </a:t>
            </a:r>
            <a:r>
              <a:rPr lang="fa-IR" sz="2800" dirty="0" smtClean="0">
                <a:cs typeface="B Titr" pitchFamily="2" charset="-78"/>
              </a:rPr>
              <a:t>ایران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http://www.irandoc.ac.ir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dirty="0">
                <a:cs typeface="B Titr" pitchFamily="2" charset="-78"/>
              </a:rPr>
              <a:t>شبکه آموزش </a:t>
            </a:r>
            <a:r>
              <a:rPr lang="fa-IR" sz="2800" dirty="0" smtClean="0">
                <a:cs typeface="B Titr" pitchFamily="2" charset="-78"/>
              </a:rPr>
              <a:t>سیما              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http://www.tv7.ir/portal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en-US" sz="2800" dirty="0"/>
          </a:p>
        </p:txBody>
      </p:sp>
      <p:sp>
        <p:nvSpPr>
          <p:cNvPr id="3" name="Oval 2">
            <a:hlinkClick r:id="rId9" action="ppaction://hlinksldjump"/>
          </p:cNvPr>
          <p:cNvSpPr/>
          <p:nvPr/>
        </p:nvSpPr>
        <p:spPr>
          <a:xfrm>
            <a:off x="5609967" y="6240160"/>
            <a:ext cx="1606378" cy="5313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صفحه بعد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8403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 rot="20682770">
            <a:off x="145266" y="178518"/>
            <a:ext cx="1340786" cy="1355846"/>
          </a:xfrm>
          <a:prstGeom prst="frame">
            <a:avLst>
              <a:gd name="adj1" fmla="val 557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فارسی</a:t>
            </a:r>
            <a:endParaRPr lang="en-US" sz="28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03042" y="463639"/>
            <a:ext cx="1016143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Titr" pitchFamily="2" charset="-78"/>
              </a:rPr>
              <a:t>سازمان اسناد و کتابخانه ملی </a:t>
            </a:r>
            <a:r>
              <a:rPr lang="fa-IR" sz="2800" dirty="0" smtClean="0">
                <a:cs typeface="B Titr" pitchFamily="2" charset="-78"/>
              </a:rPr>
              <a:t>ایران         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http://nlai.ir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a-I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>
              <a:cs typeface="B Titr" pitchFamily="2" charset="-78"/>
            </a:endParaRPr>
          </a:p>
          <a:p>
            <a:pPr algn="r" rtl="1"/>
            <a:r>
              <a:rPr lang="fa-IR" sz="2800" dirty="0" smtClean="0">
                <a:cs typeface="B Titr" pitchFamily="2" charset="-78"/>
              </a:rPr>
              <a:t>ویکی </a:t>
            </a:r>
            <a:r>
              <a:rPr lang="fa-IR" sz="2800" dirty="0">
                <a:cs typeface="B Titr" pitchFamily="2" charset="-78"/>
              </a:rPr>
              <a:t>پدیا (دانشنامه آزاد</a:t>
            </a:r>
            <a:r>
              <a:rPr lang="fa-IR" sz="2800" dirty="0" smtClean="0">
                <a:cs typeface="B Titr" pitchFamily="2" charset="-78"/>
              </a:rPr>
              <a:t>)  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http://fa.wikipedia.org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>
              <a:cs typeface="B Titr" pitchFamily="2" charset="-78"/>
            </a:endParaRPr>
          </a:p>
          <a:p>
            <a:pPr algn="r" rtl="1"/>
            <a:r>
              <a:rPr lang="fa-IR" sz="2800" dirty="0">
                <a:cs typeface="B Titr" pitchFamily="2" charset="-78"/>
              </a:rPr>
              <a:t>کتابخانه مجازی </a:t>
            </a:r>
            <a:r>
              <a:rPr lang="fa-IR" sz="2800" dirty="0" smtClean="0">
                <a:cs typeface="B Titr" pitchFamily="2" charset="-78"/>
              </a:rPr>
              <a:t>ایران            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http://www.irpdf.com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>
              <a:cs typeface="B Titr" pitchFamily="2" charset="-78"/>
            </a:endParaRPr>
          </a:p>
          <a:p>
            <a:pPr algn="r" rtl="1"/>
            <a:r>
              <a:rPr lang="fa-IR" sz="2800" dirty="0">
                <a:cs typeface="B Titr" pitchFamily="2" charset="-78"/>
              </a:rPr>
              <a:t>کتاب های </a:t>
            </a:r>
            <a:r>
              <a:rPr lang="fa-IR" sz="2800" dirty="0" smtClean="0">
                <a:cs typeface="B Titr" pitchFamily="2" charset="-78"/>
              </a:rPr>
              <a:t>صوتی                                 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http://audiolib.ir</a:t>
            </a:r>
            <a:r>
              <a:rPr lang="fa-I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fa-IR" sz="2800" dirty="0" smtClean="0">
                <a:cs typeface="B Titr" pitchFamily="2" charset="-78"/>
              </a:rPr>
              <a:t>                      </a:t>
            </a:r>
          </a:p>
          <a:p>
            <a:pPr algn="r" rtl="1"/>
            <a:r>
              <a:rPr lang="fa-IR" sz="2800" dirty="0">
                <a:cs typeface="B Titr" pitchFamily="2" charset="-78"/>
              </a:rPr>
              <a:t>مرکز اطلاع رسانی </a:t>
            </a:r>
            <a:r>
              <a:rPr lang="fa-IR" sz="2800" dirty="0" smtClean="0">
                <a:cs typeface="B Titr" pitchFamily="2" charset="-78"/>
              </a:rPr>
              <a:t>غدیر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http://ghadeer.org/index.html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>
              <a:cs typeface="B Titr" pitchFamily="2" charset="-78"/>
            </a:endParaRPr>
          </a:p>
          <a:p>
            <a:pPr algn="r" rtl="1"/>
            <a:r>
              <a:rPr lang="fa-IR" sz="2800" dirty="0">
                <a:cs typeface="B Titr" pitchFamily="2" charset="-78"/>
              </a:rPr>
              <a:t>پایگاه اطلاع رسانی حدیث </a:t>
            </a:r>
            <a:r>
              <a:rPr lang="fa-IR" sz="2800" dirty="0" smtClean="0">
                <a:cs typeface="B Titr" pitchFamily="2" charset="-78"/>
              </a:rPr>
              <a:t>شیعه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http://www.hadith.net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>
              <a:cs typeface="B Titr" pitchFamily="2" charset="-78"/>
            </a:endParaRPr>
          </a:p>
          <a:p>
            <a:pPr algn="r" rtl="1"/>
            <a:r>
              <a:rPr lang="fa-IR" sz="2800" dirty="0">
                <a:cs typeface="B Titr" pitchFamily="2" charset="-78"/>
              </a:rPr>
              <a:t>پایگاه اطلاع رسانی </a:t>
            </a:r>
            <a:r>
              <a:rPr lang="fa-IR" sz="2800" dirty="0" smtClean="0">
                <a:cs typeface="B Titr" pitchFamily="2" charset="-78"/>
              </a:rPr>
              <a:t>حوزه              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http://hawzah.net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>
              <a:cs typeface="B Titr" pitchFamily="2" charset="-78"/>
            </a:endParaRPr>
          </a:p>
        </p:txBody>
      </p:sp>
      <p:sp>
        <p:nvSpPr>
          <p:cNvPr id="4" name="Oval 3">
            <a:hlinkClick r:id="rId9" action="ppaction://hlinksldjump"/>
          </p:cNvPr>
          <p:cNvSpPr/>
          <p:nvPr/>
        </p:nvSpPr>
        <p:spPr>
          <a:xfrm>
            <a:off x="5609967" y="6240160"/>
            <a:ext cx="1606378" cy="5313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صفحه بعد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625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 rot="20682770">
            <a:off x="145266" y="178518"/>
            <a:ext cx="1340786" cy="1355846"/>
          </a:xfrm>
          <a:prstGeom prst="frame">
            <a:avLst>
              <a:gd name="adj1" fmla="val 557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فارسی</a:t>
            </a:r>
            <a:endParaRPr lang="en-US" sz="28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1071" y="463639"/>
            <a:ext cx="1055092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cs typeface="B Titr" pitchFamily="2" charset="-78"/>
              </a:rPr>
              <a:t>اندیشه </a:t>
            </a:r>
            <a:r>
              <a:rPr lang="fa-IR" sz="2800" dirty="0" smtClean="0">
                <a:cs typeface="B Titr" pitchFamily="2" charset="-78"/>
              </a:rPr>
              <a:t>قم                        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http://www.andisheqom.com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 smtClean="0">
              <a:cs typeface="B Titr" pitchFamily="2" charset="-78"/>
            </a:endParaRPr>
          </a:p>
          <a:p>
            <a:pPr algn="r" rtl="1"/>
            <a:r>
              <a:rPr lang="fa-IR" sz="2800" dirty="0">
                <a:cs typeface="B Titr" pitchFamily="2" charset="-78"/>
              </a:rPr>
              <a:t>جستجوگر پایگاههای </a:t>
            </a:r>
            <a:r>
              <a:rPr lang="fa-IR" sz="2800" dirty="0" smtClean="0">
                <a:cs typeface="B Titr" pitchFamily="2" charset="-78"/>
              </a:rPr>
              <a:t>شیعه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http://www.shiasearch.com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dirty="0">
              <a:cs typeface="B Titr" pitchFamily="2" charset="-78"/>
            </a:endParaRPr>
          </a:p>
          <a:p>
            <a:pPr algn="r" rtl="1"/>
            <a:r>
              <a:rPr lang="fa-IR" sz="2800" b="1" dirty="0">
                <a:cs typeface="B Titr" pitchFamily="2" charset="-78"/>
              </a:rPr>
              <a:t>بانک پاورپوینت </a:t>
            </a:r>
            <a:r>
              <a:rPr lang="fa-IR" sz="2800" b="1" dirty="0" smtClean="0">
                <a:cs typeface="B Titr" pitchFamily="2" charset="-78"/>
              </a:rPr>
              <a:t>ایران                                           </a:t>
            </a:r>
            <a:r>
              <a:rPr lang="en-US" sz="2800" b="1" dirty="0" smtClean="0">
                <a:cs typeface="B Titr" pitchFamily="2" charset="-78"/>
              </a:rPr>
              <a:t>             </a:t>
            </a:r>
            <a:r>
              <a:rPr lang="fa-IR" sz="2800" b="1" dirty="0" smtClean="0">
                <a:cs typeface="B Titr" pitchFamily="2" charset="-78"/>
              </a:rPr>
              <a:t>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www.pptfa.com</a:t>
            </a:r>
          </a:p>
          <a:p>
            <a:pPr algn="r" rtl="1"/>
            <a:endParaRPr lang="en-US" sz="2800" b="1" dirty="0" smtClean="0"/>
          </a:p>
          <a:p>
            <a:pPr algn="r" rtl="1"/>
            <a:r>
              <a:rPr lang="fa-IR" sz="2800" b="1" dirty="0">
                <a:cs typeface="B Titr" panose="00000700000000000000" pitchFamily="2" charset="-78"/>
              </a:rPr>
              <a:t>مرجع پاورپوینت و جستجو در پاورپوینت </a:t>
            </a:r>
            <a:r>
              <a:rPr lang="fa-IR" sz="2800" b="1" dirty="0" smtClean="0">
                <a:cs typeface="B Titr" panose="00000700000000000000" pitchFamily="2" charset="-78"/>
              </a:rPr>
              <a:t>ها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http://www.ppt.ir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b="1" dirty="0" smtClean="0"/>
          </a:p>
          <a:p>
            <a:pPr algn="r" rtl="1"/>
            <a:r>
              <a:rPr lang="ar-SA" sz="2800" b="1" dirty="0">
                <a:cs typeface="B Titr" panose="00000700000000000000" pitchFamily="2" charset="-78"/>
              </a:rPr>
              <a:t>دانشنامه </a:t>
            </a:r>
            <a:r>
              <a:rPr lang="ar-SA" sz="2800" b="1" dirty="0" smtClean="0">
                <a:cs typeface="B Titr" panose="00000700000000000000" pitchFamily="2" charset="-78"/>
              </a:rPr>
              <a:t>رشد</a:t>
            </a:r>
            <a:endParaRPr lang="en-US" sz="2800" b="1" dirty="0" smtClean="0">
              <a:cs typeface="B Titr" panose="00000700000000000000" pitchFamily="2" charset="-78"/>
            </a:endParaRPr>
          </a:p>
          <a:p>
            <a:pPr rtl="1"/>
            <a:r>
              <a:rPr lang="fa-IR" sz="2800" b="1" dirty="0" smtClean="0">
                <a:cs typeface="B Titr" panose="00000700000000000000" pitchFamily="2" charset="-78"/>
              </a:rPr>
              <a:t>        </a:t>
            </a:r>
            <a:r>
              <a:rPr lang="en-US" sz="2800" b="1" dirty="0" smtClean="0">
                <a:cs typeface="B Titr" panose="00000700000000000000" pitchFamily="2" charset="-78"/>
              </a:rPr>
              <a:t>             </a:t>
            </a:r>
            <a:r>
              <a:rPr lang="fa-IR" sz="2800" b="1" dirty="0" smtClean="0">
                <a:cs typeface="B Titr" panose="00000700000000000000" pitchFamily="2" charset="-78"/>
              </a:rPr>
              <a:t>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daneshnameh.roshd.ir/mavara/mavara-index.php</a:t>
            </a:r>
            <a:endParaRPr lang="en-US" sz="2800" b="1" dirty="0" smtClean="0">
              <a:cs typeface="B Titr" panose="00000700000000000000" pitchFamily="2" charset="-78"/>
            </a:endParaRPr>
          </a:p>
          <a:p>
            <a:pPr algn="r" rtl="1"/>
            <a:endParaRPr lang="en-US" sz="2800" b="1" dirty="0" smtClean="0">
              <a:cs typeface="B Titr" panose="00000700000000000000" pitchFamily="2" charset="-78"/>
            </a:endParaRPr>
          </a:p>
          <a:p>
            <a:pPr algn="r" rtl="1"/>
            <a:r>
              <a:rPr lang="fa-IR" sz="2800" b="1" dirty="0" smtClean="0">
                <a:cs typeface="B Titr" panose="00000700000000000000" pitchFamily="2" charset="-78"/>
              </a:rPr>
              <a:t>مرکز آمار ایران </a:t>
            </a:r>
            <a:r>
              <a:rPr lang="fa-IR" sz="2800" b="1" dirty="0" smtClean="0"/>
              <a:t>                                                       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http://sci.or.ir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sz="2800" b="1" dirty="0" smtClean="0"/>
          </a:p>
          <a:p>
            <a:pPr algn="r" rtl="1"/>
            <a:r>
              <a:rPr lang="fa-IR" sz="2800" b="1" dirty="0">
                <a:cs typeface="B Titr" panose="00000700000000000000" pitchFamily="2" charset="-78"/>
              </a:rPr>
              <a:t>پارس </a:t>
            </a:r>
            <a:r>
              <a:rPr lang="fa-IR" sz="2800" b="1" dirty="0" smtClean="0">
                <a:cs typeface="B Titr" panose="00000700000000000000" pitchFamily="2" charset="-78"/>
              </a:rPr>
              <a:t>قرآن                                                  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http://parsquran.com</a:t>
            </a:r>
            <a:endParaRPr lang="fa-I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>
            <a:hlinkClick r:id="rId9" action="ppaction://hlinksldjump"/>
          </p:cNvPr>
          <p:cNvSpPr/>
          <p:nvPr/>
        </p:nvSpPr>
        <p:spPr>
          <a:xfrm>
            <a:off x="5609967" y="6240160"/>
            <a:ext cx="1606378" cy="5313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صفحه بعد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08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7285" y="1111138"/>
            <a:ext cx="1012005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2800" b="1" dirty="0" smtClean="0">
                <a:cs typeface="B Titr" panose="00000700000000000000" pitchFamily="2" charset="-78"/>
              </a:rPr>
              <a:t>دیکشنری </a:t>
            </a:r>
            <a:r>
              <a:rPr lang="fa-IR" sz="2800" b="1" dirty="0">
                <a:cs typeface="B Titr" panose="00000700000000000000" pitchFamily="2" charset="-78"/>
              </a:rPr>
              <a:t>آنلاین انگلیسی-فارسی و فارسی انگلیسی و </a:t>
            </a:r>
            <a:r>
              <a:rPr lang="fa-IR" sz="2800" b="1" dirty="0" smtClean="0">
                <a:cs typeface="B Titr" panose="00000700000000000000" pitchFamily="2" charset="-78"/>
              </a:rPr>
              <a:t>...</a:t>
            </a:r>
            <a:r>
              <a:rPr lang="en-US" sz="2800" b="1" dirty="0" smtClean="0">
                <a:cs typeface="B Titr" panose="00000700000000000000" pitchFamily="2" charset="-78"/>
              </a:rPr>
              <a:t>   </a:t>
            </a:r>
            <a:endParaRPr lang="fa-IR" sz="2800" b="1" dirty="0" smtClean="0">
              <a:cs typeface="B Titr" panose="00000700000000000000" pitchFamily="2" charset="-78"/>
            </a:endParaRPr>
          </a:p>
          <a:p>
            <a:pPr algn="r"/>
            <a:endParaRPr lang="fa-IR" sz="2800" b="1" dirty="0">
              <a:cs typeface="B Titr" panose="00000700000000000000" pitchFamily="2" charset="-78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oxforddictionaries.com/words/for-learners-of-english</a:t>
            </a:r>
            <a:endParaRPr lang="fa-I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fa-IR" sz="2800" b="1" dirty="0">
              <a:cs typeface="B Titr" panose="00000700000000000000" pitchFamily="2" charset="-78"/>
            </a:endParaRPr>
          </a:p>
          <a:p>
            <a:pPr algn="r"/>
            <a:r>
              <a:rPr lang="fa-IR" sz="2800" b="1" dirty="0" smtClean="0">
                <a:cs typeface="B Titr" panose="00000700000000000000" pitchFamily="2" charset="-78"/>
              </a:rPr>
              <a:t>دیکشنری آنلاین</a:t>
            </a:r>
          </a:p>
          <a:p>
            <a:pPr algn="r"/>
            <a:endParaRPr lang="fa-IR" sz="2800" b="1" dirty="0">
              <a:cs typeface="B Titr" panose="00000700000000000000" pitchFamily="2" charset="-78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http://bestdic.ir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fa-I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sz="2800" dirty="0">
              <a:cs typeface="B Titr" panose="00000700000000000000" pitchFamily="2" charset="-78"/>
            </a:endParaRPr>
          </a:p>
        </p:txBody>
      </p:sp>
      <p:sp>
        <p:nvSpPr>
          <p:cNvPr id="3" name="Frame 2"/>
          <p:cNvSpPr/>
          <p:nvPr/>
        </p:nvSpPr>
        <p:spPr>
          <a:xfrm rot="20682770">
            <a:off x="145266" y="178518"/>
            <a:ext cx="1340786" cy="1355846"/>
          </a:xfrm>
          <a:prstGeom prst="frame">
            <a:avLst>
              <a:gd name="adj1" fmla="val 557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فارسی</a:t>
            </a:r>
            <a:endParaRPr lang="en-US" sz="28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4" name="Oval 3">
            <a:hlinkClick r:id="rId4" action="ppaction://hlinksldjump"/>
          </p:cNvPr>
          <p:cNvSpPr/>
          <p:nvPr/>
        </p:nvSpPr>
        <p:spPr>
          <a:xfrm>
            <a:off x="5609967" y="6240160"/>
            <a:ext cx="1606378" cy="5313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فهرست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489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 rot="20682770">
            <a:off x="144240" y="170875"/>
            <a:ext cx="1398765" cy="1355846"/>
          </a:xfrm>
          <a:prstGeom prst="frame">
            <a:avLst>
              <a:gd name="adj1" fmla="val 557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انگلیسی</a:t>
            </a:r>
            <a:endParaRPr lang="en-US" sz="28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15299" y="-61785"/>
            <a:ext cx="104167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www.sciencedirect.com</a:t>
            </a:r>
            <a:endParaRPr lang="fa-IR" sz="6000" dirty="0" smtClean="0">
              <a:solidFill>
                <a:srgbClr val="008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800" dirty="0" smtClean="0">
              <a:solidFill>
                <a:srgbClr val="008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 smtClean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www.springerlink.com</a:t>
            </a:r>
            <a:endParaRPr lang="fa-IR" sz="6000" dirty="0" smtClean="0">
              <a:solidFill>
                <a:srgbClr val="008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00" dirty="0" smtClean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00" dirty="0" smtClean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smtClean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http://epubs.siam.org</a:t>
            </a:r>
            <a:endParaRPr lang="fa-IR" sz="6000" dirty="0" smtClean="0">
              <a:solidFill>
                <a:srgbClr val="008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800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www.ncbi.nlm.nih.gov/pubmed/</a:t>
            </a:r>
            <a:endParaRPr lang="fa-IR" sz="6000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800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http://scholar.google.com</a:t>
            </a:r>
            <a:r>
              <a:rPr lang="en-US" sz="6000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endParaRPr lang="fa-IR" sz="6000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dirty="0" smtClean="0">
              <a:solidFill>
                <a:srgbClr val="008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www.elsevier.com</a:t>
            </a:r>
            <a:endParaRPr lang="fa-I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>
            <a:hlinkClick r:id="rId8" action="ppaction://hlinksldjump"/>
          </p:cNvPr>
          <p:cNvSpPr/>
          <p:nvPr/>
        </p:nvSpPr>
        <p:spPr>
          <a:xfrm>
            <a:off x="5609967" y="6240160"/>
            <a:ext cx="1606378" cy="5313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صفحه بعد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448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92873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cs typeface="B Titr" panose="00000700000000000000" pitchFamily="2" charset="-78"/>
              </a:rPr>
              <a:t> </a:t>
            </a:r>
            <a:r>
              <a:rPr lang="fa-IR" sz="2800" dirty="0" smtClean="0">
                <a:cs typeface="B Titr" panose="00000700000000000000" pitchFamily="2" charset="-78"/>
              </a:rPr>
              <a:t>در </a:t>
            </a:r>
            <a:r>
              <a:rPr lang="fa-IR" sz="2800" dirty="0">
                <a:cs typeface="B Titr" panose="00000700000000000000" pitchFamily="2" charset="-78"/>
              </a:rPr>
              <a:t>این سایت باید عضو شوید و روزانه 2 مقاله رایگان اجازه دانلود </a:t>
            </a:r>
            <a:r>
              <a:rPr lang="fa-IR" sz="2800" dirty="0" smtClean="0">
                <a:cs typeface="B Titr" panose="00000700000000000000" pitchFamily="2" charset="-78"/>
              </a:rPr>
              <a:t>دارید</a:t>
            </a:r>
          </a:p>
          <a:p>
            <a:r>
              <a:rPr lang="fa-IR" sz="2800" dirty="0" smtClean="0">
                <a:cs typeface="B Titr" panose="00000700000000000000" pitchFamily="2" charset="-78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paper.paperdl.com</a:t>
            </a:r>
            <a:r>
              <a:rPr lang="fa-I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en-US" sz="2800" dirty="0" smtClean="0">
                <a:cs typeface="B Titr" panose="00000700000000000000" pitchFamily="2" charset="-78"/>
              </a:rPr>
              <a:t> </a:t>
            </a:r>
            <a:endParaRPr lang="fa-IR" sz="2800" dirty="0">
              <a:cs typeface="B Titr" panose="00000700000000000000" pitchFamily="2" charset="-78"/>
            </a:endParaRPr>
          </a:p>
          <a:p>
            <a:r>
              <a:rPr lang="fa-IR" sz="2800" dirty="0">
                <a:cs typeface="B Titr" panose="00000700000000000000" pitchFamily="2" charset="-78"/>
              </a:rPr>
              <a:t> </a:t>
            </a:r>
          </a:p>
          <a:p>
            <a:pPr algn="r"/>
            <a:r>
              <a:rPr lang="fa-IR" sz="2800" dirty="0" smtClean="0">
                <a:cs typeface="B Titr" panose="00000700000000000000" pitchFamily="2" charset="-78"/>
              </a:rPr>
              <a:t>در </a:t>
            </a:r>
            <a:r>
              <a:rPr lang="fa-IR" sz="2800" dirty="0">
                <a:cs typeface="B Titr" panose="00000700000000000000" pitchFamily="2" charset="-78"/>
              </a:rPr>
              <a:t>این سایت بدون عضویت 4 مقاله رایگان می توانید دانلود </a:t>
            </a:r>
            <a:r>
              <a:rPr lang="fa-IR" sz="2800" dirty="0" smtClean="0">
                <a:cs typeface="B Titr" panose="00000700000000000000" pitchFamily="2" charset="-78"/>
              </a:rPr>
              <a:t>کنید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www.freepapers.ir</a:t>
            </a:r>
            <a:endParaRPr lang="fa-I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fa-IR" sz="2800" b="1" dirty="0" smtClean="0">
              <a:cs typeface="B Titr" panose="00000700000000000000" pitchFamily="2" charset="-78"/>
            </a:endParaRPr>
          </a:p>
          <a:p>
            <a:pPr algn="r"/>
            <a:r>
              <a:rPr lang="fa-IR" sz="2800" b="1" dirty="0" smtClean="0">
                <a:cs typeface="B Titr" panose="00000700000000000000" pitchFamily="2" charset="-78"/>
              </a:rPr>
              <a:t>دسترسی‌ رایگان‌ به‌ مقالات‌ علمی       </a:t>
            </a:r>
            <a:endParaRPr lang="fa-IR" sz="2800" b="1" dirty="0" smtClean="0">
              <a:latin typeface="Times New Roman" panose="02020603050405020304" pitchFamily="18" charset="0"/>
              <a:cs typeface="B Titr" panose="00000700000000000000" pitchFamily="2" charset="-78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www.scirus .com</a:t>
            </a:r>
            <a:endParaRPr lang="fa-I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http://findarticles.com</a:t>
            </a:r>
            <a:endParaRPr lang="fa-I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rame 2"/>
          <p:cNvSpPr/>
          <p:nvPr/>
        </p:nvSpPr>
        <p:spPr>
          <a:xfrm rot="20682770">
            <a:off x="144240" y="170875"/>
            <a:ext cx="1398765" cy="1355846"/>
          </a:xfrm>
          <a:prstGeom prst="frame">
            <a:avLst>
              <a:gd name="adj1" fmla="val 557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انگلیسی</a:t>
            </a:r>
            <a:endParaRPr lang="en-US" sz="28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4" name="Oval 3">
            <a:hlinkClick r:id="rId6" action="ppaction://hlinksldjump"/>
          </p:cNvPr>
          <p:cNvSpPr/>
          <p:nvPr/>
        </p:nvSpPr>
        <p:spPr>
          <a:xfrm>
            <a:off x="5609967" y="6240160"/>
            <a:ext cx="1606378" cy="5313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صفحه بعد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933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6225" y="256435"/>
            <a:ext cx="998228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2800" b="1" dirty="0">
                <a:cs typeface="B Titr" pitchFamily="2" charset="-78"/>
              </a:rPr>
              <a:t>دانلود رایگان کتاب های </a:t>
            </a:r>
            <a:r>
              <a:rPr lang="fa-IR" sz="2800" b="1" dirty="0" smtClean="0">
                <a:cs typeface="B Titr" pitchFamily="2" charset="-78"/>
              </a:rPr>
              <a:t>انگلیسی</a:t>
            </a: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ebookee.org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www.freebookspot.es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www.ebooksdownloadfree.com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www.free-ebooks.net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www.pdfgallery.net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www.e-booksdirectory.com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7-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www.book-bot.com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http://www.freetechbooks.com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cs typeface="B Titr" pitchFamily="2" charset="-78"/>
            </a:endParaRPr>
          </a:p>
        </p:txBody>
      </p:sp>
      <p:sp>
        <p:nvSpPr>
          <p:cNvPr id="3" name="Frame 2"/>
          <p:cNvSpPr/>
          <p:nvPr/>
        </p:nvSpPr>
        <p:spPr>
          <a:xfrm rot="20682770">
            <a:off x="144240" y="170875"/>
            <a:ext cx="1398765" cy="1355846"/>
          </a:xfrm>
          <a:prstGeom prst="frame">
            <a:avLst>
              <a:gd name="adj1" fmla="val 557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انگلیسی</a:t>
            </a:r>
            <a:endParaRPr lang="en-US" sz="28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4" name="Oval 3">
            <a:hlinkClick r:id="rId10" action="ppaction://hlinksldjump"/>
          </p:cNvPr>
          <p:cNvSpPr/>
          <p:nvPr/>
        </p:nvSpPr>
        <p:spPr>
          <a:xfrm>
            <a:off x="5609967" y="6240160"/>
            <a:ext cx="1606378" cy="5313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صفحه بعد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455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6998" y="793552"/>
            <a:ext cx="1049500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b="1" dirty="0">
                <a:cs typeface="B Titr" panose="00000700000000000000" pitchFamily="2" charset="-78"/>
              </a:rPr>
              <a:t>بزرگترین دایره المعارف ها و واژه نامه های رایگان اینترنتی:</a:t>
            </a:r>
            <a:endParaRPr lang="fa-IR" sz="2800" dirty="0">
              <a:cs typeface="B Titr" panose="00000700000000000000" pitchFamily="2" charset="-78"/>
            </a:endParaRPr>
          </a:p>
          <a:p>
            <a:pPr rtl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http://encyclopedia.com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http://thefreedictionary.com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http://dictionary.reference.com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http://dictionary.cambridge.org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en-US" sz="2800" b="1" dirty="0"/>
              <a:t> </a:t>
            </a:r>
            <a:endParaRPr lang="en-US" sz="2800" b="1" dirty="0" smtClean="0"/>
          </a:p>
          <a:p>
            <a:pPr algn="r" rtl="1"/>
            <a:r>
              <a:rPr lang="fa-IR" sz="2800" b="1" dirty="0" smtClean="0">
                <a:cs typeface="B Titr" panose="00000700000000000000" pitchFamily="2" charset="-78"/>
              </a:rPr>
              <a:t>دایره </a:t>
            </a:r>
            <a:r>
              <a:rPr lang="fa-IR" sz="2800" b="1" dirty="0">
                <a:cs typeface="B Titr" panose="00000700000000000000" pitchFamily="2" charset="-78"/>
              </a:rPr>
              <a:t>المعارف، واژه نامه و اطلس جامع ام اس ان:</a:t>
            </a:r>
            <a:endParaRPr lang="fa-IR" sz="2800" dirty="0">
              <a:cs typeface="B Titr" panose="00000700000000000000" pitchFamily="2" charset="-78"/>
            </a:endParaRPr>
          </a:p>
          <a:p>
            <a:pPr rtl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http://encarta.msn.com</a:t>
            </a:r>
            <a:r>
              <a:rPr lang="en-US" sz="2800" b="1" dirty="0"/>
              <a:t>  </a:t>
            </a:r>
            <a:endParaRPr lang="en-US" sz="2800" dirty="0"/>
          </a:p>
          <a:p>
            <a:pPr algn="r" rtl="1"/>
            <a:r>
              <a:rPr lang="en-US" sz="2800" b="1" dirty="0"/>
              <a:t> </a:t>
            </a:r>
            <a:r>
              <a:rPr lang="fa-IR" sz="2800" b="1" dirty="0">
                <a:cs typeface="B Titr" panose="00000700000000000000" pitchFamily="2" charset="-78"/>
              </a:rPr>
              <a:t>دایره المعارف جامع کلمبیا:</a:t>
            </a:r>
            <a:endParaRPr lang="fa-IR" sz="2800" dirty="0">
              <a:cs typeface="B Titr" panose="00000700000000000000" pitchFamily="2" charset="-78"/>
            </a:endParaRPr>
          </a:p>
          <a:p>
            <a:pPr rtl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http://bartleby.com/65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http://columbia.thefreedictionary.com</a:t>
            </a:r>
            <a:r>
              <a:rPr lang="en-US" sz="2800" b="1" dirty="0">
                <a:hlinkClick r:id="rId8"/>
              </a:rPr>
              <a:t>/</a:t>
            </a:r>
            <a:endParaRPr lang="en-US" sz="2800" dirty="0"/>
          </a:p>
          <a:p>
            <a:pPr algn="r" rtl="1"/>
            <a:r>
              <a:rPr lang="en-US" sz="2800" b="1" dirty="0"/>
              <a:t> </a:t>
            </a:r>
            <a:r>
              <a:rPr lang="fa-IR" sz="2800" b="1" dirty="0">
                <a:cs typeface="B Titr" panose="00000700000000000000" pitchFamily="2" charset="-78"/>
              </a:rPr>
              <a:t>دایره المعارف بریتانیکا:</a:t>
            </a:r>
            <a:endParaRPr lang="fa-IR" sz="2800" dirty="0">
              <a:cs typeface="B Titr" panose="00000700000000000000" pitchFamily="2" charset="-78"/>
            </a:endParaRPr>
          </a:p>
          <a:p>
            <a:pPr rtl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http://britannica.com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rame 2"/>
          <p:cNvSpPr/>
          <p:nvPr/>
        </p:nvSpPr>
        <p:spPr>
          <a:xfrm rot="20682770">
            <a:off x="144240" y="170875"/>
            <a:ext cx="1398765" cy="1355846"/>
          </a:xfrm>
          <a:prstGeom prst="frame">
            <a:avLst>
              <a:gd name="adj1" fmla="val 557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anose="00000700000000000000" pitchFamily="2" charset="-78"/>
              </a:rPr>
              <a:t>سایتهای انگلیسی</a:t>
            </a:r>
            <a:endParaRPr lang="en-US" sz="28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4" name="Oval 3">
            <a:hlinkClick r:id="rId10" action="ppaction://hlinksldjump"/>
          </p:cNvPr>
          <p:cNvSpPr/>
          <p:nvPr/>
        </p:nvSpPr>
        <p:spPr>
          <a:xfrm>
            <a:off x="5609967" y="6240160"/>
            <a:ext cx="1606378" cy="5313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فهرست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245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266</Words>
  <Application>Microsoft Office PowerPoint</Application>
  <PresentationFormat>Widescreen</PresentationFormat>
  <Paragraphs>109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2  Titr</vt:lpstr>
      <vt:lpstr>Arial</vt:lpstr>
      <vt:lpstr>B Titr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206-pc</dc:creator>
  <cp:lastModifiedBy>206-pc</cp:lastModifiedBy>
  <cp:revision>24</cp:revision>
  <dcterms:created xsi:type="dcterms:W3CDTF">2014-03-04T06:10:49Z</dcterms:created>
  <dcterms:modified xsi:type="dcterms:W3CDTF">2014-03-09T11:14:14Z</dcterms:modified>
</cp:coreProperties>
</file>