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notesMasterIdLst>
    <p:notesMasterId r:id="rId59"/>
  </p:notesMasterIdLst>
  <p:sldIdLst>
    <p:sldId id="613" r:id="rId2"/>
    <p:sldId id="612" r:id="rId3"/>
    <p:sldId id="681" r:id="rId4"/>
    <p:sldId id="379" r:id="rId5"/>
    <p:sldId id="692" r:id="rId6"/>
    <p:sldId id="682" r:id="rId7"/>
    <p:sldId id="691" r:id="rId8"/>
    <p:sldId id="656" r:id="rId9"/>
    <p:sldId id="422" r:id="rId10"/>
    <p:sldId id="423" r:id="rId11"/>
    <p:sldId id="531" r:id="rId12"/>
    <p:sldId id="707" r:id="rId13"/>
    <p:sldId id="401" r:id="rId14"/>
    <p:sldId id="328" r:id="rId15"/>
    <p:sldId id="625" r:id="rId16"/>
    <p:sldId id="627" r:id="rId17"/>
    <p:sldId id="425" r:id="rId18"/>
    <p:sldId id="384" r:id="rId19"/>
    <p:sldId id="325" r:id="rId20"/>
    <p:sldId id="354" r:id="rId21"/>
    <p:sldId id="316" r:id="rId22"/>
    <p:sldId id="368" r:id="rId23"/>
    <p:sldId id="329" r:id="rId24"/>
    <p:sldId id="330" r:id="rId25"/>
    <p:sldId id="709" r:id="rId26"/>
    <p:sldId id="710" r:id="rId27"/>
    <p:sldId id="711" r:id="rId28"/>
    <p:sldId id="712" r:id="rId29"/>
    <p:sldId id="713" r:id="rId30"/>
    <p:sldId id="714" r:id="rId31"/>
    <p:sldId id="715" r:id="rId32"/>
    <p:sldId id="716" r:id="rId33"/>
    <p:sldId id="331" r:id="rId34"/>
    <p:sldId id="283" r:id="rId35"/>
    <p:sldId id="313" r:id="rId36"/>
    <p:sldId id="262" r:id="rId37"/>
    <p:sldId id="265" r:id="rId38"/>
    <p:sldId id="290" r:id="rId39"/>
    <p:sldId id="307" r:id="rId40"/>
    <p:sldId id="266" r:id="rId41"/>
    <p:sldId id="291" r:id="rId42"/>
    <p:sldId id="267" r:id="rId43"/>
    <p:sldId id="683" r:id="rId44"/>
    <p:sldId id="684" r:id="rId45"/>
    <p:sldId id="272" r:id="rId46"/>
    <p:sldId id="337" r:id="rId47"/>
    <p:sldId id="355" r:id="rId48"/>
    <p:sldId id="362" r:id="rId49"/>
    <p:sldId id="344" r:id="rId50"/>
    <p:sldId id="687" r:id="rId51"/>
    <p:sldId id="372" r:id="rId52"/>
    <p:sldId id="629" r:id="rId53"/>
    <p:sldId id="636" r:id="rId54"/>
    <p:sldId id="639" r:id="rId55"/>
    <p:sldId id="640" r:id="rId56"/>
    <p:sldId id="339" r:id="rId57"/>
    <p:sldId id="34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21" autoAdjust="0"/>
    <p:restoredTop sz="94660"/>
  </p:normalViewPr>
  <p:slideViewPr>
    <p:cSldViewPr>
      <p:cViewPr>
        <p:scale>
          <a:sx n="94" d="100"/>
          <a:sy n="94" d="100"/>
        </p:scale>
        <p:origin x="-11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3.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1"/>
    </c:view3D>
    <c:floor>
      <c:thickness val="0"/>
      <c:spPr>
        <a:noFill/>
        <a:ln w="6350">
          <a:noFill/>
        </a:ln>
      </c:spPr>
    </c:floor>
    <c:sideWall>
      <c:thickness val="0"/>
    </c:sideWall>
    <c:backWall>
      <c:thickness val="0"/>
    </c:backWall>
    <c:plotArea>
      <c:layout>
        <c:manualLayout>
          <c:layoutTarget val="inner"/>
          <c:xMode val="edge"/>
          <c:yMode val="edge"/>
          <c:x val="1.2295898373915854E-2"/>
          <c:y val="0.15440718000406226"/>
          <c:w val="0.9770833333333333"/>
          <c:h val="0.42595124690414632"/>
        </c:manualLayout>
      </c:layout>
      <c:bar3DChart>
        <c:barDir val="col"/>
        <c:grouping val="clustered"/>
        <c:varyColors val="0"/>
        <c:ser>
          <c:idx val="0"/>
          <c:order val="0"/>
          <c:tx>
            <c:strRef>
              <c:f>Sheet1!$B$1</c:f>
              <c:strCache>
                <c:ptCount val="1"/>
                <c:pt idx="0">
                  <c:v>ظرفیت تولید نیروگا ه (MWH)</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0-CDDF-4DB2-84CF-C6C77DEFF8E6}"/>
              </c:ext>
            </c:extLst>
          </c:dPt>
          <c:dPt>
            <c:idx val="1"/>
            <c:invertIfNegative val="0"/>
            <c:bubble3D val="0"/>
            <c:spPr>
              <a:solidFill>
                <a:srgbClr val="66CCFF"/>
              </a:solidFill>
              <a:ln>
                <a:solidFill>
                  <a:schemeClr val="accent1"/>
                </a:solidFill>
              </a:ln>
            </c:spPr>
            <c:extLst xmlns:c16r2="http://schemas.microsoft.com/office/drawing/2015/06/chart">
              <c:ext xmlns:c16="http://schemas.microsoft.com/office/drawing/2014/chart" uri="{C3380CC4-5D6E-409C-BE32-E72D297353CC}">
                <c16:uniqueId val="{00000001-CDDF-4DB2-84CF-C6C77DEFF8E6}"/>
              </c:ext>
            </c:extLst>
          </c:dPt>
          <c:dPt>
            <c:idx val="2"/>
            <c:invertIfNegative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2-CDDF-4DB2-84CF-C6C77DEFF8E6}"/>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3-CDDF-4DB2-84CF-C6C77DEFF8E6}"/>
              </c:ext>
            </c:extLst>
          </c:dPt>
          <c:dPt>
            <c:idx val="4"/>
            <c:invertIfNegative val="0"/>
            <c:bubble3D val="0"/>
            <c:spPr>
              <a:solidFill>
                <a:srgbClr val="66FFFF"/>
              </a:solidFill>
            </c:spPr>
            <c:extLst xmlns:c16r2="http://schemas.microsoft.com/office/drawing/2015/06/chart">
              <c:ext xmlns:c16="http://schemas.microsoft.com/office/drawing/2014/chart" uri="{C3380CC4-5D6E-409C-BE32-E72D297353CC}">
                <c16:uniqueId val="{00000004-CDDF-4DB2-84CF-C6C77DEFF8E6}"/>
              </c:ext>
            </c:extLst>
          </c:dPt>
          <c:dPt>
            <c:idx val="5"/>
            <c:invertIfNegative val="0"/>
            <c:bubble3D val="0"/>
            <c:spPr>
              <a:solidFill>
                <a:srgbClr val="FFFF00"/>
              </a:solidFill>
            </c:spPr>
            <c:extLst xmlns:c16r2="http://schemas.microsoft.com/office/drawing/2015/06/chart">
              <c:ext xmlns:c16="http://schemas.microsoft.com/office/drawing/2014/chart" uri="{C3380CC4-5D6E-409C-BE32-E72D297353CC}">
                <c16:uniqueId val="{00000005-CDDF-4DB2-84CF-C6C77DEFF8E6}"/>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6-CDDF-4DB2-84CF-C6C77DEFF8E6}"/>
              </c:ext>
            </c:extLst>
          </c:dPt>
          <c:dLbls>
            <c:dLbl>
              <c:idx val="0"/>
              <c:layout>
                <c:manualLayout>
                  <c:x val="0.24104167344559285"/>
                  <c:y val="8.2714751121342536E-2"/>
                </c:manualLayout>
              </c:layout>
              <c:tx>
                <c:rich>
                  <a:bodyPr/>
                  <a:lstStyle/>
                  <a:p>
                    <a:r>
                      <a:rPr lang="en-US" dirty="0"/>
                      <a:t>16000</a:t>
                    </a:r>
                    <a:br>
                      <a:rPr lang="en-US" dirty="0"/>
                    </a:br>
                    <a:r>
                      <a:rPr lang="en-US" dirty="0"/>
                      <a:t>% 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DDF-4DB2-84CF-C6C77DEFF8E6}"/>
                </c:ext>
              </c:extLst>
            </c:dLbl>
            <c:dLbl>
              <c:idx val="1"/>
              <c:layout>
                <c:manualLayout>
                  <c:x val="-0.13080968930060527"/>
                  <c:y val="-6.8629512068753604E-2"/>
                </c:manualLayout>
              </c:layout>
              <c:tx>
                <c:rich>
                  <a:bodyPr/>
                  <a:lstStyle/>
                  <a:p>
                    <a:r>
                      <a:rPr lang="en-US" dirty="0"/>
                      <a:t>27000</a:t>
                    </a:r>
                    <a:br>
                      <a:rPr lang="en-US" dirty="0"/>
                    </a:br>
                    <a:r>
                      <a:rPr lang="en-US" dirty="0"/>
                      <a:t>% 33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DDF-4DB2-84CF-C6C77DEFF8E6}"/>
                </c:ext>
              </c:extLst>
            </c:dLbl>
            <c:dLbl>
              <c:idx val="2"/>
              <c:layout>
                <c:manualLayout>
                  <c:x val="-0.11222932963367099"/>
                  <c:y val="-0.16461427854928606"/>
                </c:manualLayout>
              </c:layout>
              <c:tx>
                <c:rich>
                  <a:bodyPr/>
                  <a:lstStyle/>
                  <a:p>
                    <a:r>
                      <a:rPr lang="en-US" dirty="0" smtClean="0"/>
                      <a:t>23200</a:t>
                    </a:r>
                  </a:p>
                  <a:p>
                    <a:r>
                      <a:rPr lang="en-US" dirty="0" smtClean="0"/>
                      <a:t> </a:t>
                    </a:r>
                    <a:r>
                      <a:rPr lang="en-US" dirty="0"/>
                      <a:t>%30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8755525283914389E-2"/>
                      <c:h val="0.17098989005490345"/>
                    </c:manualLayout>
                  </c15:layout>
                </c:ext>
                <c:ext xmlns:c16="http://schemas.microsoft.com/office/drawing/2014/chart" uri="{C3380CC4-5D6E-409C-BE32-E72D297353CC}">
                  <c16:uniqueId val="{00000002-CDDF-4DB2-84CF-C6C77DEFF8E6}"/>
                </c:ext>
              </c:extLst>
            </c:dLbl>
            <c:dLbl>
              <c:idx val="3"/>
              <c:layout>
                <c:manualLayout>
                  <c:x val="0.23860463287497616"/>
                  <c:y val="0.11892791501850666"/>
                </c:manualLayout>
              </c:layout>
              <c:tx>
                <c:rich>
                  <a:bodyPr/>
                  <a:lstStyle/>
                  <a:p>
                    <a:r>
                      <a:rPr lang="en-US" dirty="0"/>
                      <a:t>470</a:t>
                    </a:r>
                    <a:br>
                      <a:rPr lang="en-US" dirty="0"/>
                    </a:br>
                    <a:r>
                      <a:rPr lang="en-US" dirty="0"/>
                      <a:t>% 0.6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DDF-4DB2-84CF-C6C77DEFF8E6}"/>
                </c:ext>
              </c:extLst>
            </c:dLbl>
            <c:dLbl>
              <c:idx val="4"/>
              <c:layout>
                <c:manualLayout>
                  <c:x val="-0.11051345649783242"/>
                  <c:y val="-0.18786431772921791"/>
                </c:manualLayout>
              </c:layout>
              <c:tx>
                <c:rich>
                  <a:bodyPr/>
                  <a:lstStyle/>
                  <a:p>
                    <a:r>
                      <a:rPr lang="en-US" dirty="0"/>
                      <a:t>12000</a:t>
                    </a:r>
                    <a:br>
                      <a:rPr lang="en-US" dirty="0"/>
                    </a:br>
                    <a:r>
                      <a:rPr lang="en-US" dirty="0"/>
                      <a:t>%</a:t>
                    </a:r>
                    <a:r>
                      <a:rPr lang="en-US" baseline="0" dirty="0"/>
                      <a:t> 15</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DDF-4DB2-84CF-C6C77DEFF8E6}"/>
                </c:ext>
              </c:extLst>
            </c:dLbl>
            <c:dLbl>
              <c:idx val="5"/>
              <c:layout>
                <c:manualLayout>
                  <c:x val="0.12662362454536966"/>
                  <c:y val="-2.1749637347399972E-2"/>
                </c:manualLayout>
              </c:layout>
              <c:tx>
                <c:rich>
                  <a:bodyPr/>
                  <a:lstStyle/>
                  <a:p>
                    <a:r>
                      <a:rPr lang="en-US" dirty="0"/>
                      <a:t>440</a:t>
                    </a:r>
                    <a:br>
                      <a:rPr lang="en-US" dirty="0"/>
                    </a:br>
                    <a:r>
                      <a:rPr lang="en-US" dirty="0"/>
                      <a:t>% 0.6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DDF-4DB2-84CF-C6C77DEFF8E6}"/>
                </c:ext>
              </c:extLst>
            </c:dLbl>
            <c:dLbl>
              <c:idx val="6"/>
              <c:layout>
                <c:manualLayout>
                  <c:x val="-0.25255924023254306"/>
                  <c:y val="-3.1980879973518561E-2"/>
                </c:manualLayout>
              </c:layout>
              <c:tx>
                <c:rich>
                  <a:bodyPr/>
                  <a:lstStyle/>
                  <a:p>
                    <a:r>
                      <a:rPr lang="en-US" dirty="0"/>
                      <a:t>1000</a:t>
                    </a:r>
                    <a:br>
                      <a:rPr lang="en-US" dirty="0"/>
                    </a:br>
                    <a:r>
                      <a:rPr lang="en-US" dirty="0"/>
                      <a:t>% 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DDF-4DB2-84CF-C6C77DEFF8E6}"/>
                </c:ext>
              </c:extLst>
            </c:dLbl>
            <c:spPr>
              <a:noFill/>
              <a:ln>
                <a:noFill/>
              </a:ln>
              <a:effectLst/>
            </c:spPr>
            <c:txPr>
              <a:bodyPr/>
              <a:lstStyle/>
              <a:p>
                <a:pPr rtl="0">
                  <a:defRPr lang="en-US" sz="1800" b="1">
                    <a:cs typeface="B Nazanin" panose="00000400000000000000" pitchFamily="2" charset="-78"/>
                  </a:defRPr>
                </a:pPr>
                <a:endParaRPr lang="fa-I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نیروگاه های گازی</c:v>
                </c:pt>
                <c:pt idx="1">
                  <c:v>نیروگاه های چرخه ترکیبی</c:v>
                </c:pt>
                <c:pt idx="2">
                  <c:v>نیروگاه های بخاری</c:v>
                </c:pt>
                <c:pt idx="3">
                  <c:v>نیروگاه های برق آبی</c:v>
                </c:pt>
                <c:pt idx="4">
                  <c:v>نیروگاه های اتمی</c:v>
                </c:pt>
                <c:pt idx="5">
                  <c:v>نیروگاه های بادی ، خورشیدی و تجدید پذیر</c:v>
                </c:pt>
                <c:pt idx="6">
                  <c:v>نیروگاه های دیزلی</c:v>
                </c:pt>
              </c:strCache>
            </c:strRef>
          </c:cat>
          <c:val>
            <c:numRef>
              <c:f>Sheet1!$B$2:$B$8</c:f>
              <c:numCache>
                <c:formatCode>General</c:formatCode>
                <c:ptCount val="7"/>
                <c:pt idx="0">
                  <c:v>25919</c:v>
                </c:pt>
                <c:pt idx="1">
                  <c:v>23165</c:v>
                </c:pt>
                <c:pt idx="2">
                  <c:v>15829</c:v>
                </c:pt>
                <c:pt idx="3">
                  <c:v>11953</c:v>
                </c:pt>
                <c:pt idx="4">
                  <c:v>1020</c:v>
                </c:pt>
                <c:pt idx="5">
                  <c:v>468</c:v>
                </c:pt>
                <c:pt idx="6">
                  <c:v>439</c:v>
                </c:pt>
              </c:numCache>
            </c:numRef>
          </c:val>
          <c:extLst xmlns:c16r2="http://schemas.microsoft.com/office/drawing/2015/06/chart">
            <c:ext xmlns:c16="http://schemas.microsoft.com/office/drawing/2014/chart" uri="{C3380CC4-5D6E-409C-BE32-E72D297353CC}">
              <c16:uniqueId val="{00000007-CDDF-4DB2-84CF-C6C77DEFF8E6}"/>
            </c:ext>
          </c:extLst>
        </c:ser>
        <c:dLbls>
          <c:showLegendKey val="0"/>
          <c:showVal val="1"/>
          <c:showCatName val="0"/>
          <c:showSerName val="0"/>
          <c:showPercent val="0"/>
          <c:showBubbleSize val="0"/>
        </c:dLbls>
        <c:gapWidth val="75"/>
        <c:shape val="cylinder"/>
        <c:axId val="32570368"/>
        <c:axId val="99271232"/>
        <c:axId val="0"/>
      </c:bar3DChart>
      <c:catAx>
        <c:axId val="32570368"/>
        <c:scaling>
          <c:orientation val="minMax"/>
        </c:scaling>
        <c:delete val="0"/>
        <c:axPos val="b"/>
        <c:numFmt formatCode="General" sourceLinked="0"/>
        <c:majorTickMark val="out"/>
        <c:minorTickMark val="none"/>
        <c:tickLblPos val="nextTo"/>
        <c:txPr>
          <a:bodyPr/>
          <a:lstStyle/>
          <a:p>
            <a:pPr>
              <a:defRPr lang="en-US" sz="1400" b="1">
                <a:solidFill>
                  <a:srgbClr val="C00000"/>
                </a:solidFill>
                <a:cs typeface="B Nazanin" panose="00000400000000000000" pitchFamily="2" charset="-78"/>
              </a:defRPr>
            </a:pPr>
            <a:endParaRPr lang="fa-IR"/>
          </a:p>
        </c:txPr>
        <c:crossAx val="99271232"/>
        <c:crosses val="autoZero"/>
        <c:auto val="1"/>
        <c:lblAlgn val="ctr"/>
        <c:lblOffset val="100"/>
        <c:noMultiLvlLbl val="0"/>
      </c:catAx>
      <c:valAx>
        <c:axId val="99271232"/>
        <c:scaling>
          <c:orientation val="minMax"/>
        </c:scaling>
        <c:delete val="1"/>
        <c:axPos val="l"/>
        <c:numFmt formatCode="General" sourceLinked="1"/>
        <c:majorTickMark val="none"/>
        <c:minorTickMark val="none"/>
        <c:tickLblPos val="nextTo"/>
        <c:crossAx val="32570368"/>
        <c:crosses val="autoZero"/>
        <c:crossBetween val="between"/>
      </c:valAx>
    </c:plotArea>
    <c:plotVisOnly val="1"/>
    <c:dispBlanksAs val="gap"/>
    <c:showDLblsOverMax val="0"/>
  </c:chart>
  <c:txPr>
    <a:bodyPr/>
    <a:lstStyle/>
    <a:p>
      <a:pPr>
        <a:defRPr sz="1800"/>
      </a:pPr>
      <a:endParaRPr lang="fa-I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6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EDF3-4624-8589-5B7B83CE9362}"/>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EDF3-4624-8589-5B7B83CE9362}"/>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EDF3-4624-8589-5B7B83CE9362}"/>
              </c:ext>
            </c:extLst>
          </c:dPt>
          <c:dPt>
            <c:idx val="3"/>
            <c:bubble3D val="0"/>
            <c:spPr>
              <a:solidFill>
                <a:srgbClr val="FFC0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7-EDF3-4624-8589-5B7B83CE9362}"/>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9-EDF3-4624-8589-5B7B83CE9362}"/>
              </c:ext>
            </c:extLst>
          </c:dPt>
          <c:dLbls>
            <c:dLbl>
              <c:idx val="0"/>
              <c:layout>
                <c:manualLayout>
                  <c:x val="-0.36364673654741658"/>
                  <c:y val="-0.33243875730100647"/>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FF00"/>
                      </a:solidFill>
                      <a:latin typeface="+mn-lt"/>
                      <a:ea typeface="+mn-ea"/>
                      <a:cs typeface="B Homa" panose="00000400000000000000" pitchFamily="2" charset="-78"/>
                    </a:defRPr>
                  </a:pPr>
                  <a:endParaRPr lang="fa-IR"/>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F3-4624-8589-5B7B83CE9362}"/>
                </c:ext>
              </c:extLst>
            </c:dLbl>
            <c:dLbl>
              <c:idx val="1"/>
              <c:layout>
                <c:manualLayout>
                  <c:x val="0.17276315115642865"/>
                  <c:y val="5.9019388587085976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FF00"/>
                      </a:solidFill>
                      <a:latin typeface="+mn-lt"/>
                      <a:ea typeface="+mn-ea"/>
                      <a:cs typeface="B Homa" panose="00000400000000000000" pitchFamily="2" charset="-78"/>
                    </a:defRPr>
                  </a:pPr>
                  <a:endParaRPr lang="fa-IR"/>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F3-4624-8589-5B7B83CE9362}"/>
                </c:ext>
              </c:extLst>
            </c:dLbl>
            <c:dLbl>
              <c:idx val="2"/>
              <c:layout>
                <c:manualLayout>
                  <c:x val="9.0966825960276401E-2"/>
                  <c:y val="8.5661170692797647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00"/>
                      </a:solidFill>
                      <a:latin typeface="+mn-lt"/>
                      <a:ea typeface="+mn-ea"/>
                      <a:cs typeface="B Homa" panose="00000400000000000000" pitchFamily="2" charset="-78"/>
                    </a:defRPr>
                  </a:pPr>
                  <a:endParaRPr lang="fa-IR"/>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DF3-4624-8589-5B7B83CE9362}"/>
                </c:ext>
              </c:extLst>
            </c:dLbl>
            <c:dLbl>
              <c:idx val="3"/>
              <c:layout>
                <c:manualLayout>
                  <c:x val="-3.1478007509170923E-2"/>
                  <c:y val="0"/>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00"/>
                      </a:solidFill>
                      <a:latin typeface="+mn-lt"/>
                      <a:ea typeface="+mn-ea"/>
                      <a:cs typeface="B Homa" panose="00000400000000000000" pitchFamily="2" charset="-78"/>
                    </a:defRPr>
                  </a:pPr>
                  <a:endParaRPr lang="fa-IR"/>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DF3-4624-8589-5B7B83CE9362}"/>
                </c:ext>
              </c:extLst>
            </c:dLbl>
            <c:dLbl>
              <c:idx val="4"/>
              <c:layout>
                <c:manualLayout>
                  <c:x val="9.1260953120241017E-2"/>
                  <c:y val="0"/>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00"/>
                      </a:solidFill>
                      <a:latin typeface="+mn-lt"/>
                      <a:ea typeface="+mn-ea"/>
                      <a:cs typeface="B Homa" panose="00000400000000000000" pitchFamily="2" charset="-78"/>
                    </a:defRPr>
                  </a:pPr>
                  <a:endParaRPr lang="fa-IR"/>
                </a:p>
              </c:txPr>
              <c:dLblPos val="bestFi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DF3-4624-8589-5B7B83CE936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5">
                        <a:lumMod val="75000"/>
                      </a:schemeClr>
                    </a:solidFill>
                    <a:latin typeface="+mn-lt"/>
                    <a:ea typeface="+mn-ea"/>
                    <a:cs typeface="B Homa" panose="00000400000000000000" pitchFamily="2" charset="-78"/>
                  </a:defRPr>
                </a:pPr>
                <a:endParaRPr lang="fa-IR"/>
              </a:p>
            </c:txPr>
            <c:dLblPos val="in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Sheet2!$B$3:$B$7</c:f>
              <c:strCache>
                <c:ptCount val="5"/>
                <c:pt idx="0">
                  <c:v>خانگی</c:v>
                </c:pt>
                <c:pt idx="1">
                  <c:v>تجاری</c:v>
                </c:pt>
                <c:pt idx="2">
                  <c:v>عمومی</c:v>
                </c:pt>
                <c:pt idx="3">
                  <c:v>کشاورزی</c:v>
                </c:pt>
                <c:pt idx="4">
                  <c:v>صنعتی</c:v>
                </c:pt>
              </c:strCache>
            </c:strRef>
          </c:cat>
          <c:val>
            <c:numRef>
              <c:f>Sheet2!$C$3:$C$7</c:f>
              <c:numCache>
                <c:formatCode>0.00</c:formatCode>
                <c:ptCount val="5"/>
                <c:pt idx="0">
                  <c:v>76.315511509101484</c:v>
                </c:pt>
                <c:pt idx="1">
                  <c:v>16.06822803931988</c:v>
                </c:pt>
                <c:pt idx="2">
                  <c:v>5.6014760890012587</c:v>
                </c:pt>
                <c:pt idx="3">
                  <c:v>1.0304455931097962</c:v>
                </c:pt>
                <c:pt idx="4">
                  <c:v>0.98433876946755816</c:v>
                </c:pt>
              </c:numCache>
            </c:numRef>
          </c:val>
          <c:extLst xmlns:c16r2="http://schemas.microsoft.com/office/drawing/2015/06/chart">
            <c:ext xmlns:c16="http://schemas.microsoft.com/office/drawing/2014/chart" uri="{C3380CC4-5D6E-409C-BE32-E72D297353CC}">
              <c16:uniqueId val="{0000000A-EDF3-4624-8589-5B7B83CE9362}"/>
            </c:ext>
          </c:extLst>
        </c:ser>
        <c:dLbls>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5.2028051128486984E-2"/>
          <c:y val="0.85497268120311631"/>
          <c:w val="0.9"/>
          <c:h val="0.1136692259348984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B Homa" panose="00000400000000000000" pitchFamily="2" charset="-78"/>
            </a:defRPr>
          </a:pPr>
          <a:endParaRPr lang="fa-IR"/>
        </a:p>
      </c:txPr>
    </c:legend>
    <c:plotVisOnly val="1"/>
    <c:dispBlanksAs val="zero"/>
    <c:showDLblsOverMax val="0"/>
  </c:chart>
  <c:spPr>
    <a:noFill/>
    <a:ln>
      <a:noFill/>
    </a:ln>
    <a:effectLst/>
  </c:spPr>
  <c:txPr>
    <a:bodyPr/>
    <a:lstStyle/>
    <a:p>
      <a:pPr>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en-US" sz="2000" b="1" i="0" u="none" strike="noStrike" kern="1200" baseline="0">
                <a:solidFill>
                  <a:srgbClr val="C00000"/>
                </a:solidFill>
                <a:effectLst/>
                <a:latin typeface="+mn-lt"/>
                <a:ea typeface="+mn-ea"/>
                <a:cs typeface="+mn-cs"/>
              </a:defRPr>
            </a:pPr>
            <a:r>
              <a:rPr lang="fa-IR" sz="2000" b="1" dirty="0">
                <a:solidFill>
                  <a:srgbClr val="C00000"/>
                </a:solidFill>
              </a:rPr>
              <a:t>مگاوات</a:t>
            </a:r>
            <a:endParaRPr lang="en-US" sz="2000" b="1" dirty="0">
              <a:solidFill>
                <a:srgbClr val="C00000"/>
              </a:solidFill>
            </a:endParaRPr>
          </a:p>
        </c:rich>
      </c:tx>
      <c:layout>
        <c:manualLayout>
          <c:xMode val="edge"/>
          <c:yMode val="edge"/>
          <c:x val="2.4251312335958005E-2"/>
          <c:y val="0.13260992857136641"/>
        </c:manualLayout>
      </c:layout>
      <c:overlay val="0"/>
      <c:spPr>
        <a:noFill/>
        <a:ln>
          <a:noFill/>
        </a:ln>
        <a:effectLst/>
      </c:spPr>
    </c:title>
    <c:autoTitleDeleted val="0"/>
    <c:plotArea>
      <c:layout>
        <c:manualLayout>
          <c:layoutTarget val="inner"/>
          <c:xMode val="edge"/>
          <c:yMode val="edge"/>
          <c:x val="1.0302657480314962E-3"/>
          <c:y val="0.12059582230918611"/>
          <c:w val="0.98855304024496837"/>
          <c:h val="0.72658735378938821"/>
        </c:manualLayout>
      </c:layout>
      <c:barChart>
        <c:barDir val="col"/>
        <c:grouping val="clustered"/>
        <c:varyColors val="0"/>
        <c:ser>
          <c:idx val="0"/>
          <c:order val="0"/>
          <c:tx>
            <c:strRef>
              <c:f>Sheet1!$B$1</c:f>
              <c:strCache>
                <c:ptCount val="1"/>
                <c:pt idx="0">
                  <c:v>Mw</c:v>
                </c:pt>
              </c:strCache>
            </c:strRef>
          </c:tx>
          <c:spPr>
            <a:solidFill>
              <a:schemeClr val="accent2">
                <a:lumMod val="60000"/>
                <a:lumOff val="40000"/>
              </a:schemeClr>
            </a:solidFill>
            <a:ln>
              <a:noFill/>
            </a:ln>
            <a:effectLst>
              <a:outerShdw blurRad="76200" dir="18900000" sy="23000" kx="-1200000" algn="bl" rotWithShape="0">
                <a:prstClr val="black">
                  <a:alpha val="20000"/>
                </a:prstClr>
              </a:outerShdw>
            </a:effectLst>
          </c:spPr>
          <c:invertIfNegative val="0"/>
          <c:dLbls>
            <c:delete val="1"/>
          </c:dLbls>
          <c:cat>
            <c:numRef>
              <c:f>Sheet1!$A$2:$A$6</c:f>
              <c:numCache>
                <c:formatCode>General</c:formatCode>
                <c:ptCount val="5"/>
                <c:pt idx="0">
                  <c:v>94</c:v>
                </c:pt>
                <c:pt idx="1">
                  <c:v>95</c:v>
                </c:pt>
                <c:pt idx="2">
                  <c:v>96</c:v>
                </c:pt>
                <c:pt idx="3">
                  <c:v>97</c:v>
                </c:pt>
                <c:pt idx="4">
                  <c:v>98</c:v>
                </c:pt>
              </c:numCache>
            </c:numRef>
          </c:cat>
          <c:val>
            <c:numRef>
              <c:f>Sheet1!$B$2:$B$6</c:f>
              <c:numCache>
                <c:formatCode>General</c:formatCode>
                <c:ptCount val="5"/>
                <c:pt idx="0">
                  <c:v>987</c:v>
                </c:pt>
                <c:pt idx="1">
                  <c:v>1059</c:v>
                </c:pt>
                <c:pt idx="2">
                  <c:v>1086</c:v>
                </c:pt>
                <c:pt idx="3">
                  <c:v>1112</c:v>
                </c:pt>
                <c:pt idx="4">
                  <c:v>1204</c:v>
                </c:pt>
              </c:numCache>
            </c:numRef>
          </c:val>
          <c:extLst xmlns:c16r2="http://schemas.microsoft.com/office/drawing/2015/06/chart">
            <c:ext xmlns:c16="http://schemas.microsoft.com/office/drawing/2014/chart" uri="{C3380CC4-5D6E-409C-BE32-E72D297353CC}">
              <c16:uniqueId val="{00000000-3AD0-4399-8B58-21B644E045AB}"/>
            </c:ext>
          </c:extLst>
        </c:ser>
        <c:dLbls>
          <c:showLegendKey val="0"/>
          <c:showVal val="1"/>
          <c:showCatName val="0"/>
          <c:showSerName val="0"/>
          <c:showPercent val="0"/>
          <c:showBubbleSize val="0"/>
        </c:dLbls>
        <c:gapWidth val="133"/>
        <c:axId val="138775040"/>
        <c:axId val="139427840"/>
      </c:barChart>
      <c:catAx>
        <c:axId val="138775040"/>
        <c:scaling>
          <c:orientation val="minMax"/>
        </c:scaling>
        <c:delete val="0"/>
        <c:axPos val="b"/>
        <c:numFmt formatCode="General" sourceLinked="1"/>
        <c:majorTickMark val="none"/>
        <c:minorTickMark val="none"/>
        <c:tickLblPos val="nextTo"/>
        <c:spPr>
          <a:noFill/>
          <a:ln>
            <a:solidFill>
              <a:srgbClr val="66CCFF"/>
            </a:solidFill>
          </a:ln>
          <a:effectLst/>
        </c:spPr>
        <c:txPr>
          <a:bodyPr rot="-60000000" spcFirstLastPara="1" vertOverflow="ellipsis" vert="horz" wrap="square" anchor="ctr" anchorCtr="1"/>
          <a:lstStyle/>
          <a:p>
            <a:pPr>
              <a:defRPr lang="en-US" sz="2800" b="1" i="0" u="none" strike="noStrike" kern="1200" baseline="0">
                <a:solidFill>
                  <a:srgbClr val="FF0000"/>
                </a:solidFill>
                <a:effectLst/>
                <a:latin typeface="+mn-lt"/>
                <a:ea typeface="+mn-ea"/>
                <a:cs typeface="B Nazanin" panose="00000400000000000000" pitchFamily="2" charset="-78"/>
              </a:defRPr>
            </a:pPr>
            <a:endParaRPr lang="fa-IR"/>
          </a:p>
        </c:txPr>
        <c:crossAx val="139427840"/>
        <c:crosses val="autoZero"/>
        <c:auto val="1"/>
        <c:lblAlgn val="ctr"/>
        <c:lblOffset val="100"/>
        <c:noMultiLvlLbl val="0"/>
      </c:catAx>
      <c:valAx>
        <c:axId val="139427840"/>
        <c:scaling>
          <c:orientation val="minMax"/>
        </c:scaling>
        <c:delete val="1"/>
        <c:axPos val="l"/>
        <c:numFmt formatCode="General" sourceLinked="1"/>
        <c:majorTickMark val="none"/>
        <c:minorTickMark val="none"/>
        <c:tickLblPos val="nextTo"/>
        <c:crossAx val="1387750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a-I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jpe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01998-F2CE-4B44-82F3-C587FD31BF9F}"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pPr rtl="1"/>
          <a:endParaRPr lang="fa-IR"/>
        </a:p>
      </dgm:t>
    </dgm:pt>
    <dgm:pt modelId="{4F0EFC48-CAEF-458F-9391-B6DA0E8754BB}">
      <dgm:prSet phldrT="[Text]" custT="1"/>
      <dgm:spPr>
        <a:solidFill>
          <a:srgbClr val="99FF33"/>
        </a:solidFill>
      </dgm:spPr>
      <dgm:t>
        <a:bodyPr/>
        <a:lstStyle/>
        <a:p>
          <a:pPr rtl="1"/>
          <a:r>
            <a:rPr lang="fa-IR" sz="2100" b="1" dirty="0" smtClean="0">
              <a:solidFill>
                <a:schemeClr val="tx1"/>
              </a:solidFill>
              <a:cs typeface="B Mitra" pitchFamily="2" charset="-78"/>
            </a:rPr>
            <a:t>* عدم استفاده از لوازم الکتریکی پرمصرف در ساعات اوج مصرف از قبیل اتو، جاروبرقی، ماشین لباسشویی و ...</a:t>
          </a:r>
        </a:p>
        <a:p>
          <a:pPr rtl="1"/>
          <a:r>
            <a:rPr lang="fa-IR" sz="2800" b="1" dirty="0" smtClean="0">
              <a:solidFill>
                <a:schemeClr val="tx1"/>
              </a:solidFill>
              <a:cs typeface="B Mitra" pitchFamily="2" charset="-78"/>
            </a:rPr>
            <a:t>* ساعات اوج مصرف : 11 </a:t>
          </a:r>
          <a:r>
            <a:rPr lang="fa-IR" sz="2800" b="1" smtClean="0">
              <a:solidFill>
                <a:schemeClr val="tx1"/>
              </a:solidFill>
              <a:cs typeface="B Mitra" pitchFamily="2" charset="-78"/>
            </a:rPr>
            <a:t>الی 15 </a:t>
          </a:r>
          <a:endParaRPr lang="fa-IR" sz="2800" b="1" dirty="0" smtClean="0">
            <a:solidFill>
              <a:schemeClr val="tx1"/>
            </a:solidFill>
            <a:cs typeface="B Mitra" pitchFamily="2" charset="-78"/>
          </a:endParaRPr>
        </a:p>
      </dgm:t>
    </dgm:pt>
    <dgm:pt modelId="{601B65A5-6207-4954-89C8-B2F3515C78A6}" type="parTrans" cxnId="{DF7FBFE7-0769-4091-80BF-99F4FF350AF4}">
      <dgm:prSet/>
      <dgm:spPr/>
      <dgm:t>
        <a:bodyPr/>
        <a:lstStyle/>
        <a:p>
          <a:pPr rtl="1"/>
          <a:endParaRPr lang="fa-IR"/>
        </a:p>
      </dgm:t>
    </dgm:pt>
    <dgm:pt modelId="{A90E118E-F966-4E15-A10E-3002E228F590}" type="sibTrans" cxnId="{DF7FBFE7-0769-4091-80BF-99F4FF350AF4}">
      <dgm:prSet/>
      <dgm:spPr/>
      <dgm:t>
        <a:bodyPr/>
        <a:lstStyle/>
        <a:p>
          <a:pPr rtl="1"/>
          <a:endParaRPr lang="fa-IR"/>
        </a:p>
      </dgm:t>
    </dgm:pt>
    <dgm:pt modelId="{187CD54A-A155-4482-A9BE-085E894BCCC2}">
      <dgm:prSet phldrT="[Text]"/>
      <dgm:spPr>
        <a:solidFill>
          <a:srgbClr val="66CCFF"/>
        </a:solidFill>
      </dgm:spPr>
      <dgm:t>
        <a:bodyPr/>
        <a:lstStyle/>
        <a:p>
          <a:pPr rtl="1"/>
          <a:r>
            <a:rPr lang="fa-IR" b="1" dirty="0" smtClean="0">
              <a:solidFill>
                <a:schemeClr val="tx1"/>
              </a:solidFill>
              <a:cs typeface="B Mitra" pitchFamily="2" charset="-78"/>
            </a:rPr>
            <a:t>* استفاده از دور کند کولرهای آبی در ساعات اوج مصرف </a:t>
          </a:r>
        </a:p>
        <a:p>
          <a:pPr rtl="1"/>
          <a:r>
            <a:rPr lang="fa-IR" b="1" dirty="0" smtClean="0">
              <a:solidFill>
                <a:schemeClr val="tx1"/>
              </a:solidFill>
              <a:cs typeface="B Mitra" pitchFamily="2" charset="-78"/>
            </a:rPr>
            <a:t>* تنظیم کولرهای گازی در دمای 25 درجه سانتی گراد</a:t>
          </a:r>
        </a:p>
        <a:p>
          <a:pPr rtl="1"/>
          <a:r>
            <a:rPr lang="fa-IR" b="1" dirty="0" smtClean="0">
              <a:solidFill>
                <a:schemeClr val="tx1"/>
              </a:solidFill>
              <a:cs typeface="B Mitra" pitchFamily="2" charset="-78"/>
            </a:rPr>
            <a:t>* نصب سایبان و تعویض سالیانه پوشال کولرهای آبی</a:t>
          </a:r>
          <a:endParaRPr lang="fa-IR" b="1" dirty="0">
            <a:solidFill>
              <a:schemeClr val="tx1"/>
            </a:solidFill>
            <a:cs typeface="B Mitra" pitchFamily="2" charset="-78"/>
          </a:endParaRPr>
        </a:p>
      </dgm:t>
    </dgm:pt>
    <dgm:pt modelId="{631E5CAE-AD4A-4E75-B476-2F45F387C346}" type="parTrans" cxnId="{21A9BA00-B591-40FC-ADED-6444606AA944}">
      <dgm:prSet/>
      <dgm:spPr/>
      <dgm:t>
        <a:bodyPr/>
        <a:lstStyle/>
        <a:p>
          <a:pPr rtl="1"/>
          <a:endParaRPr lang="fa-IR"/>
        </a:p>
      </dgm:t>
    </dgm:pt>
    <dgm:pt modelId="{AC5B6083-28D8-4698-9F3D-38F5778DF4CF}" type="sibTrans" cxnId="{21A9BA00-B591-40FC-ADED-6444606AA944}">
      <dgm:prSet/>
      <dgm:spPr/>
      <dgm:t>
        <a:bodyPr/>
        <a:lstStyle/>
        <a:p>
          <a:pPr rtl="1"/>
          <a:endParaRPr lang="fa-IR"/>
        </a:p>
      </dgm:t>
    </dgm:pt>
    <dgm:pt modelId="{4C60341E-FC88-44AD-A37C-DD2C537266E6}">
      <dgm:prSet phldrT="[Text]"/>
      <dgm:spPr>
        <a:solidFill>
          <a:srgbClr val="FF9933"/>
        </a:solidFill>
      </dgm:spPr>
      <dgm:t>
        <a:bodyPr/>
        <a:lstStyle/>
        <a:p>
          <a:pPr rtl="1"/>
          <a:r>
            <a:rPr lang="fa-IR" b="1" dirty="0" smtClean="0">
              <a:solidFill>
                <a:schemeClr val="tx1"/>
              </a:solidFill>
              <a:cs typeface="B Mitra" pitchFamily="2" charset="-78"/>
            </a:rPr>
            <a:t>* استفاده از نور طبیعی خورشید در روز به جای استفاده از لامپ</a:t>
          </a:r>
        </a:p>
        <a:p>
          <a:pPr rtl="1"/>
          <a:r>
            <a:rPr lang="fa-IR" b="1" dirty="0" smtClean="0">
              <a:solidFill>
                <a:schemeClr val="tx1"/>
              </a:solidFill>
              <a:cs typeface="B Mitra" pitchFamily="2" charset="-78"/>
            </a:rPr>
            <a:t>* استفاده از لامپ </a:t>
          </a:r>
          <a:r>
            <a:rPr lang="en-US" b="1" dirty="0" smtClean="0">
              <a:solidFill>
                <a:schemeClr val="tx1"/>
              </a:solidFill>
              <a:cs typeface="B Mitra" pitchFamily="2" charset="-78"/>
            </a:rPr>
            <a:t>LED</a:t>
          </a:r>
          <a:r>
            <a:rPr lang="fa-IR" b="1" dirty="0" smtClean="0">
              <a:solidFill>
                <a:schemeClr val="tx1"/>
              </a:solidFill>
              <a:cs typeface="B Mitra" pitchFamily="2" charset="-78"/>
            </a:rPr>
            <a:t> به جای لامپ رشته ای و حتی لامپ کم </a:t>
          </a:r>
          <a:r>
            <a:rPr lang="fa-IR" b="1" smtClean="0">
              <a:solidFill>
                <a:schemeClr val="tx1"/>
              </a:solidFill>
              <a:cs typeface="B Mitra" pitchFamily="2" charset="-78"/>
            </a:rPr>
            <a:t>مصرف </a:t>
          </a:r>
        </a:p>
        <a:p>
          <a:pPr rtl="1"/>
          <a:r>
            <a:rPr lang="fa-IR" b="1" smtClean="0">
              <a:solidFill>
                <a:schemeClr val="tx1"/>
              </a:solidFill>
              <a:cs typeface="B Mitra" pitchFamily="2" charset="-78"/>
            </a:rPr>
            <a:t>* </a:t>
          </a:r>
          <a:r>
            <a:rPr lang="fa-IR" b="1" dirty="0" smtClean="0">
              <a:solidFill>
                <a:schemeClr val="tx1"/>
              </a:solidFill>
              <a:cs typeface="B Mitra" pitchFamily="2" charset="-78"/>
            </a:rPr>
            <a:t>کنترل لاستیک دور درب یخچال و تعویض آن در صورت فرسودگی</a:t>
          </a:r>
        </a:p>
      </dgm:t>
    </dgm:pt>
    <dgm:pt modelId="{F8B4986F-F700-4FD0-B505-FE0DE662F0FC}" type="parTrans" cxnId="{17666BD1-EF05-4D8C-A359-B3244D2B11AE}">
      <dgm:prSet/>
      <dgm:spPr/>
      <dgm:t>
        <a:bodyPr/>
        <a:lstStyle/>
        <a:p>
          <a:pPr rtl="1"/>
          <a:endParaRPr lang="fa-IR"/>
        </a:p>
      </dgm:t>
    </dgm:pt>
    <dgm:pt modelId="{DDBC53D5-58EB-43C1-98E7-E264658F2DE5}" type="sibTrans" cxnId="{17666BD1-EF05-4D8C-A359-B3244D2B11AE}">
      <dgm:prSet/>
      <dgm:spPr/>
      <dgm:t>
        <a:bodyPr/>
        <a:lstStyle/>
        <a:p>
          <a:pPr rtl="1"/>
          <a:endParaRPr lang="fa-IR"/>
        </a:p>
      </dgm:t>
    </dgm:pt>
    <dgm:pt modelId="{C1409568-17B3-4568-8A2B-7C11EB622D12}" type="pres">
      <dgm:prSet presAssocID="{02301998-F2CE-4B44-82F3-C587FD31BF9F}" presName="linear" presStyleCnt="0">
        <dgm:presLayoutVars>
          <dgm:dir/>
          <dgm:resizeHandles val="exact"/>
        </dgm:presLayoutVars>
      </dgm:prSet>
      <dgm:spPr/>
      <dgm:t>
        <a:bodyPr/>
        <a:lstStyle/>
        <a:p>
          <a:pPr rtl="1"/>
          <a:endParaRPr lang="fa-IR"/>
        </a:p>
      </dgm:t>
    </dgm:pt>
    <dgm:pt modelId="{AA215274-B588-4D30-A6E4-4DABB835E759}" type="pres">
      <dgm:prSet presAssocID="{4F0EFC48-CAEF-458F-9391-B6DA0E8754BB}" presName="comp" presStyleCnt="0"/>
      <dgm:spPr/>
    </dgm:pt>
    <dgm:pt modelId="{D97E9051-88D8-45EE-93AE-49CF35F69B46}" type="pres">
      <dgm:prSet presAssocID="{4F0EFC48-CAEF-458F-9391-B6DA0E8754BB}" presName="box" presStyleLbl="node1" presStyleIdx="0" presStyleCnt="3"/>
      <dgm:spPr/>
      <dgm:t>
        <a:bodyPr/>
        <a:lstStyle/>
        <a:p>
          <a:pPr rtl="1"/>
          <a:endParaRPr lang="fa-IR"/>
        </a:p>
      </dgm:t>
    </dgm:pt>
    <dgm:pt modelId="{110F5196-666A-4592-A147-9C073E36668A}" type="pres">
      <dgm:prSet presAssocID="{4F0EFC48-CAEF-458F-9391-B6DA0E8754BB}" presName="img" presStyleLbl="fgImgPlace1" presStyleIdx="0" presStyleCnt="3"/>
      <dgm:spPr>
        <a:blipFill rotWithShape="1">
          <a:blip xmlns:r="http://schemas.openxmlformats.org/officeDocument/2006/relationships" r:embed="rId1"/>
          <a:stretch>
            <a:fillRect/>
          </a:stretch>
        </a:blipFill>
      </dgm:spPr>
      <dgm:t>
        <a:bodyPr/>
        <a:lstStyle/>
        <a:p>
          <a:pPr rtl="1"/>
          <a:endParaRPr lang="fa-IR"/>
        </a:p>
      </dgm:t>
    </dgm:pt>
    <dgm:pt modelId="{7257DDB2-C609-4C4A-98F6-2D57DABFDBBE}" type="pres">
      <dgm:prSet presAssocID="{4F0EFC48-CAEF-458F-9391-B6DA0E8754BB}" presName="text" presStyleLbl="node1" presStyleIdx="0" presStyleCnt="3">
        <dgm:presLayoutVars>
          <dgm:bulletEnabled val="1"/>
        </dgm:presLayoutVars>
      </dgm:prSet>
      <dgm:spPr/>
      <dgm:t>
        <a:bodyPr/>
        <a:lstStyle/>
        <a:p>
          <a:pPr rtl="1"/>
          <a:endParaRPr lang="fa-IR"/>
        </a:p>
      </dgm:t>
    </dgm:pt>
    <dgm:pt modelId="{879B09AB-31C0-4DF6-AF67-9A57D86BE588}" type="pres">
      <dgm:prSet presAssocID="{A90E118E-F966-4E15-A10E-3002E228F590}" presName="spacer" presStyleCnt="0"/>
      <dgm:spPr/>
    </dgm:pt>
    <dgm:pt modelId="{EA15F2B2-9882-42FF-BE0B-BBBC08E5FF13}" type="pres">
      <dgm:prSet presAssocID="{187CD54A-A155-4482-A9BE-085E894BCCC2}" presName="comp" presStyleCnt="0"/>
      <dgm:spPr/>
    </dgm:pt>
    <dgm:pt modelId="{40FD8753-A0FB-4652-A85E-5641D9D853A2}" type="pres">
      <dgm:prSet presAssocID="{187CD54A-A155-4482-A9BE-085E894BCCC2}" presName="box" presStyleLbl="node1" presStyleIdx="1" presStyleCnt="3"/>
      <dgm:spPr/>
      <dgm:t>
        <a:bodyPr/>
        <a:lstStyle/>
        <a:p>
          <a:pPr rtl="1"/>
          <a:endParaRPr lang="fa-IR"/>
        </a:p>
      </dgm:t>
    </dgm:pt>
    <dgm:pt modelId="{CD6017D3-0F2C-47F8-B418-21A3FE8DB399}" type="pres">
      <dgm:prSet presAssocID="{187CD54A-A155-4482-A9BE-085E894BCCC2}" presName="img" presStyleLbl="fgImgPlace1" presStyleIdx="1" presStyleCnt="3"/>
      <dgm:spPr>
        <a:blipFill rotWithShape="1">
          <a:blip xmlns:r="http://schemas.openxmlformats.org/officeDocument/2006/relationships" r:embed="rId2"/>
          <a:stretch>
            <a:fillRect/>
          </a:stretch>
        </a:blipFill>
      </dgm:spPr>
    </dgm:pt>
    <dgm:pt modelId="{510EA187-4346-4FAA-8134-E5009762F34B}" type="pres">
      <dgm:prSet presAssocID="{187CD54A-A155-4482-A9BE-085E894BCCC2}" presName="text" presStyleLbl="node1" presStyleIdx="1" presStyleCnt="3">
        <dgm:presLayoutVars>
          <dgm:bulletEnabled val="1"/>
        </dgm:presLayoutVars>
      </dgm:prSet>
      <dgm:spPr/>
      <dgm:t>
        <a:bodyPr/>
        <a:lstStyle/>
        <a:p>
          <a:pPr rtl="1"/>
          <a:endParaRPr lang="fa-IR"/>
        </a:p>
      </dgm:t>
    </dgm:pt>
    <dgm:pt modelId="{A18C95B2-3EB8-48AB-BF1E-5AC327A51AB4}" type="pres">
      <dgm:prSet presAssocID="{AC5B6083-28D8-4698-9F3D-38F5778DF4CF}" presName="spacer" presStyleCnt="0"/>
      <dgm:spPr/>
    </dgm:pt>
    <dgm:pt modelId="{85B0D16D-572F-4CF4-A4CE-1E7793950801}" type="pres">
      <dgm:prSet presAssocID="{4C60341E-FC88-44AD-A37C-DD2C537266E6}" presName="comp" presStyleCnt="0"/>
      <dgm:spPr/>
    </dgm:pt>
    <dgm:pt modelId="{5D761E47-42F7-4DB2-8D95-48806878700C}" type="pres">
      <dgm:prSet presAssocID="{4C60341E-FC88-44AD-A37C-DD2C537266E6}" presName="box" presStyleLbl="node1" presStyleIdx="2" presStyleCnt="3"/>
      <dgm:spPr/>
      <dgm:t>
        <a:bodyPr/>
        <a:lstStyle/>
        <a:p>
          <a:pPr rtl="1"/>
          <a:endParaRPr lang="fa-IR"/>
        </a:p>
      </dgm:t>
    </dgm:pt>
    <dgm:pt modelId="{D92AB10C-5F0B-4F12-9117-E09DCC7BAF4B}" type="pres">
      <dgm:prSet presAssocID="{4C60341E-FC88-44AD-A37C-DD2C537266E6}" presName="img" presStyleLbl="fgImgPlace1" presStyleIdx="2" presStyleCnt="3"/>
      <dgm:spPr>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dgm:spPr>
      <dgm:t>
        <a:bodyPr/>
        <a:lstStyle/>
        <a:p>
          <a:pPr rtl="1"/>
          <a:endParaRPr lang="fa-IR"/>
        </a:p>
      </dgm:t>
    </dgm:pt>
    <dgm:pt modelId="{23C9D94C-011F-417B-A335-C78AA68413D5}" type="pres">
      <dgm:prSet presAssocID="{4C60341E-FC88-44AD-A37C-DD2C537266E6}" presName="text" presStyleLbl="node1" presStyleIdx="2" presStyleCnt="3">
        <dgm:presLayoutVars>
          <dgm:bulletEnabled val="1"/>
        </dgm:presLayoutVars>
      </dgm:prSet>
      <dgm:spPr/>
      <dgm:t>
        <a:bodyPr/>
        <a:lstStyle/>
        <a:p>
          <a:pPr rtl="1"/>
          <a:endParaRPr lang="fa-IR"/>
        </a:p>
      </dgm:t>
    </dgm:pt>
  </dgm:ptLst>
  <dgm:cxnLst>
    <dgm:cxn modelId="{17666BD1-EF05-4D8C-A359-B3244D2B11AE}" srcId="{02301998-F2CE-4B44-82F3-C587FD31BF9F}" destId="{4C60341E-FC88-44AD-A37C-DD2C537266E6}" srcOrd="2" destOrd="0" parTransId="{F8B4986F-F700-4FD0-B505-FE0DE662F0FC}" sibTransId="{DDBC53D5-58EB-43C1-98E7-E264658F2DE5}"/>
    <dgm:cxn modelId="{435263EF-572E-428E-9FEC-F81866F2CF0F}" type="presOf" srcId="{187CD54A-A155-4482-A9BE-085E894BCCC2}" destId="{510EA187-4346-4FAA-8134-E5009762F34B}" srcOrd="1" destOrd="0" presId="urn:microsoft.com/office/officeart/2005/8/layout/vList4"/>
    <dgm:cxn modelId="{36652A4C-50E4-40BD-9929-4E4C3FE3EFB0}" type="presOf" srcId="{02301998-F2CE-4B44-82F3-C587FD31BF9F}" destId="{C1409568-17B3-4568-8A2B-7C11EB622D12}" srcOrd="0" destOrd="0" presId="urn:microsoft.com/office/officeart/2005/8/layout/vList4"/>
    <dgm:cxn modelId="{3EDAB6B3-1A4F-4B97-8831-B7ECDC527F3F}" type="presOf" srcId="{4F0EFC48-CAEF-458F-9391-B6DA0E8754BB}" destId="{D97E9051-88D8-45EE-93AE-49CF35F69B46}" srcOrd="0" destOrd="0" presId="urn:microsoft.com/office/officeart/2005/8/layout/vList4"/>
    <dgm:cxn modelId="{1085053A-43C5-40F2-BE7B-79EB770D1FE9}" type="presOf" srcId="{4C60341E-FC88-44AD-A37C-DD2C537266E6}" destId="{5D761E47-42F7-4DB2-8D95-48806878700C}" srcOrd="0" destOrd="0" presId="urn:microsoft.com/office/officeart/2005/8/layout/vList4"/>
    <dgm:cxn modelId="{4F112BC9-84AA-4AAC-B9F5-CB3F164B9B78}" type="presOf" srcId="{187CD54A-A155-4482-A9BE-085E894BCCC2}" destId="{40FD8753-A0FB-4652-A85E-5641D9D853A2}" srcOrd="0" destOrd="0" presId="urn:microsoft.com/office/officeart/2005/8/layout/vList4"/>
    <dgm:cxn modelId="{987560EA-731E-4EEE-8463-FABAF28D5ECF}" type="presOf" srcId="{4F0EFC48-CAEF-458F-9391-B6DA0E8754BB}" destId="{7257DDB2-C609-4C4A-98F6-2D57DABFDBBE}" srcOrd="1" destOrd="0" presId="urn:microsoft.com/office/officeart/2005/8/layout/vList4"/>
    <dgm:cxn modelId="{AC4E4E06-08EF-45CA-A1C2-9F9991A7717C}" type="presOf" srcId="{4C60341E-FC88-44AD-A37C-DD2C537266E6}" destId="{23C9D94C-011F-417B-A335-C78AA68413D5}" srcOrd="1" destOrd="0" presId="urn:microsoft.com/office/officeart/2005/8/layout/vList4"/>
    <dgm:cxn modelId="{DF7FBFE7-0769-4091-80BF-99F4FF350AF4}" srcId="{02301998-F2CE-4B44-82F3-C587FD31BF9F}" destId="{4F0EFC48-CAEF-458F-9391-B6DA0E8754BB}" srcOrd="0" destOrd="0" parTransId="{601B65A5-6207-4954-89C8-B2F3515C78A6}" sibTransId="{A90E118E-F966-4E15-A10E-3002E228F590}"/>
    <dgm:cxn modelId="{21A9BA00-B591-40FC-ADED-6444606AA944}" srcId="{02301998-F2CE-4B44-82F3-C587FD31BF9F}" destId="{187CD54A-A155-4482-A9BE-085E894BCCC2}" srcOrd="1" destOrd="0" parTransId="{631E5CAE-AD4A-4E75-B476-2F45F387C346}" sibTransId="{AC5B6083-28D8-4698-9F3D-38F5778DF4CF}"/>
    <dgm:cxn modelId="{DC920E04-F3A9-414E-9F41-218AE14938B4}" type="presParOf" srcId="{C1409568-17B3-4568-8A2B-7C11EB622D12}" destId="{AA215274-B588-4D30-A6E4-4DABB835E759}" srcOrd="0" destOrd="0" presId="urn:microsoft.com/office/officeart/2005/8/layout/vList4"/>
    <dgm:cxn modelId="{CB6BEAAE-BA48-47E5-A656-5952FE4ADB3B}" type="presParOf" srcId="{AA215274-B588-4D30-A6E4-4DABB835E759}" destId="{D97E9051-88D8-45EE-93AE-49CF35F69B46}" srcOrd="0" destOrd="0" presId="urn:microsoft.com/office/officeart/2005/8/layout/vList4"/>
    <dgm:cxn modelId="{4A72A54E-D671-487C-A975-56F8454681CD}" type="presParOf" srcId="{AA215274-B588-4D30-A6E4-4DABB835E759}" destId="{110F5196-666A-4592-A147-9C073E36668A}" srcOrd="1" destOrd="0" presId="urn:microsoft.com/office/officeart/2005/8/layout/vList4"/>
    <dgm:cxn modelId="{38066FBC-0A24-422E-A05A-4C2A8095B3BE}" type="presParOf" srcId="{AA215274-B588-4D30-A6E4-4DABB835E759}" destId="{7257DDB2-C609-4C4A-98F6-2D57DABFDBBE}" srcOrd="2" destOrd="0" presId="urn:microsoft.com/office/officeart/2005/8/layout/vList4"/>
    <dgm:cxn modelId="{4D4A29D8-1BC8-42E2-982D-574763694EB2}" type="presParOf" srcId="{C1409568-17B3-4568-8A2B-7C11EB622D12}" destId="{879B09AB-31C0-4DF6-AF67-9A57D86BE588}" srcOrd="1" destOrd="0" presId="urn:microsoft.com/office/officeart/2005/8/layout/vList4"/>
    <dgm:cxn modelId="{942A1ECD-5400-45BD-A51E-11CBDABF209C}" type="presParOf" srcId="{C1409568-17B3-4568-8A2B-7C11EB622D12}" destId="{EA15F2B2-9882-42FF-BE0B-BBBC08E5FF13}" srcOrd="2" destOrd="0" presId="urn:microsoft.com/office/officeart/2005/8/layout/vList4"/>
    <dgm:cxn modelId="{CCD36C48-72A1-4CFC-BB2F-DFFB5DAEBAC0}" type="presParOf" srcId="{EA15F2B2-9882-42FF-BE0B-BBBC08E5FF13}" destId="{40FD8753-A0FB-4652-A85E-5641D9D853A2}" srcOrd="0" destOrd="0" presId="urn:microsoft.com/office/officeart/2005/8/layout/vList4"/>
    <dgm:cxn modelId="{8F95A53B-1137-4941-BD73-5195CE45FEEB}" type="presParOf" srcId="{EA15F2B2-9882-42FF-BE0B-BBBC08E5FF13}" destId="{CD6017D3-0F2C-47F8-B418-21A3FE8DB399}" srcOrd="1" destOrd="0" presId="urn:microsoft.com/office/officeart/2005/8/layout/vList4"/>
    <dgm:cxn modelId="{CC97180F-60E1-4861-87A8-F0D9557B4442}" type="presParOf" srcId="{EA15F2B2-9882-42FF-BE0B-BBBC08E5FF13}" destId="{510EA187-4346-4FAA-8134-E5009762F34B}" srcOrd="2" destOrd="0" presId="urn:microsoft.com/office/officeart/2005/8/layout/vList4"/>
    <dgm:cxn modelId="{B8ADA276-60A0-4154-B0A2-5F0D9F3E55B8}" type="presParOf" srcId="{C1409568-17B3-4568-8A2B-7C11EB622D12}" destId="{A18C95B2-3EB8-48AB-BF1E-5AC327A51AB4}" srcOrd="3" destOrd="0" presId="urn:microsoft.com/office/officeart/2005/8/layout/vList4"/>
    <dgm:cxn modelId="{25C1D733-491D-438E-BE3C-EB5DBEC21F9B}" type="presParOf" srcId="{C1409568-17B3-4568-8A2B-7C11EB622D12}" destId="{85B0D16D-572F-4CF4-A4CE-1E7793950801}" srcOrd="4" destOrd="0" presId="urn:microsoft.com/office/officeart/2005/8/layout/vList4"/>
    <dgm:cxn modelId="{65198F89-AD66-4103-B6C4-F65AC268E884}" type="presParOf" srcId="{85B0D16D-572F-4CF4-A4CE-1E7793950801}" destId="{5D761E47-42F7-4DB2-8D95-48806878700C}" srcOrd="0" destOrd="0" presId="urn:microsoft.com/office/officeart/2005/8/layout/vList4"/>
    <dgm:cxn modelId="{0B528AE3-8F47-45AE-8718-3924FE398BB8}" type="presParOf" srcId="{85B0D16D-572F-4CF4-A4CE-1E7793950801}" destId="{D92AB10C-5F0B-4F12-9117-E09DCC7BAF4B}" srcOrd="1" destOrd="0" presId="urn:microsoft.com/office/officeart/2005/8/layout/vList4"/>
    <dgm:cxn modelId="{BE87E924-0846-4CC2-B4C9-5D60EF6760EB}" type="presParOf" srcId="{85B0D16D-572F-4CF4-A4CE-1E7793950801}" destId="{23C9D94C-011F-417B-A335-C78AA68413D5}"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E9051-88D8-45EE-93AE-49CF35F69B46}">
      <dsp:nvSpPr>
        <dsp:cNvPr id="0" name=""/>
        <dsp:cNvSpPr/>
      </dsp:nvSpPr>
      <dsp:spPr>
        <a:xfrm>
          <a:off x="0" y="0"/>
          <a:ext cx="8784976" cy="1935215"/>
        </a:xfrm>
        <a:prstGeom prst="roundRect">
          <a:avLst>
            <a:gd name="adj" fmla="val 10000"/>
          </a:avLst>
        </a:prstGeom>
        <a:solidFill>
          <a:srgbClr val="99FF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1" kern="1200" dirty="0" smtClean="0">
              <a:solidFill>
                <a:schemeClr val="tx1"/>
              </a:solidFill>
              <a:cs typeface="B Mitra" pitchFamily="2" charset="-78"/>
            </a:rPr>
            <a:t>* عدم استفاده از لوازم الکتریکی پرمصرف در ساعات اوج مصرف از قبیل اتو، جاروبرقی، ماشین لباسشویی و ...</a:t>
          </a:r>
        </a:p>
        <a:p>
          <a:pPr lvl="0" algn="r" defTabSz="933450" rtl="1">
            <a:lnSpc>
              <a:spcPct val="90000"/>
            </a:lnSpc>
            <a:spcBef>
              <a:spcPct val="0"/>
            </a:spcBef>
            <a:spcAft>
              <a:spcPct val="35000"/>
            </a:spcAft>
          </a:pPr>
          <a:r>
            <a:rPr lang="fa-IR" sz="2800" b="1" kern="1200" dirty="0" smtClean="0">
              <a:solidFill>
                <a:schemeClr val="tx1"/>
              </a:solidFill>
              <a:cs typeface="B Mitra" pitchFamily="2" charset="-78"/>
            </a:rPr>
            <a:t>* ساعات اوج مصرف : 11 </a:t>
          </a:r>
          <a:r>
            <a:rPr lang="fa-IR" sz="2800" b="1" kern="1200" smtClean="0">
              <a:solidFill>
                <a:schemeClr val="tx1"/>
              </a:solidFill>
              <a:cs typeface="B Mitra" pitchFamily="2" charset="-78"/>
            </a:rPr>
            <a:t>الی 15 </a:t>
          </a:r>
          <a:endParaRPr lang="fa-IR" sz="2800" b="1" kern="1200" dirty="0" smtClean="0">
            <a:solidFill>
              <a:schemeClr val="tx1"/>
            </a:solidFill>
            <a:cs typeface="B Mitra" pitchFamily="2" charset="-78"/>
          </a:endParaRPr>
        </a:p>
      </dsp:txBody>
      <dsp:txXfrm>
        <a:off x="1950516" y="0"/>
        <a:ext cx="6834459" cy="1935215"/>
      </dsp:txXfrm>
    </dsp:sp>
    <dsp:sp modelId="{110F5196-666A-4592-A147-9C073E36668A}">
      <dsp:nvSpPr>
        <dsp:cNvPr id="0" name=""/>
        <dsp:cNvSpPr/>
      </dsp:nvSpPr>
      <dsp:spPr>
        <a:xfrm>
          <a:off x="193521" y="193521"/>
          <a:ext cx="1756995" cy="1548172"/>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D8753-A0FB-4652-A85E-5641D9D853A2}">
      <dsp:nvSpPr>
        <dsp:cNvPr id="0" name=""/>
        <dsp:cNvSpPr/>
      </dsp:nvSpPr>
      <dsp:spPr>
        <a:xfrm>
          <a:off x="0" y="2128736"/>
          <a:ext cx="8784976" cy="1935215"/>
        </a:xfrm>
        <a:prstGeom prst="roundRect">
          <a:avLst>
            <a:gd name="adj" fmla="val 10000"/>
          </a:avLst>
        </a:prstGeom>
        <a:solidFill>
          <a:srgbClr val="66CC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b="1" kern="1200" dirty="0" smtClean="0">
              <a:solidFill>
                <a:schemeClr val="tx1"/>
              </a:solidFill>
              <a:cs typeface="B Mitra" pitchFamily="2" charset="-78"/>
            </a:rPr>
            <a:t>* استفاده از دور کند کولرهای آبی در ساعات اوج مصرف </a:t>
          </a:r>
        </a:p>
        <a:p>
          <a:pPr lvl="0" algn="r" defTabSz="977900" rtl="1">
            <a:lnSpc>
              <a:spcPct val="90000"/>
            </a:lnSpc>
            <a:spcBef>
              <a:spcPct val="0"/>
            </a:spcBef>
            <a:spcAft>
              <a:spcPct val="35000"/>
            </a:spcAft>
          </a:pPr>
          <a:r>
            <a:rPr lang="fa-IR" sz="2200" b="1" kern="1200" dirty="0" smtClean="0">
              <a:solidFill>
                <a:schemeClr val="tx1"/>
              </a:solidFill>
              <a:cs typeface="B Mitra" pitchFamily="2" charset="-78"/>
            </a:rPr>
            <a:t>* تنظیم کولرهای گازی در دمای 25 درجه سانتی گراد</a:t>
          </a:r>
        </a:p>
        <a:p>
          <a:pPr lvl="0" algn="r" defTabSz="977900" rtl="1">
            <a:lnSpc>
              <a:spcPct val="90000"/>
            </a:lnSpc>
            <a:spcBef>
              <a:spcPct val="0"/>
            </a:spcBef>
            <a:spcAft>
              <a:spcPct val="35000"/>
            </a:spcAft>
          </a:pPr>
          <a:r>
            <a:rPr lang="fa-IR" sz="2200" b="1" kern="1200" dirty="0" smtClean="0">
              <a:solidFill>
                <a:schemeClr val="tx1"/>
              </a:solidFill>
              <a:cs typeface="B Mitra" pitchFamily="2" charset="-78"/>
            </a:rPr>
            <a:t>* نصب سایبان و تعویض سالیانه پوشال کولرهای آبی</a:t>
          </a:r>
          <a:endParaRPr lang="fa-IR" sz="2200" b="1" kern="1200" dirty="0">
            <a:solidFill>
              <a:schemeClr val="tx1"/>
            </a:solidFill>
            <a:cs typeface="B Mitra" pitchFamily="2" charset="-78"/>
          </a:endParaRPr>
        </a:p>
      </dsp:txBody>
      <dsp:txXfrm>
        <a:off x="1950516" y="2128736"/>
        <a:ext cx="6834459" cy="1935215"/>
      </dsp:txXfrm>
    </dsp:sp>
    <dsp:sp modelId="{CD6017D3-0F2C-47F8-B418-21A3FE8DB399}">
      <dsp:nvSpPr>
        <dsp:cNvPr id="0" name=""/>
        <dsp:cNvSpPr/>
      </dsp:nvSpPr>
      <dsp:spPr>
        <a:xfrm>
          <a:off x="193521" y="2322258"/>
          <a:ext cx="1756995" cy="1548172"/>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61E47-42F7-4DB2-8D95-48806878700C}">
      <dsp:nvSpPr>
        <dsp:cNvPr id="0" name=""/>
        <dsp:cNvSpPr/>
      </dsp:nvSpPr>
      <dsp:spPr>
        <a:xfrm>
          <a:off x="0" y="4257473"/>
          <a:ext cx="8784976" cy="1935215"/>
        </a:xfrm>
        <a:prstGeom prst="roundRect">
          <a:avLst>
            <a:gd name="adj" fmla="val 10000"/>
          </a:avLst>
        </a:prstGeom>
        <a:solidFill>
          <a:srgbClr val="FF993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b="1" kern="1200" dirty="0" smtClean="0">
              <a:solidFill>
                <a:schemeClr val="tx1"/>
              </a:solidFill>
              <a:cs typeface="B Mitra" pitchFamily="2" charset="-78"/>
            </a:rPr>
            <a:t>* استفاده از نور طبیعی خورشید در روز به جای استفاده از لامپ</a:t>
          </a:r>
        </a:p>
        <a:p>
          <a:pPr lvl="0" algn="r" defTabSz="977900" rtl="1">
            <a:lnSpc>
              <a:spcPct val="90000"/>
            </a:lnSpc>
            <a:spcBef>
              <a:spcPct val="0"/>
            </a:spcBef>
            <a:spcAft>
              <a:spcPct val="35000"/>
            </a:spcAft>
          </a:pPr>
          <a:r>
            <a:rPr lang="fa-IR" sz="2200" b="1" kern="1200" dirty="0" smtClean="0">
              <a:solidFill>
                <a:schemeClr val="tx1"/>
              </a:solidFill>
              <a:cs typeface="B Mitra" pitchFamily="2" charset="-78"/>
            </a:rPr>
            <a:t>* استفاده از لامپ </a:t>
          </a:r>
          <a:r>
            <a:rPr lang="en-US" sz="2200" b="1" kern="1200" dirty="0" smtClean="0">
              <a:solidFill>
                <a:schemeClr val="tx1"/>
              </a:solidFill>
              <a:cs typeface="B Mitra" pitchFamily="2" charset="-78"/>
            </a:rPr>
            <a:t>LED</a:t>
          </a:r>
          <a:r>
            <a:rPr lang="fa-IR" sz="2200" b="1" kern="1200" dirty="0" smtClean="0">
              <a:solidFill>
                <a:schemeClr val="tx1"/>
              </a:solidFill>
              <a:cs typeface="B Mitra" pitchFamily="2" charset="-78"/>
            </a:rPr>
            <a:t> به جای لامپ رشته ای و حتی لامپ کم </a:t>
          </a:r>
          <a:r>
            <a:rPr lang="fa-IR" sz="2200" b="1" kern="1200" smtClean="0">
              <a:solidFill>
                <a:schemeClr val="tx1"/>
              </a:solidFill>
              <a:cs typeface="B Mitra" pitchFamily="2" charset="-78"/>
            </a:rPr>
            <a:t>مصرف </a:t>
          </a:r>
        </a:p>
        <a:p>
          <a:pPr lvl="0" algn="r" defTabSz="977900" rtl="1">
            <a:lnSpc>
              <a:spcPct val="90000"/>
            </a:lnSpc>
            <a:spcBef>
              <a:spcPct val="0"/>
            </a:spcBef>
            <a:spcAft>
              <a:spcPct val="35000"/>
            </a:spcAft>
          </a:pPr>
          <a:r>
            <a:rPr lang="fa-IR" sz="2200" b="1" kern="1200" smtClean="0">
              <a:solidFill>
                <a:schemeClr val="tx1"/>
              </a:solidFill>
              <a:cs typeface="B Mitra" pitchFamily="2" charset="-78"/>
            </a:rPr>
            <a:t>* </a:t>
          </a:r>
          <a:r>
            <a:rPr lang="fa-IR" sz="2200" b="1" kern="1200" dirty="0" smtClean="0">
              <a:solidFill>
                <a:schemeClr val="tx1"/>
              </a:solidFill>
              <a:cs typeface="B Mitra" pitchFamily="2" charset="-78"/>
            </a:rPr>
            <a:t>کنترل لاستیک دور درب یخچال و تعویض آن در صورت فرسودگی</a:t>
          </a:r>
        </a:p>
      </dsp:txBody>
      <dsp:txXfrm>
        <a:off x="1950516" y="4257473"/>
        <a:ext cx="6834459" cy="1935215"/>
      </dsp:txXfrm>
    </dsp:sp>
    <dsp:sp modelId="{D92AB10C-5F0B-4F12-9117-E09DCC7BAF4B}">
      <dsp:nvSpPr>
        <dsp:cNvPr id="0" name=""/>
        <dsp:cNvSpPr/>
      </dsp:nvSpPr>
      <dsp:spPr>
        <a:xfrm>
          <a:off x="193521" y="4450994"/>
          <a:ext cx="1756995" cy="1548172"/>
        </a:xfrm>
        <a:prstGeom prst="roundRect">
          <a:avLst>
            <a:gd name="adj" fmla="val 10000"/>
          </a:avLst>
        </a:prstGeom>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0.51575</cdr:x>
      <cdr:y>0.04839</cdr:y>
    </cdr:from>
    <cdr:to>
      <cdr:x>0.95674</cdr:x>
      <cdr:y>0.24924</cdr:y>
    </cdr:to>
    <cdr:sp macro="" textlink="">
      <cdr:nvSpPr>
        <cdr:cNvPr id="2" name="TextBox 1"/>
        <cdr:cNvSpPr txBox="1"/>
      </cdr:nvSpPr>
      <cdr:spPr>
        <a:xfrm xmlns:a="http://schemas.openxmlformats.org/drawingml/2006/main">
          <a:off x="4716016" y="312274"/>
          <a:ext cx="4032448" cy="1296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0.28219</cdr:x>
      <cdr:y>0.64578</cdr:y>
    </cdr:from>
    <cdr:to>
      <cdr:x>0.34495</cdr:x>
      <cdr:y>0.74145</cdr:y>
    </cdr:to>
    <cdr:sp macro="" textlink="">
      <cdr:nvSpPr>
        <cdr:cNvPr id="2" name="TextBox 1"/>
        <cdr:cNvSpPr txBox="1"/>
      </cdr:nvSpPr>
      <cdr:spPr>
        <a:xfrm xmlns:a="http://schemas.openxmlformats.org/drawingml/2006/main">
          <a:off x="2590006" y="3888432"/>
          <a:ext cx="576064" cy="57606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a:p>
      </cdr:txBody>
    </cdr:sp>
  </cdr:relSizeAnchor>
  <cdr:relSizeAnchor xmlns:cdr="http://schemas.openxmlformats.org/drawingml/2006/chartDrawing">
    <cdr:from>
      <cdr:x>0.73723</cdr:x>
      <cdr:y>0.41856</cdr:y>
    </cdr:from>
    <cdr:to>
      <cdr:x>0.80784</cdr:x>
      <cdr:y>0.52619</cdr:y>
    </cdr:to>
    <cdr:sp macro="" textlink="">
      <cdr:nvSpPr>
        <cdr:cNvPr id="3" name="TextBox 2"/>
        <cdr:cNvSpPr txBox="1"/>
      </cdr:nvSpPr>
      <cdr:spPr>
        <a:xfrm xmlns:a="http://schemas.openxmlformats.org/drawingml/2006/main">
          <a:off x="6766470" y="2520280"/>
          <a:ext cx="648072" cy="64807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a:p>
      </cdr:txBody>
    </cdr:sp>
  </cdr:relSizeAnchor>
  <cdr:relSizeAnchor xmlns:cdr="http://schemas.openxmlformats.org/drawingml/2006/chartDrawing">
    <cdr:from>
      <cdr:x>0.72938</cdr:x>
      <cdr:y>0.35877</cdr:y>
    </cdr:from>
    <cdr:to>
      <cdr:x>0.81569</cdr:x>
      <cdr:y>0.58599</cdr:y>
    </cdr:to>
    <cdr:sp macro="" textlink="">
      <cdr:nvSpPr>
        <cdr:cNvPr id="5" name="TextBox 4"/>
        <cdr:cNvSpPr txBox="1"/>
      </cdr:nvSpPr>
      <cdr:spPr>
        <a:xfrm xmlns:a="http://schemas.openxmlformats.org/drawingml/2006/main">
          <a:off x="6694462" y="2160240"/>
          <a:ext cx="792088" cy="136815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a:p>
      </cdr:txBody>
    </cdr:sp>
  </cdr:relSizeAnchor>
  <cdr:relSizeAnchor xmlns:cdr="http://schemas.openxmlformats.org/drawingml/2006/chartDrawing">
    <cdr:from>
      <cdr:x>0.24141</cdr:x>
      <cdr:y>0.31781</cdr:y>
    </cdr:from>
    <cdr:to>
      <cdr:x>0.3591</cdr:x>
      <cdr:y>0.40152</cdr:y>
    </cdr:to>
    <cdr:sp macro="" textlink="">
      <cdr:nvSpPr>
        <cdr:cNvPr id="6" name="TextBox 5"/>
        <cdr:cNvSpPr txBox="1"/>
      </cdr:nvSpPr>
      <cdr:spPr>
        <a:xfrm xmlns:a="http://schemas.openxmlformats.org/drawingml/2006/main">
          <a:off x="2943241" y="2188817"/>
          <a:ext cx="1434877" cy="57652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fa-IR" sz="3200" b="1" dirty="0">
              <a:solidFill>
                <a:srgbClr val="C00000"/>
              </a:solidFill>
              <a:cs typeface="B Nazanin" panose="00000400000000000000" pitchFamily="2" charset="-78"/>
            </a:rPr>
            <a:t>1059</a:t>
          </a:r>
          <a:endParaRPr lang="fa-IR" sz="1200" b="1" dirty="0">
            <a:solidFill>
              <a:srgbClr val="C00000"/>
            </a:solidFill>
            <a:cs typeface="B Nazanin" panose="00000400000000000000" pitchFamily="2" charset="-78"/>
          </a:endParaRPr>
        </a:p>
      </cdr:txBody>
    </cdr:sp>
  </cdr:relSizeAnchor>
  <cdr:relSizeAnchor xmlns:cdr="http://schemas.openxmlformats.org/drawingml/2006/chartDrawing">
    <cdr:from>
      <cdr:x>0.3787</cdr:x>
      <cdr:y>0.28147</cdr:y>
    </cdr:from>
    <cdr:to>
      <cdr:x>0.52852</cdr:x>
      <cdr:y>0.35795</cdr:y>
    </cdr:to>
    <cdr:sp macro="" textlink="">
      <cdr:nvSpPr>
        <cdr:cNvPr id="13" name="TextBox 12"/>
        <cdr:cNvSpPr txBox="1"/>
      </cdr:nvSpPr>
      <cdr:spPr>
        <a:xfrm xmlns:a="http://schemas.openxmlformats.org/drawingml/2006/main" rot="20537717">
          <a:off x="3475761" y="1694803"/>
          <a:ext cx="1375151" cy="46049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a:p>
      </cdr:txBody>
    </cdr:sp>
  </cdr:relSizeAnchor>
  <cdr:relSizeAnchor xmlns:cdr="http://schemas.openxmlformats.org/drawingml/2006/chartDrawing">
    <cdr:from>
      <cdr:x>0.43196</cdr:x>
      <cdr:y>0.29415</cdr:y>
    </cdr:from>
    <cdr:to>
      <cdr:x>0.55749</cdr:x>
      <cdr:y>0.38834</cdr:y>
    </cdr:to>
    <cdr:sp macro="" textlink="">
      <cdr:nvSpPr>
        <cdr:cNvPr id="8" name="TextBox 7"/>
        <cdr:cNvSpPr txBox="1"/>
      </cdr:nvSpPr>
      <cdr:spPr>
        <a:xfrm xmlns:a="http://schemas.openxmlformats.org/drawingml/2006/main">
          <a:off x="5266400" y="2025877"/>
          <a:ext cx="1530461" cy="64870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fa-IR" sz="3600" b="1" dirty="0">
              <a:solidFill>
                <a:srgbClr val="C00000"/>
              </a:solidFill>
              <a:cs typeface="B Nazanin" panose="00000400000000000000" pitchFamily="2" charset="-78"/>
            </a:rPr>
            <a:t>1086</a:t>
          </a:r>
        </a:p>
      </cdr:txBody>
    </cdr:sp>
  </cdr:relSizeAnchor>
  <cdr:relSizeAnchor xmlns:cdr="http://schemas.openxmlformats.org/drawingml/2006/chartDrawing">
    <cdr:from>
      <cdr:x>0.5306</cdr:x>
      <cdr:y>0.19864</cdr:y>
    </cdr:from>
    <cdr:to>
      <cdr:x>0.6566</cdr:x>
      <cdr:y>0.28832</cdr:y>
    </cdr:to>
    <cdr:sp macro="" textlink="">
      <cdr:nvSpPr>
        <cdr:cNvPr id="10" name="TextBox 1"/>
        <cdr:cNvSpPr txBox="1"/>
      </cdr:nvSpPr>
      <cdr:spPr>
        <a:xfrm xmlns:a="http://schemas.openxmlformats.org/drawingml/2006/main">
          <a:off x="6469115" y="1368068"/>
          <a:ext cx="1536192" cy="617640"/>
        </a:xfrm>
        <a:prstGeom xmlns:a="http://schemas.openxmlformats.org/drawingml/2006/main" prst="rect">
          <a:avLst/>
        </a:prstGeom>
      </cdr:spPr>
      <cdr:txBody>
        <a:bodyPr xmlns:a="http://schemas.openxmlformats.org/drawingml/2006/main" rtlCol="1"/>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fa-IR" sz="3200" b="1" dirty="0">
              <a:solidFill>
                <a:srgbClr val="4276EA"/>
              </a:solidFill>
              <a:cs typeface="B Nazanin" panose="00000400000000000000" pitchFamily="2" charset="-78"/>
            </a:rPr>
            <a:t>% 2/4 </a:t>
          </a:r>
          <a:endParaRPr lang="fa-IR" sz="900" b="1" dirty="0">
            <a:solidFill>
              <a:srgbClr val="4276EA"/>
            </a:solidFill>
            <a:cs typeface="B Nazanin" panose="00000400000000000000" pitchFamily="2" charset="-78"/>
          </a:endParaRPr>
        </a:p>
      </cdr:txBody>
    </cdr:sp>
  </cdr:relSizeAnchor>
  <cdr:relSizeAnchor xmlns:cdr="http://schemas.openxmlformats.org/drawingml/2006/chartDrawing">
    <cdr:from>
      <cdr:x>0.62994</cdr:x>
      <cdr:y>0.2726</cdr:y>
    </cdr:from>
    <cdr:to>
      <cdr:x>0.75547</cdr:x>
      <cdr:y>0.36678</cdr:y>
    </cdr:to>
    <cdr:sp macro="" textlink="">
      <cdr:nvSpPr>
        <cdr:cNvPr id="11" name="TextBox 1"/>
        <cdr:cNvSpPr txBox="1"/>
      </cdr:nvSpPr>
      <cdr:spPr>
        <a:xfrm xmlns:a="http://schemas.openxmlformats.org/drawingml/2006/main">
          <a:off x="7680176" y="1877416"/>
          <a:ext cx="1530462" cy="64863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a-IR" sz="4000" b="1" dirty="0">
              <a:solidFill>
                <a:srgbClr val="C00000"/>
              </a:solidFill>
              <a:cs typeface="B Nazanin" panose="00000400000000000000" pitchFamily="2" charset="-78"/>
            </a:rPr>
            <a:t>1112</a:t>
          </a:r>
        </a:p>
      </cdr:txBody>
    </cdr:sp>
  </cdr:relSizeAnchor>
  <cdr:relSizeAnchor xmlns:cdr="http://schemas.openxmlformats.org/drawingml/2006/chartDrawing">
    <cdr:from>
      <cdr:x>0.00979</cdr:x>
      <cdr:y>0.12739</cdr:y>
    </cdr:from>
    <cdr:to>
      <cdr:x>0.11755</cdr:x>
      <cdr:y>0.17983</cdr:y>
    </cdr:to>
    <cdr:sp macro="" textlink="">
      <cdr:nvSpPr>
        <cdr:cNvPr id="4" name="Rectangle 3"/>
        <cdr:cNvSpPr/>
      </cdr:nvSpPr>
      <cdr:spPr>
        <a:xfrm xmlns:a="http://schemas.openxmlformats.org/drawingml/2006/main">
          <a:off x="119336" y="877376"/>
          <a:ext cx="1313809" cy="361163"/>
        </a:xfrm>
        <a:prstGeom xmlns:a="http://schemas.openxmlformats.org/drawingml/2006/main" prst="rect">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0.1587</cdr:x>
      <cdr:y>0.32197</cdr:y>
    </cdr:from>
    <cdr:to>
      <cdr:x>0.23253</cdr:x>
      <cdr:y>0.39301</cdr:y>
    </cdr:to>
    <cdr:sp macro="" textlink="">
      <cdr:nvSpPr>
        <cdr:cNvPr id="12" name="Right Arrow 11"/>
        <cdr:cNvSpPr/>
      </cdr:nvSpPr>
      <cdr:spPr>
        <a:xfrm xmlns:a="http://schemas.openxmlformats.org/drawingml/2006/main" rot="16200000">
          <a:off x="2140342" y="2012008"/>
          <a:ext cx="489264" cy="900135"/>
        </a:xfrm>
        <a:prstGeom xmlns:a="http://schemas.openxmlformats.org/drawingml/2006/main" prst="rightArrow">
          <a:avLst>
            <a:gd name="adj1" fmla="val 56299"/>
            <a:gd name="adj2" fmla="val 50000"/>
          </a:avLst>
        </a:prstGeom>
        <a:solidFill xmlns:a="http://schemas.openxmlformats.org/drawingml/2006/main">
          <a:srgbClr val="FF99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0.01958</cdr:x>
      <cdr:y>0.00996</cdr:y>
    </cdr:from>
    <cdr:to>
      <cdr:x>1</cdr:x>
      <cdr:y>0.11484</cdr:y>
    </cdr:to>
    <cdr:sp macro="" textlink="">
      <cdr:nvSpPr>
        <cdr:cNvPr id="15" name="Down Ribbon 14"/>
        <cdr:cNvSpPr/>
      </cdr:nvSpPr>
      <cdr:spPr>
        <a:xfrm xmlns:a="http://schemas.openxmlformats.org/drawingml/2006/main">
          <a:off x="179040" y="51469"/>
          <a:ext cx="8964960" cy="541744"/>
        </a:xfrm>
        <a:prstGeom xmlns:a="http://schemas.openxmlformats.org/drawingml/2006/main" prst="ribbon">
          <a:avLst>
            <a:gd name="adj1" fmla="val 10734"/>
            <a:gd name="adj2" fmla="val 73716"/>
          </a:avLst>
        </a:prstGeom>
        <a:solidFill xmlns:a="http://schemas.openxmlformats.org/drawingml/2006/main">
          <a:schemeClr val="accent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defRPr/>
          </a:pPr>
          <a:r>
            <a:rPr lang="fa-IR" sz="2800" b="1" dirty="0">
              <a:solidFill>
                <a:srgbClr val="C00000"/>
              </a:solidFill>
              <a:cs typeface="B Homa" panose="00000400000000000000" pitchFamily="2" charset="-78"/>
            </a:rPr>
            <a:t>میزان رشد پیک بار شهر اصفهان در </a:t>
          </a:r>
          <a:r>
            <a:rPr lang="fa-IR" sz="2800" b="1" dirty="0" smtClean="0">
              <a:solidFill>
                <a:srgbClr val="C00000"/>
              </a:solidFill>
              <a:cs typeface="B Homa" panose="00000400000000000000" pitchFamily="2" charset="-78"/>
            </a:rPr>
            <a:t>تابستان</a:t>
          </a:r>
          <a:endParaRPr lang="fa-IR" sz="2800" b="1" dirty="0">
            <a:solidFill>
              <a:srgbClr val="C00000"/>
            </a:solidFill>
            <a:cs typeface="B Homa" panose="00000400000000000000" pitchFamily="2" charset="-78"/>
          </a:endParaRPr>
        </a:p>
      </cdr:txBody>
    </cdr:sp>
  </cdr:relSizeAnchor>
  <cdr:relSizeAnchor xmlns:cdr="http://schemas.openxmlformats.org/drawingml/2006/chartDrawing">
    <cdr:from>
      <cdr:x>0.82484</cdr:x>
      <cdr:y>0.21519</cdr:y>
    </cdr:from>
    <cdr:to>
      <cdr:x>0.95037</cdr:x>
      <cdr:y>0.30937</cdr:y>
    </cdr:to>
    <cdr:sp macro="" textlink="">
      <cdr:nvSpPr>
        <cdr:cNvPr id="14" name="TextBox 1"/>
        <cdr:cNvSpPr txBox="1"/>
      </cdr:nvSpPr>
      <cdr:spPr>
        <a:xfrm xmlns:a="http://schemas.openxmlformats.org/drawingml/2006/main">
          <a:off x="10056440" y="1482034"/>
          <a:ext cx="1530462" cy="64863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a-IR" sz="4000" b="1" dirty="0">
              <a:solidFill>
                <a:srgbClr val="C00000"/>
              </a:solidFill>
              <a:cs typeface="B Nazanin" panose="00000400000000000000" pitchFamily="2" charset="-78"/>
            </a:rPr>
            <a:t>1204</a:t>
          </a:r>
        </a:p>
      </cdr:txBody>
    </cdr:sp>
  </cdr:relSizeAnchor>
  <cdr:relSizeAnchor xmlns:cdr="http://schemas.openxmlformats.org/drawingml/2006/chartDrawing">
    <cdr:from>
      <cdr:x>0.82316</cdr:x>
      <cdr:y>0.29997</cdr:y>
    </cdr:from>
    <cdr:to>
      <cdr:x>0.97657</cdr:x>
      <cdr:y>0.43701</cdr:y>
    </cdr:to>
    <cdr:sp macro="" textlink="">
      <cdr:nvSpPr>
        <cdr:cNvPr id="16" name="TextBox 2"/>
        <cdr:cNvSpPr txBox="1"/>
      </cdr:nvSpPr>
      <cdr:spPr>
        <a:xfrm xmlns:a="http://schemas.openxmlformats.org/drawingml/2006/main">
          <a:off x="7526975" y="1549455"/>
          <a:ext cx="1402743" cy="707886"/>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rtl="1"/>
          <a:r>
            <a:rPr lang="fa-IR" sz="2000" b="1" dirty="0">
              <a:solidFill>
                <a:srgbClr val="FF0000"/>
              </a:solidFill>
              <a:cs typeface="B Homa" panose="00000400000000000000" pitchFamily="2" charset="-78"/>
            </a:rPr>
            <a:t>98/04/25 ساعت 13:00</a:t>
          </a:r>
          <a:endParaRPr lang="en-US" sz="2000" b="1" dirty="0">
            <a:solidFill>
              <a:srgbClr val="FF0000"/>
            </a:solidFill>
            <a:cs typeface="B Homa" panose="00000400000000000000" pitchFamily="2" charset="-78"/>
          </a:endParaRPr>
        </a:p>
      </cdr:txBody>
    </cdr:sp>
  </cdr:relSizeAnchor>
  <cdr:relSizeAnchor xmlns:cdr="http://schemas.openxmlformats.org/drawingml/2006/chartDrawing">
    <cdr:from>
      <cdr:x>0.73034</cdr:x>
      <cdr:y>0.18253</cdr:y>
    </cdr:from>
    <cdr:to>
      <cdr:x>0.85634</cdr:x>
      <cdr:y>0.27221</cdr:y>
    </cdr:to>
    <cdr:sp macro="" textlink="">
      <cdr:nvSpPr>
        <cdr:cNvPr id="17" name="TextBox 1"/>
        <cdr:cNvSpPr txBox="1"/>
      </cdr:nvSpPr>
      <cdr:spPr>
        <a:xfrm xmlns:a="http://schemas.openxmlformats.org/drawingml/2006/main">
          <a:off x="8904312" y="1257109"/>
          <a:ext cx="1536192" cy="617640"/>
        </a:xfrm>
        <a:prstGeom xmlns:a="http://schemas.openxmlformats.org/drawingml/2006/main" prst="rect">
          <a:avLst/>
        </a:prstGeom>
      </cdr:spPr>
      <cdr:txBody>
        <a:bodyPr xmlns:a="http://schemas.openxmlformats.org/drawingml/2006/main"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a:pPr>
          <a:r>
            <a:rPr lang="fa-IR" sz="3200" b="1" dirty="0">
              <a:solidFill>
                <a:srgbClr val="4276EA"/>
              </a:solidFill>
              <a:cs typeface="B Nazanin" panose="00000400000000000000" pitchFamily="2" charset="-78"/>
            </a:rPr>
            <a:t>% 8/2 </a:t>
          </a:r>
          <a:endParaRPr lang="fa-IR" sz="900" b="1" dirty="0">
            <a:solidFill>
              <a:srgbClr val="4276EA"/>
            </a:solidFill>
            <a:cs typeface="B Nazanin" panose="00000400000000000000" pitchFamily="2" charset="-78"/>
          </a:endParaRPr>
        </a:p>
      </cdr:txBody>
    </cdr:sp>
  </cdr:relSizeAnchor>
  <cdr:relSizeAnchor xmlns:cdr="http://schemas.openxmlformats.org/drawingml/2006/chartDrawing">
    <cdr:from>
      <cdr:x>0.5551</cdr:x>
      <cdr:y>0.36318</cdr:y>
    </cdr:from>
    <cdr:to>
      <cdr:x>0.62893</cdr:x>
      <cdr:y>0.42592</cdr:y>
    </cdr:to>
    <cdr:sp macro="" textlink="">
      <cdr:nvSpPr>
        <cdr:cNvPr id="18" name="Right Arrow 17"/>
        <cdr:cNvSpPr/>
      </cdr:nvSpPr>
      <cdr:spPr>
        <a:xfrm xmlns:a="http://schemas.openxmlformats.org/drawingml/2006/main" rot="16200000">
          <a:off x="7001752" y="2267263"/>
          <a:ext cx="432100" cy="900135"/>
        </a:xfrm>
        <a:prstGeom xmlns:a="http://schemas.openxmlformats.org/drawingml/2006/main" prst="rightArrow">
          <a:avLst>
            <a:gd name="adj1" fmla="val 56299"/>
            <a:gd name="adj2" fmla="val 50000"/>
          </a:avLst>
        </a:prstGeom>
        <a:solidFill xmlns:a="http://schemas.openxmlformats.org/drawingml/2006/main">
          <a:srgbClr val="FF99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6CA18F2-180E-4446-805E-5CA5FD6F53B9}" type="datetimeFigureOut">
              <a:rPr lang="fa-IR" smtClean="0"/>
              <a:pPr/>
              <a:t>04/25/1441</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7B46545-06AA-4563-B2A6-02406A707847}" type="slidenum">
              <a:rPr lang="fa-IR" smtClean="0"/>
              <a:pPr/>
              <a:t>‹#›</a:t>
            </a:fld>
            <a:endParaRPr lang="fa-IR"/>
          </a:p>
        </p:txBody>
      </p:sp>
    </p:spTree>
    <p:extLst>
      <p:ext uri="{BB962C8B-B14F-4D97-AF65-F5344CB8AC3E}">
        <p14:creationId xmlns:p14="http://schemas.microsoft.com/office/powerpoint/2010/main" val="310418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0008-FA59-4560-9F2F-F78327E934D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a-I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CACB3-889F-4A79-8728-F8989370920D}" type="slidenum">
              <a:rPr lang="en-US"/>
              <a:pPr/>
              <a:t>18</a:t>
            </a:fld>
            <a:endParaRPr lang="en-US"/>
          </a:p>
        </p:txBody>
      </p:sp>
      <p:sp>
        <p:nvSpPr>
          <p:cNvPr id="336898" name="Rectangle 2"/>
          <p:cNvSpPr>
            <a:spLocks noGrp="1" noRot="1" noChangeAspect="1" noChangeArrowheads="1" noTextEdit="1"/>
          </p:cNvSpPr>
          <p:nvPr>
            <p:ph type="sldImg"/>
          </p:nvPr>
        </p:nvSpPr>
        <p:spPr>
          <a:xfrm>
            <a:off x="1143000" y="685800"/>
            <a:ext cx="4572000" cy="3429000"/>
          </a:xfrm>
          <a:ln/>
        </p:spPr>
      </p:sp>
      <p:sp>
        <p:nvSpPr>
          <p:cNvPr id="336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2449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5F412-8B05-4BFF-B49A-260C1F3ED1C2}" type="slidenum">
              <a:rPr lang="en-US"/>
              <a:pPr/>
              <a:t>20</a:t>
            </a:fld>
            <a:endParaRPr lang="en-US"/>
          </a:p>
        </p:txBody>
      </p:sp>
      <p:sp>
        <p:nvSpPr>
          <p:cNvPr id="326658" name="Rectangle 2"/>
          <p:cNvSpPr>
            <a:spLocks noGrp="1" noRot="1" noChangeAspect="1" noChangeArrowheads="1" noTextEdit="1"/>
          </p:cNvSpPr>
          <p:nvPr>
            <p:ph type="sldImg"/>
          </p:nvPr>
        </p:nvSpPr>
        <p:spPr>
          <a:xfrm>
            <a:off x="1143000" y="685800"/>
            <a:ext cx="4572000" cy="3429000"/>
          </a:xfrm>
          <a:ln/>
        </p:spPr>
      </p:sp>
      <p:sp>
        <p:nvSpPr>
          <p:cNvPr id="3266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7708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D81DC-F3CA-4361-9F87-58CA2819428F}" type="slidenum">
              <a:rPr lang="en-US"/>
              <a:pPr/>
              <a:t>47</a:t>
            </a:fld>
            <a:endParaRPr lang="en-US"/>
          </a:p>
        </p:txBody>
      </p:sp>
      <p:sp>
        <p:nvSpPr>
          <p:cNvPr id="328706" name="Rectangle 2"/>
          <p:cNvSpPr>
            <a:spLocks noGrp="1" noRot="1" noChangeAspect="1" noChangeArrowheads="1" noTextEdit="1"/>
          </p:cNvSpPr>
          <p:nvPr>
            <p:ph type="sldImg"/>
          </p:nvPr>
        </p:nvSpPr>
        <p:spPr>
          <a:xfrm>
            <a:off x="1143000" y="685800"/>
            <a:ext cx="4572000" cy="3429000"/>
          </a:xfrm>
          <a:ln/>
        </p:spPr>
      </p:sp>
      <p:sp>
        <p:nvSpPr>
          <p:cNvPr id="3287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6998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AA1B9-BA6A-43AE-B23C-FEFD92D50EB0}" type="slidenum">
              <a:rPr lang="en-US"/>
              <a:pPr/>
              <a:t>48</a:t>
            </a:fld>
            <a:endParaRPr lang="en-US"/>
          </a:p>
        </p:txBody>
      </p:sp>
      <p:sp>
        <p:nvSpPr>
          <p:cNvPr id="324610" name="Rectangle 2"/>
          <p:cNvSpPr>
            <a:spLocks noGrp="1" noRot="1" noChangeAspect="1" noChangeArrowheads="1" noTextEdit="1"/>
          </p:cNvSpPr>
          <p:nvPr>
            <p:ph type="sldImg"/>
          </p:nvPr>
        </p:nvSpPr>
        <p:spPr>
          <a:xfrm>
            <a:off x="1143000" y="685800"/>
            <a:ext cx="4572000" cy="3429000"/>
          </a:xfrm>
          <a:ln/>
        </p:spPr>
      </p:sp>
      <p:sp>
        <p:nvSpPr>
          <p:cNvPr id="3246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91355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F6C2E5-A506-45F5-9E32-2FA7217B2525}" type="slidenum">
              <a:rPr lang="en-US">
                <a:ea typeface="HY견고딕"/>
                <a:cs typeface="HY견고딕"/>
              </a:rPr>
              <a:pPr fontAlgn="base">
                <a:spcBef>
                  <a:spcPct val="0"/>
                </a:spcBef>
                <a:spcAft>
                  <a:spcPct val="0"/>
                </a:spcAft>
              </a:pPr>
              <a:t>50</a:t>
            </a:fld>
            <a:endParaRPr lang="en-US">
              <a:ea typeface="HY견고딕"/>
              <a:cs typeface="HY견고딕"/>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3B20C-BF3C-442A-B16C-FFC2366B35F0}" type="slidenum">
              <a:rPr lang="en-US"/>
              <a:pPr/>
              <a:t>2</a:t>
            </a:fld>
            <a:endParaRPr lang="en-US"/>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78E902F9-D2FE-43C8-B2AD-4D0B4ACD4F2B}" type="slidenum">
              <a:rPr lang="en-MY" smtClean="0"/>
              <a:pPr/>
              <a:t>5</a:t>
            </a:fld>
            <a:endParaRPr lang="en-MY"/>
          </a:p>
        </p:txBody>
      </p:sp>
    </p:spTree>
    <p:extLst>
      <p:ext uri="{BB962C8B-B14F-4D97-AF65-F5344CB8AC3E}">
        <p14:creationId xmlns:p14="http://schemas.microsoft.com/office/powerpoint/2010/main" val="253353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2B116-450C-4CA2-801D-108188E11BB0}" type="slidenum">
              <a:rPr lang="ar-SA"/>
              <a:pPr/>
              <a:t>9</a:t>
            </a:fld>
            <a:endParaRPr 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373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2B116-450C-4CA2-801D-108188E11BB0}" type="slidenum">
              <a:rPr lang="ar-SA"/>
              <a:pPr/>
              <a:t>10</a:t>
            </a:fld>
            <a:endParaRPr 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8155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A7C50-200A-4FDA-B1BF-EB028BAD73EB}" type="slidenum">
              <a:rPr lang="en-US" smtClean="0"/>
              <a:pPr/>
              <a:t>11</a:t>
            </a:fld>
            <a:endParaRPr lang="en-US"/>
          </a:p>
        </p:txBody>
      </p:sp>
    </p:spTree>
    <p:extLst>
      <p:ext uri="{BB962C8B-B14F-4D97-AF65-F5344CB8AC3E}">
        <p14:creationId xmlns:p14="http://schemas.microsoft.com/office/powerpoint/2010/main" val="342130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B3E0A-7604-4511-B3D7-1396C5E2EC13}" type="slidenum">
              <a:rPr lang="en-US"/>
              <a:pPr/>
              <a:t>15</a:t>
            </a:fld>
            <a:endParaRPr lang="en-US"/>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F6C2E5-A506-45F5-9E32-2FA7217B2525}" type="slidenum">
              <a:rPr lang="en-US">
                <a:ea typeface="HY견고딕"/>
                <a:cs typeface="HY견고딕"/>
              </a:rPr>
              <a:pPr fontAlgn="base">
                <a:spcBef>
                  <a:spcPct val="0"/>
                </a:spcBef>
                <a:spcAft>
                  <a:spcPct val="0"/>
                </a:spcAft>
              </a:pPr>
              <a:t>16</a:t>
            </a:fld>
            <a:endParaRPr lang="en-US">
              <a:ea typeface="HY견고딕"/>
              <a:cs typeface="HY견고딕"/>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2B116-450C-4CA2-801D-108188E11BB0}" type="slidenum">
              <a:rPr lang="ar-SA"/>
              <a:pPr/>
              <a:t>17</a:t>
            </a:fld>
            <a:endParaRPr 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fa-IR" dirty="0"/>
          </a:p>
        </p:txBody>
      </p:sp>
    </p:spTree>
    <p:extLst>
      <p:ext uri="{BB962C8B-B14F-4D97-AF65-F5344CB8AC3E}">
        <p14:creationId xmlns:p14="http://schemas.microsoft.com/office/powerpoint/2010/main" val="58821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94591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64602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022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838582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628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40809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281022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284048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Rectangle 4">
            <a:extLst>
              <a:ext uri="{FF2B5EF4-FFF2-40B4-BE49-F238E27FC236}">
                <a16:creationId xmlns:a16="http://schemas.microsoft.com/office/drawing/2014/main" xmlns="" id="{92FD79E2-1B0A-4BC0-A7AE-0FAB66B46BFA}"/>
              </a:ext>
            </a:extLst>
          </p:cNvPr>
          <p:cNvSpPr>
            <a:spLocks noGrp="1" noChangeArrowheads="1"/>
          </p:cNvSpPr>
          <p:nvPr>
            <p:ph type="dt" sz="half" idx="10"/>
          </p:nvPr>
        </p:nvSpPr>
        <p:spPr>
          <a:ln/>
        </p:spPr>
        <p:txBody>
          <a:bodyPr/>
          <a:lstStyle>
            <a:lvl1pPr>
              <a:defRPr/>
            </a:lvl1pPr>
          </a:lstStyle>
          <a:p>
            <a:pPr>
              <a:defRPr/>
            </a:pPr>
            <a:fld id="{3B5BD038-0C3E-485D-8C00-B2209FF0FBB3}" type="datetime1">
              <a:rPr lang="en-US" smtClean="0"/>
              <a:pPr>
                <a:defRPr/>
              </a:pPr>
              <a:t>12/22/2019</a:t>
            </a:fld>
            <a:endParaRPr lang="en-US"/>
          </a:p>
        </p:txBody>
      </p:sp>
      <p:sp>
        <p:nvSpPr>
          <p:cNvPr id="4" name="Rectangle 5">
            <a:extLst>
              <a:ext uri="{FF2B5EF4-FFF2-40B4-BE49-F238E27FC236}">
                <a16:creationId xmlns:a16="http://schemas.microsoft.com/office/drawing/2014/main" xmlns="" id="{8398266B-0B60-4234-9EDE-4A54F4C288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042F44AF-AF4E-469C-BD01-C8BC38F3EDBD}"/>
              </a:ext>
            </a:extLst>
          </p:cNvPr>
          <p:cNvSpPr>
            <a:spLocks noGrp="1" noChangeArrowheads="1"/>
          </p:cNvSpPr>
          <p:nvPr>
            <p:ph type="sldNum" sz="quarter" idx="12"/>
          </p:nvPr>
        </p:nvSpPr>
        <p:spPr>
          <a:ln/>
        </p:spPr>
        <p:txBody>
          <a:bodyPr/>
          <a:lstStyle>
            <a:lvl1pPr>
              <a:defRPr/>
            </a:lvl1pPr>
          </a:lstStyle>
          <a:p>
            <a:pPr>
              <a:defRPr/>
            </a:pPr>
            <a:fld id="{52DCCCCF-399F-454D-83A7-6FAD8F8ED36E}" type="slidenum">
              <a:rPr lang="ar-SA" altLang="en-US"/>
              <a:pPr>
                <a:defRPr/>
              </a:pPr>
              <a:t>‹#›</a:t>
            </a:fld>
            <a:endParaRPr lang="en-US" altLang="en-US"/>
          </a:p>
        </p:txBody>
      </p:sp>
    </p:spTree>
    <p:extLst>
      <p:ext uri="{BB962C8B-B14F-4D97-AF65-F5344CB8AC3E}">
        <p14:creationId xmlns:p14="http://schemas.microsoft.com/office/powerpoint/2010/main" val="284218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3536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208286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82487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3505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133661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206213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374982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12A0D-349D-4495-9934-F44A40B79537}" type="datetimeFigureOut">
              <a:rPr lang="fa-IR" smtClean="0"/>
              <a:pPr/>
              <a:t>04/25/1441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CBF59E-2E6F-498E-A24C-59793C83AC99}" type="slidenum">
              <a:rPr lang="fa-IR" smtClean="0"/>
              <a:pPr/>
              <a:t>‹#›</a:t>
            </a:fld>
            <a:endParaRPr lang="fa-IR"/>
          </a:p>
        </p:txBody>
      </p:sp>
    </p:spTree>
    <p:extLst>
      <p:ext uri="{BB962C8B-B14F-4D97-AF65-F5344CB8AC3E}">
        <p14:creationId xmlns:p14="http://schemas.microsoft.com/office/powerpoint/2010/main" val="291903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12A0D-349D-4495-9934-F44A40B79537}" type="datetimeFigureOut">
              <a:rPr lang="fa-IR" smtClean="0"/>
              <a:pPr/>
              <a:t>04/25/1441</a:t>
            </a:fld>
            <a:endParaRPr lang="fa-I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9CBF59E-2E6F-498E-A24C-59793C83AC99}" type="slidenum">
              <a:rPr lang="fa-IR" smtClean="0"/>
              <a:pPr/>
              <a:t>‹#›</a:t>
            </a:fld>
            <a:endParaRPr lang="fa-IR"/>
          </a:p>
        </p:txBody>
      </p:sp>
    </p:spTree>
    <p:extLst>
      <p:ext uri="{BB962C8B-B14F-4D97-AF65-F5344CB8AC3E}">
        <p14:creationId xmlns:p14="http://schemas.microsoft.com/office/powerpoint/2010/main" val="5071234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7.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2000"/>
            <a:lum/>
          </a:blip>
          <a:srcRect/>
          <a:stretch>
            <a:fillRect r="-2000"/>
          </a:stretch>
        </a:blipFill>
        <a:effectLst/>
      </p:bgPr>
    </p:bg>
    <p:spTree>
      <p:nvGrpSpPr>
        <p:cNvPr id="1" name=""/>
        <p:cNvGrpSpPr/>
        <p:nvPr/>
      </p:nvGrpSpPr>
      <p:grpSpPr>
        <a:xfrm>
          <a:off x="0" y="0"/>
          <a:ext cx="0" cy="0"/>
          <a:chOff x="0" y="0"/>
          <a:chExt cx="0" cy="0"/>
        </a:xfrm>
      </p:grpSpPr>
      <p:pic>
        <p:nvPicPr>
          <p:cNvPr id="13314" name="Picture 2" descr="776066612_a3fce711fb_b"/>
          <p:cNvPicPr>
            <a:picLocks noChangeArrowheads="1"/>
          </p:cNvPicPr>
          <p:nvPr/>
        </p:nvPicPr>
        <p:blipFill>
          <a:blip r:embed="rId5"/>
          <a:srcRect/>
          <a:stretch>
            <a:fillRect/>
          </a:stretch>
        </p:blipFill>
        <p:spPr bwMode="auto">
          <a:xfrm>
            <a:off x="0" y="857250"/>
            <a:ext cx="5219700" cy="5143500"/>
          </a:xfrm>
          <a:prstGeom prst="rect">
            <a:avLst/>
          </a:prstGeom>
          <a:blipFill dpi="0" rotWithShape="1">
            <a:blip r:embed="rId6"/>
            <a:srcRect/>
            <a:tile tx="215900" ty="63500" sx="100000" sy="100000" flip="none" algn="tl"/>
          </a:blipFill>
        </p:spPr>
      </p:pic>
      <p:sp>
        <p:nvSpPr>
          <p:cNvPr id="13315" name="Rectangle 3"/>
          <p:cNvSpPr>
            <a:spLocks noChangeArrowheads="1"/>
          </p:cNvSpPr>
          <p:nvPr/>
        </p:nvSpPr>
        <p:spPr bwMode="auto">
          <a:xfrm>
            <a:off x="5235388" y="4743451"/>
            <a:ext cx="3908612" cy="1257300"/>
          </a:xfrm>
          <a:prstGeom prst="rect">
            <a:avLst/>
          </a:prstGeom>
          <a:solidFill>
            <a:srgbClr val="EAEAEA"/>
          </a:solidFill>
          <a:ln w="9525">
            <a:noFill/>
            <a:miter lim="800000"/>
            <a:headEnd/>
            <a:tailEnd/>
          </a:ln>
          <a:effectLst/>
        </p:spPr>
        <p:txBody>
          <a:bodyPr wrap="none" anchor="ctr"/>
          <a:lstStyle/>
          <a:p>
            <a:endParaRPr lang="fa-IR" sz="1350"/>
          </a:p>
        </p:txBody>
      </p:sp>
      <p:pic>
        <p:nvPicPr>
          <p:cNvPr id="13317" name="Picture 5" descr="Picture3"/>
          <p:cNvPicPr>
            <a:picLocks noChangeAspect="1" noChangeArrowheads="1"/>
          </p:cNvPicPr>
          <p:nvPr/>
        </p:nvPicPr>
        <p:blipFill>
          <a:blip r:embed="rId7"/>
          <a:srcRect/>
          <a:stretch>
            <a:fillRect/>
          </a:stretch>
        </p:blipFill>
        <p:spPr bwMode="auto">
          <a:xfrm>
            <a:off x="6402604" y="3763796"/>
            <a:ext cx="1051358" cy="850805"/>
          </a:xfrm>
          <a:prstGeom prst="rect">
            <a:avLst/>
          </a:prstGeom>
          <a:noFill/>
          <a:ln w="9525">
            <a:noFill/>
            <a:miter lim="800000"/>
            <a:headEnd/>
            <a:tailEnd/>
          </a:ln>
        </p:spPr>
      </p:pic>
      <p:sp>
        <p:nvSpPr>
          <p:cNvPr id="13318" name="Text Box 6"/>
          <p:cNvSpPr txBox="1">
            <a:spLocks noChangeArrowheads="1"/>
          </p:cNvSpPr>
          <p:nvPr/>
        </p:nvSpPr>
        <p:spPr bwMode="auto">
          <a:xfrm>
            <a:off x="5328085" y="4823251"/>
            <a:ext cx="3200399" cy="600164"/>
          </a:xfrm>
          <a:prstGeom prst="rect">
            <a:avLst/>
          </a:prstGeom>
          <a:noFill/>
          <a:ln w="9525">
            <a:noFill/>
            <a:miter lim="800000"/>
            <a:headEnd/>
            <a:tailEnd/>
          </a:ln>
          <a:effectLst>
            <a:outerShdw dist="12700" dir="5400000" algn="ctr" rotWithShape="0">
              <a:srgbClr val="000000"/>
            </a:outerShdw>
          </a:effectLst>
        </p:spPr>
        <p:txBody>
          <a:bodyPr wrap="square">
            <a:spAutoFit/>
          </a:bodyPr>
          <a:lstStyle/>
          <a:p>
            <a:pPr algn="ctr" rtl="1"/>
            <a:r>
              <a:rPr lang="fa-IR" sz="1500" dirty="0">
                <a:solidFill>
                  <a:srgbClr val="009999"/>
                </a:solidFill>
                <a:cs typeface="B Titr" pitchFamily="2" charset="-78"/>
              </a:rPr>
              <a:t>شركت توزيع برق شهرستان اصفهان                                                   دفترمديريت </a:t>
            </a:r>
            <a:r>
              <a:rPr lang="fa-IR" dirty="0">
                <a:solidFill>
                  <a:srgbClr val="009999"/>
                </a:solidFill>
                <a:cs typeface="B Titr" pitchFamily="2" charset="-78"/>
              </a:rPr>
              <a:t>مصرف برق </a:t>
            </a:r>
          </a:p>
        </p:txBody>
      </p:sp>
      <p:graphicFrame>
        <p:nvGraphicFramePr>
          <p:cNvPr id="6" name="Object 2">
            <a:extLst>
              <a:ext uri="{FF2B5EF4-FFF2-40B4-BE49-F238E27FC236}">
                <a16:creationId xmlns:a16="http://schemas.microsoft.com/office/drawing/2014/main" xmlns="" id="{3D016224-10BC-498F-B785-DDAFE87342C9}"/>
              </a:ext>
            </a:extLst>
          </p:cNvPr>
          <p:cNvGraphicFramePr>
            <a:graphicFrameLocks noChangeAspect="1"/>
          </p:cNvGraphicFramePr>
          <p:nvPr/>
        </p:nvGraphicFramePr>
        <p:xfrm>
          <a:off x="5760132" y="1110283"/>
          <a:ext cx="2717040" cy="2589089"/>
        </p:xfrm>
        <a:graphic>
          <a:graphicData uri="http://schemas.openxmlformats.org/presentationml/2006/ole">
            <mc:AlternateContent xmlns:mc="http://schemas.openxmlformats.org/markup-compatibility/2006">
              <mc:Choice xmlns:v="urn:schemas-microsoft-com:vml" Requires="v">
                <p:oleObj spid="_x0000_s1057" name="Image" r:id="rId8" imgW="6349206" imgH="4888889" progId="">
                  <p:embed/>
                </p:oleObj>
              </mc:Choice>
              <mc:Fallback>
                <p:oleObj name="Image" r:id="rId8" imgW="6349206" imgH="4888889" progId="">
                  <p:embed/>
                  <p:pic>
                    <p:nvPicPr>
                      <p:cNvPr id="0" name="Picture 2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0132" y="1110283"/>
                        <a:ext cx="2717040" cy="2589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xmlns="" id="{65FDA99E-D5C7-4C53-967F-4A603570306D}"/>
              </a:ext>
            </a:extLst>
          </p:cNvPr>
          <p:cNvSpPr>
            <a:spLocks noGrp="1"/>
          </p:cNvSpPr>
          <p:nvPr>
            <p:ph type="sldNum" sz="quarter" idx="12"/>
          </p:nvPr>
        </p:nvSpPr>
        <p:spPr/>
        <p:txBody>
          <a:bodyPr/>
          <a:lstStyle/>
          <a:p>
            <a:fld id="{312EF803-0685-4826-A70A-AB36972A9AC6}" type="slidenum">
              <a:rPr lang="en-US">
                <a:solidFill>
                  <a:srgbClr val="FF0000"/>
                </a:solidFill>
              </a:rPr>
              <a:pPr/>
              <a:t>1</a:t>
            </a:fld>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5" name="Text Box 5"/>
          <p:cNvSpPr txBox="1">
            <a:spLocks noChangeArrowheads="1"/>
          </p:cNvSpPr>
          <p:nvPr/>
        </p:nvSpPr>
        <p:spPr bwMode="auto">
          <a:xfrm>
            <a:off x="1714480" y="928670"/>
            <a:ext cx="5024132" cy="400110"/>
          </a:xfrm>
          <a:prstGeom prst="rect">
            <a:avLst/>
          </a:prstGeom>
          <a:noFill/>
          <a:ln w="9525">
            <a:noFill/>
            <a:miter lim="800000"/>
            <a:headEnd/>
            <a:tailEnd/>
          </a:ln>
          <a:effectLst/>
        </p:spPr>
        <p:txBody>
          <a:bodyPr wrap="none">
            <a:spAutoFit/>
          </a:bodyPr>
          <a:lstStyle/>
          <a:p>
            <a:r>
              <a:rPr lang="fa-IR" sz="2000" dirty="0">
                <a:solidFill>
                  <a:srgbClr val="000000"/>
                </a:solidFill>
                <a:cs typeface="B Titr" pitchFamily="2" charset="-78"/>
              </a:rPr>
              <a:t>معرفي تعرفه هاي مختلف مصرف و گروه بندي مشتركين</a:t>
            </a:r>
            <a:endParaRPr lang="en-US" sz="2000" dirty="0">
              <a:solidFill>
                <a:srgbClr val="000000"/>
              </a:solidFill>
              <a:cs typeface="B Titr" pitchFamily="2" charset="-78"/>
            </a:endParaRPr>
          </a:p>
        </p:txBody>
      </p:sp>
      <p:sp>
        <p:nvSpPr>
          <p:cNvPr id="20" name="Text Box 10"/>
          <p:cNvSpPr txBox="1">
            <a:spLocks noChangeArrowheads="1"/>
          </p:cNvSpPr>
          <p:nvPr/>
        </p:nvSpPr>
        <p:spPr bwMode="auto">
          <a:xfrm>
            <a:off x="7715272" y="3214686"/>
            <a:ext cx="1214446" cy="1323439"/>
          </a:xfrm>
          <a:prstGeom prst="rect">
            <a:avLst/>
          </a:prstGeom>
          <a:noFill/>
          <a:ln w="9525">
            <a:noFill/>
            <a:miter lim="800000"/>
            <a:headEnd/>
            <a:tailEnd/>
          </a:ln>
          <a:effectLst>
            <a:outerShdw dist="12700" dir="5400000" algn="ctr" rotWithShape="0">
              <a:srgbClr val="000000"/>
            </a:outerShdw>
          </a:effectLst>
        </p:spPr>
        <p:txBody>
          <a:bodyPr wrap="square">
            <a:spAutoFit/>
          </a:bodyPr>
          <a:lstStyle/>
          <a:p>
            <a:pPr algn="ctr" rtl="1"/>
            <a:r>
              <a:rPr lang="fa-IR" sz="2000" b="1" dirty="0">
                <a:cs typeface="B Nazanin" pitchFamily="2" charset="-78"/>
              </a:rPr>
              <a:t>دسته بندي به لحاظ</a:t>
            </a:r>
          </a:p>
          <a:p>
            <a:pPr algn="ctr" rtl="1"/>
            <a:r>
              <a:rPr lang="fa-IR" sz="2000" b="1" dirty="0">
                <a:cs typeface="B Nazanin" pitchFamily="2" charset="-78"/>
              </a:rPr>
              <a:t> ميزان نياز مصرف</a:t>
            </a:r>
            <a:endParaRPr lang="en-US" sz="2000" b="1" dirty="0">
              <a:cs typeface="B Nazanin" pitchFamily="2" charset="-78"/>
            </a:endParaRPr>
          </a:p>
        </p:txBody>
      </p:sp>
      <p:sp>
        <p:nvSpPr>
          <p:cNvPr id="21" name="Right Brace 20"/>
          <p:cNvSpPr/>
          <p:nvPr/>
        </p:nvSpPr>
        <p:spPr>
          <a:xfrm>
            <a:off x="6643702" y="2643182"/>
            <a:ext cx="914400" cy="2357454"/>
          </a:xfrm>
          <a:prstGeom prst="rightBrac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2" name="Text Box 10"/>
          <p:cNvSpPr txBox="1">
            <a:spLocks noChangeArrowheads="1"/>
          </p:cNvSpPr>
          <p:nvPr/>
        </p:nvSpPr>
        <p:spPr bwMode="auto">
          <a:xfrm>
            <a:off x="5214942" y="2428868"/>
            <a:ext cx="1412566"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مشتركين عادي</a:t>
            </a:r>
            <a:endParaRPr lang="en-US" b="1" dirty="0">
              <a:cs typeface="B Nazanin" pitchFamily="2" charset="-78"/>
            </a:endParaRPr>
          </a:p>
        </p:txBody>
      </p:sp>
      <p:sp>
        <p:nvSpPr>
          <p:cNvPr id="23" name="Text Box 10"/>
          <p:cNvSpPr txBox="1">
            <a:spLocks noChangeArrowheads="1"/>
          </p:cNvSpPr>
          <p:nvPr/>
        </p:nvSpPr>
        <p:spPr bwMode="auto">
          <a:xfrm>
            <a:off x="5072066" y="4857760"/>
            <a:ext cx="1643399"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مشتركين ديماندي</a:t>
            </a:r>
            <a:endParaRPr lang="en-US" b="1" dirty="0">
              <a:cs typeface="B Nazanin" pitchFamily="2" charset="-78"/>
            </a:endParaRPr>
          </a:p>
        </p:txBody>
      </p:sp>
      <p:sp>
        <p:nvSpPr>
          <p:cNvPr id="24" name="Rectangle 23"/>
          <p:cNvSpPr/>
          <p:nvPr/>
        </p:nvSpPr>
        <p:spPr>
          <a:xfrm>
            <a:off x="609600" y="4114800"/>
            <a:ext cx="44958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sz="1200" b="1" dirty="0">
              <a:solidFill>
                <a:schemeClr val="tx1"/>
              </a:solidFill>
              <a:cs typeface="B Nazanin" pitchFamily="2" charset="-78"/>
            </a:endParaRPr>
          </a:p>
          <a:p>
            <a:pPr algn="r"/>
            <a:r>
              <a:rPr lang="fa-IR" sz="1400" b="1" dirty="0">
                <a:solidFill>
                  <a:schemeClr val="tx1"/>
                </a:solidFill>
                <a:cs typeface="B Nazanin" pitchFamily="2" charset="-78"/>
              </a:rPr>
              <a:t>اگر مشترك نياز به استفاده برق در سطحي بالاتر داشته باشد از رده‌ي مشتركين عادي خارج و به گروه مشتركين ديماندي وارد مي‌شود.</a:t>
            </a:r>
            <a:endParaRPr lang="en-US" sz="1400" b="1" dirty="0">
              <a:solidFill>
                <a:schemeClr val="tx1"/>
              </a:solidFill>
              <a:cs typeface="B Nazanin" pitchFamily="2" charset="-78"/>
            </a:endParaRPr>
          </a:p>
          <a:p>
            <a:pPr algn="r"/>
            <a:r>
              <a:rPr lang="fa-IR" sz="1400" b="1" dirty="0">
                <a:solidFill>
                  <a:schemeClr val="tx1"/>
                </a:solidFill>
                <a:cs typeface="B Nazanin" pitchFamily="2" charset="-78"/>
              </a:rPr>
              <a:t>اين مشتركين علاوه بر بهايي كه بابت برق مصرفي خود مي‌پردازند هزينه‌اي اضافه‌تر بابت اختصاص ديماند ( كه به مثابه نوعي آبونمان جهت اختصاص يا اجاره بهاي </a:t>
            </a:r>
            <a:r>
              <a:rPr lang="fa-IR" sz="1400" b="1" dirty="0" smtClean="0">
                <a:solidFill>
                  <a:schemeClr val="tx1"/>
                </a:solidFill>
                <a:cs typeface="B Nazanin" pitchFamily="2" charset="-78"/>
              </a:rPr>
              <a:t>.قسمتي </a:t>
            </a:r>
            <a:r>
              <a:rPr lang="fa-IR" sz="1400" b="1" dirty="0">
                <a:solidFill>
                  <a:schemeClr val="tx1"/>
                </a:solidFill>
                <a:cs typeface="B Nazanin" pitchFamily="2" charset="-78"/>
              </a:rPr>
              <a:t>از شبكه برق براي تامين نياز مصرف وي مي‌باشد ) پرداخت </a:t>
            </a:r>
            <a:r>
              <a:rPr lang="fa-IR" sz="1400" b="1" dirty="0" smtClean="0">
                <a:solidFill>
                  <a:schemeClr val="tx1"/>
                </a:solidFill>
                <a:cs typeface="B Nazanin" pitchFamily="2" charset="-78"/>
              </a:rPr>
              <a:t>مي‌نمايد</a:t>
            </a:r>
            <a:endParaRPr lang="en-US" sz="1400" b="1" dirty="0">
              <a:solidFill>
                <a:schemeClr val="tx1"/>
              </a:solidFill>
              <a:cs typeface="B Nazanin" pitchFamily="2" charset="-78"/>
            </a:endParaRPr>
          </a:p>
          <a:p>
            <a:pPr algn="ctr"/>
            <a:endParaRPr lang="fa-IR" sz="1200" b="1" dirty="0">
              <a:solidFill>
                <a:schemeClr val="tx1"/>
              </a:solidFill>
              <a:cs typeface="B Nazanin" pitchFamily="2" charset="-78"/>
            </a:endParaRPr>
          </a:p>
        </p:txBody>
      </p:sp>
      <p:sp>
        <p:nvSpPr>
          <p:cNvPr id="25" name="Rectangle 24"/>
          <p:cNvSpPr/>
          <p:nvPr/>
        </p:nvSpPr>
        <p:spPr>
          <a:xfrm>
            <a:off x="609600" y="2209800"/>
            <a:ext cx="4495800" cy="16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1200" b="1" dirty="0">
                <a:solidFill>
                  <a:schemeClr val="tx1"/>
                </a:solidFill>
                <a:cs typeface="B Nazanin" pitchFamily="2" charset="-78"/>
              </a:rPr>
              <a:t>به كليه‌ي مشتريان شركت هاي برق كه نسبت به خريد حداقل يك انشعاب برق از اين شركت اقدام نموده‌اند؛ مشترك گفته مي‌شود. </a:t>
            </a:r>
          </a:p>
          <a:p>
            <a:pPr algn="r"/>
            <a:r>
              <a:rPr lang="fa-IR" sz="1200" b="1" dirty="0">
                <a:solidFill>
                  <a:schemeClr val="tx1"/>
                </a:solidFill>
                <a:cs typeface="B Nazanin" pitchFamily="2" charset="-78"/>
              </a:rPr>
              <a:t>چنانچه نياز مصرف برق اين مشترك در سطح استاندارد مصرف كننده هاي كوچك قرار داشته باشد اصطلاحا به آنها مشتركين عادي گفته مي شود.</a:t>
            </a:r>
          </a:p>
          <a:p>
            <a:pPr algn="r"/>
            <a:r>
              <a:rPr lang="fa-IR" sz="1200" b="1" dirty="0">
                <a:solidFill>
                  <a:schemeClr val="tx1"/>
                </a:solidFill>
                <a:cs typeface="B Nazanin" pitchFamily="2" charset="-78"/>
              </a:rPr>
              <a:t>عمدتا مشتركين خانگي، مغازه ها و واحدهاي تجاري كوچك و متوسط در گروه مشتركين عادي طبقه بندي مي شوند.</a:t>
            </a:r>
          </a:p>
          <a:p>
            <a:pPr algn="r"/>
            <a:r>
              <a:rPr lang="fa-IR" sz="1200" b="1" dirty="0">
                <a:solidFill>
                  <a:schemeClr val="tx1"/>
                </a:solidFill>
                <a:cs typeface="B Nazanin" pitchFamily="2" charset="-78"/>
              </a:rPr>
              <a:t>نياز مصرف برق اين مشتركين حداكثر تا ظرفيت سه فاز با جريان </a:t>
            </a:r>
            <a:r>
              <a:rPr lang="fa-IR" sz="1200" b="1" dirty="0" smtClean="0">
                <a:solidFill>
                  <a:schemeClr val="tx1"/>
                </a:solidFill>
                <a:cs typeface="B Nazanin" pitchFamily="2" charset="-78"/>
              </a:rPr>
              <a:t>50 </a:t>
            </a:r>
            <a:r>
              <a:rPr lang="fa-IR" sz="1200" b="1" dirty="0">
                <a:solidFill>
                  <a:schemeClr val="tx1"/>
                </a:solidFill>
                <a:cs typeface="B Nazanin" pitchFamily="2" charset="-78"/>
              </a:rPr>
              <a:t>آمپر مي باشد.</a:t>
            </a:r>
          </a:p>
        </p:txBody>
      </p:sp>
    </p:spTree>
    <p:extLst>
      <p:ext uri="{BB962C8B-B14F-4D97-AF65-F5344CB8AC3E}">
        <p14:creationId xmlns:p14="http://schemas.microsoft.com/office/powerpoint/2010/main" val="22498547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05" y="857250"/>
            <a:ext cx="4941899" cy="634648"/>
          </a:xfrm>
        </p:spPr>
        <p:txBody>
          <a:bodyPr>
            <a:normAutofit fontScale="90000"/>
          </a:bodyPr>
          <a:lstStyle/>
          <a:p>
            <a:pPr algn="ctr"/>
            <a:r>
              <a:rPr lang="fa-IR" sz="3000" b="1" dirty="0">
                <a:solidFill>
                  <a:srgbClr val="FF0000"/>
                </a:solidFill>
                <a:cs typeface="B Homa" panose="00000400000000000000" pitchFamily="2" charset="-78"/>
              </a:rPr>
              <a:t>در صد تعداد مشترکین به تفکیک تعرفه</a:t>
            </a:r>
            <a:endParaRPr lang="en-US" sz="3000" b="1" dirty="0">
              <a:solidFill>
                <a:srgbClr val="FF0000"/>
              </a:solidFill>
              <a:cs typeface="B Homa" panose="00000400000000000000" pitchFamily="2" charset="-78"/>
            </a:endParaRPr>
          </a:p>
        </p:txBody>
      </p:sp>
      <p:graphicFrame>
        <p:nvGraphicFramePr>
          <p:cNvPr id="4" name="Content Placeholder 3"/>
          <p:cNvGraphicFramePr>
            <a:graphicFrameLocks noGrp="1"/>
          </p:cNvGraphicFramePr>
          <p:nvPr>
            <p:ph idx="1"/>
          </p:nvPr>
        </p:nvGraphicFramePr>
        <p:xfrm>
          <a:off x="0" y="1376772"/>
          <a:ext cx="6678234" cy="4623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6968405" y="1268760"/>
          <a:ext cx="1924422" cy="4410107"/>
        </p:xfrm>
        <a:graphic>
          <a:graphicData uri="http://schemas.openxmlformats.org/drawingml/2006/table">
            <a:tbl>
              <a:tblPr rtl="1">
                <a:tableStyleId>{D03447BB-5D67-496B-8E87-E561075AD55C}</a:tableStyleId>
              </a:tblPr>
              <a:tblGrid>
                <a:gridCol w="688062">
                  <a:extLst>
                    <a:ext uri="{9D8B030D-6E8A-4147-A177-3AD203B41FA5}">
                      <a16:colId xmlns:a16="http://schemas.microsoft.com/office/drawing/2014/main" xmlns="" val="3609340897"/>
                    </a:ext>
                  </a:extLst>
                </a:gridCol>
                <a:gridCol w="1236360">
                  <a:extLst>
                    <a:ext uri="{9D8B030D-6E8A-4147-A177-3AD203B41FA5}">
                      <a16:colId xmlns:a16="http://schemas.microsoft.com/office/drawing/2014/main" xmlns="" val="2945585266"/>
                    </a:ext>
                  </a:extLst>
                </a:gridCol>
              </a:tblGrid>
              <a:tr h="1002297">
                <a:tc>
                  <a:txBody>
                    <a:bodyPr/>
                    <a:lstStyle/>
                    <a:p>
                      <a:pPr algn="ctr" rtl="1" fontAlgn="ctr"/>
                      <a:r>
                        <a:rPr lang="fa-IR" sz="1800" b="1" u="none" strike="noStrike" dirty="0">
                          <a:solidFill>
                            <a:schemeClr val="tx1"/>
                          </a:solidFill>
                          <a:effectLst/>
                          <a:cs typeface="B Homa" panose="00000400000000000000" pitchFamily="2" charset="-78"/>
                        </a:rPr>
                        <a:t>تعرفه</a:t>
                      </a:r>
                      <a:endParaRPr lang="fa-IR"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1" fontAlgn="ctr"/>
                      <a:r>
                        <a:rPr lang="fa-IR" sz="1800" b="1" u="none" strike="noStrike" dirty="0">
                          <a:solidFill>
                            <a:schemeClr val="tx1"/>
                          </a:solidFill>
                          <a:effectLst/>
                          <a:cs typeface="B Homa" panose="00000400000000000000" pitchFamily="2" charset="-78"/>
                        </a:rPr>
                        <a:t>درصد تعرفه به کل</a:t>
                      </a:r>
                      <a:endParaRPr lang="fa-IR"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1670948295"/>
                  </a:ext>
                </a:extLst>
              </a:tr>
              <a:tr h="681562">
                <a:tc>
                  <a:txBody>
                    <a:bodyPr/>
                    <a:lstStyle/>
                    <a:p>
                      <a:pPr algn="ctr" rtl="1" fontAlgn="ctr"/>
                      <a:r>
                        <a:rPr lang="fa-IR" sz="1800" b="1" u="none" strike="noStrike">
                          <a:solidFill>
                            <a:schemeClr val="tx1"/>
                          </a:solidFill>
                          <a:effectLst/>
                          <a:cs typeface="B Homa" panose="00000400000000000000" pitchFamily="2" charset="-78"/>
                        </a:rPr>
                        <a:t>خانگی</a:t>
                      </a:r>
                      <a:endParaRPr lang="fa-IR" sz="1800" b="1" i="0" u="none" strike="noStrike">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0" fontAlgn="ctr"/>
                      <a:r>
                        <a:rPr lang="fa-IR" sz="1800" b="1" u="none" strike="noStrike" dirty="0">
                          <a:solidFill>
                            <a:schemeClr val="tx1"/>
                          </a:solidFill>
                          <a:effectLst/>
                          <a:cs typeface="B Homa" panose="00000400000000000000" pitchFamily="2" charset="-78"/>
                        </a:rPr>
                        <a:t>76/3</a:t>
                      </a:r>
                      <a:endParaRPr lang="en-US"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3356727634"/>
                  </a:ext>
                </a:extLst>
              </a:tr>
              <a:tr h="681562">
                <a:tc>
                  <a:txBody>
                    <a:bodyPr/>
                    <a:lstStyle/>
                    <a:p>
                      <a:pPr algn="ctr" rtl="1" fontAlgn="ctr"/>
                      <a:r>
                        <a:rPr lang="fa-IR" sz="1800" b="1" u="none" strike="noStrike" dirty="0">
                          <a:solidFill>
                            <a:schemeClr val="tx1"/>
                          </a:solidFill>
                          <a:effectLst/>
                          <a:cs typeface="B Homa" panose="00000400000000000000" pitchFamily="2" charset="-78"/>
                        </a:rPr>
                        <a:t>تجاری</a:t>
                      </a:r>
                      <a:endParaRPr lang="fa-IR"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0" fontAlgn="ctr"/>
                      <a:r>
                        <a:rPr lang="fa-IR" sz="1800" b="1" u="none" strike="noStrike" dirty="0">
                          <a:solidFill>
                            <a:schemeClr val="tx1"/>
                          </a:solidFill>
                          <a:effectLst/>
                          <a:cs typeface="B Homa" panose="00000400000000000000" pitchFamily="2" charset="-78"/>
                        </a:rPr>
                        <a:t>16</a:t>
                      </a:r>
                      <a:endParaRPr lang="en-US"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2997098803"/>
                  </a:ext>
                </a:extLst>
              </a:tr>
              <a:tr h="681562">
                <a:tc>
                  <a:txBody>
                    <a:bodyPr/>
                    <a:lstStyle/>
                    <a:p>
                      <a:pPr algn="ctr" rtl="1" fontAlgn="ctr"/>
                      <a:r>
                        <a:rPr lang="fa-IR" sz="1800" b="1" u="none" strike="noStrike">
                          <a:solidFill>
                            <a:schemeClr val="tx1"/>
                          </a:solidFill>
                          <a:effectLst/>
                          <a:cs typeface="B Homa" panose="00000400000000000000" pitchFamily="2" charset="-78"/>
                        </a:rPr>
                        <a:t>عمومی</a:t>
                      </a:r>
                      <a:endParaRPr lang="fa-IR" sz="1800" b="1" i="0" u="none" strike="noStrike">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0" fontAlgn="ctr"/>
                      <a:r>
                        <a:rPr lang="fa-IR" sz="1800" b="1" u="none" strike="noStrike" dirty="0">
                          <a:solidFill>
                            <a:schemeClr val="tx1"/>
                          </a:solidFill>
                          <a:effectLst/>
                          <a:cs typeface="B Homa" panose="00000400000000000000" pitchFamily="2" charset="-78"/>
                        </a:rPr>
                        <a:t>5/6</a:t>
                      </a:r>
                      <a:endParaRPr lang="en-US"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463080176"/>
                  </a:ext>
                </a:extLst>
              </a:tr>
              <a:tr h="681562">
                <a:tc>
                  <a:txBody>
                    <a:bodyPr/>
                    <a:lstStyle/>
                    <a:p>
                      <a:pPr algn="ctr" rtl="1" fontAlgn="ctr"/>
                      <a:r>
                        <a:rPr lang="fa-IR" sz="1800" b="1" u="none" strike="noStrike" dirty="0">
                          <a:solidFill>
                            <a:schemeClr val="tx1"/>
                          </a:solidFill>
                          <a:effectLst/>
                          <a:cs typeface="B Homa" panose="00000400000000000000" pitchFamily="2" charset="-78"/>
                        </a:rPr>
                        <a:t>کشاورزی</a:t>
                      </a:r>
                      <a:endParaRPr lang="fa-IR"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0" fontAlgn="ctr"/>
                      <a:r>
                        <a:rPr lang="fa-IR" sz="1800" b="1" u="none" strike="noStrike" dirty="0">
                          <a:solidFill>
                            <a:schemeClr val="tx1"/>
                          </a:solidFill>
                          <a:effectLst/>
                          <a:cs typeface="B Homa" panose="00000400000000000000" pitchFamily="2" charset="-78"/>
                        </a:rPr>
                        <a:t>1/03</a:t>
                      </a:r>
                      <a:endParaRPr lang="en-US"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3664260162"/>
                  </a:ext>
                </a:extLst>
              </a:tr>
              <a:tr h="681562">
                <a:tc>
                  <a:txBody>
                    <a:bodyPr/>
                    <a:lstStyle/>
                    <a:p>
                      <a:pPr algn="ctr" rtl="1" fontAlgn="ctr"/>
                      <a:r>
                        <a:rPr lang="fa-IR" sz="1800" b="1" u="none" strike="noStrike">
                          <a:solidFill>
                            <a:schemeClr val="tx1"/>
                          </a:solidFill>
                          <a:effectLst/>
                          <a:cs typeface="B Homa" panose="00000400000000000000" pitchFamily="2" charset="-78"/>
                        </a:rPr>
                        <a:t>صنعتی</a:t>
                      </a:r>
                      <a:endParaRPr lang="fa-IR" sz="1800" b="1" i="0" u="none" strike="noStrike">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tc>
                  <a:txBody>
                    <a:bodyPr/>
                    <a:lstStyle/>
                    <a:p>
                      <a:pPr algn="ctr" rtl="0" fontAlgn="ctr"/>
                      <a:r>
                        <a:rPr lang="fa-IR" sz="1800" b="1" u="none" strike="noStrike" dirty="0">
                          <a:solidFill>
                            <a:schemeClr val="tx1"/>
                          </a:solidFill>
                          <a:effectLst/>
                          <a:cs typeface="B Homa" panose="00000400000000000000" pitchFamily="2" charset="-78"/>
                        </a:rPr>
                        <a:t>0/9</a:t>
                      </a:r>
                      <a:endParaRPr lang="en-US" sz="1800" b="1" i="0" u="none" strike="noStrike" dirty="0">
                        <a:solidFill>
                          <a:schemeClr val="tx1"/>
                        </a:solidFill>
                        <a:effectLst/>
                        <a:latin typeface="B Nazanin" panose="00000400000000000000" pitchFamily="2" charset="-78"/>
                        <a:cs typeface="B Homa" panose="00000400000000000000" pitchFamily="2" charset="-78"/>
                      </a:endParaRPr>
                    </a:p>
                  </a:txBody>
                  <a:tcPr marL="7144" marR="7144" marT="7144" marB="0" anchor="ctr">
                    <a:gradFill>
                      <a:gsLst>
                        <a:gs pos="0">
                          <a:schemeClr val="accent1">
                            <a:lumMod val="40000"/>
                            <a:lumOff val="60000"/>
                          </a:schemeClr>
                        </a:gs>
                        <a:gs pos="100000">
                          <a:schemeClr val="bg2">
                            <a:shade val="98000"/>
                            <a:satMod val="120000"/>
                            <a:lumMod val="98000"/>
                          </a:schemeClr>
                        </a:gs>
                      </a:gsLst>
                      <a:path path="circle">
                        <a:fillToRect l="50000" t="50000" r="100000" b="100000"/>
                      </a:path>
                    </a:gradFill>
                  </a:tcPr>
                </a:tc>
                <a:extLst>
                  <a:ext uri="{0D108BD9-81ED-4DB2-BD59-A6C34878D82A}">
                    <a16:rowId xmlns:a16="http://schemas.microsoft.com/office/drawing/2014/main" xmlns="" val="2112521813"/>
                  </a:ext>
                </a:extLst>
              </a:tr>
            </a:tbl>
          </a:graphicData>
        </a:graphic>
      </p:graphicFrame>
    </p:spTree>
    <p:extLst>
      <p:ext uri="{BB962C8B-B14F-4D97-AF65-F5344CB8AC3E}">
        <p14:creationId xmlns:p14="http://schemas.microsoft.com/office/powerpoint/2010/main" val="186274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6668B8D-93FE-4894-82BF-78A80DFD6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51" y="1108582"/>
            <a:ext cx="7561905" cy="4838095"/>
          </a:xfrm>
          <a:prstGeom prst="rect">
            <a:avLst/>
          </a:prstGeom>
        </p:spPr>
      </p:pic>
      <p:sp>
        <p:nvSpPr>
          <p:cNvPr id="3" name="Title 3">
            <a:extLst>
              <a:ext uri="{FF2B5EF4-FFF2-40B4-BE49-F238E27FC236}">
                <a16:creationId xmlns:a16="http://schemas.microsoft.com/office/drawing/2014/main" xmlns="" id="{CE45C0FF-9C1A-43F5-B1F0-302768F50803}"/>
              </a:ext>
            </a:extLst>
          </p:cNvPr>
          <p:cNvSpPr txBox="1">
            <a:spLocks/>
          </p:cNvSpPr>
          <p:nvPr/>
        </p:nvSpPr>
        <p:spPr>
          <a:xfrm>
            <a:off x="683568" y="182680"/>
            <a:ext cx="6357982" cy="654032"/>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2900" b="0" i="0" u="none" strike="noStrike" kern="1200" cap="none" spc="0" normalizeH="0" baseline="0" noProof="0" dirty="0">
                <a:ln>
                  <a:noFill/>
                </a:ln>
                <a:effectLst/>
                <a:uLnTx/>
                <a:uFillTx/>
                <a:latin typeface="+mj-lt"/>
                <a:ea typeface="+mj-ea"/>
                <a:cs typeface="B Titr" panose="00000700000000000000" pitchFamily="2" charset="-78"/>
              </a:rPr>
              <a:t>نمودار مقایسه مصرف روزانه در دو روز </a:t>
            </a:r>
            <a:r>
              <a:rPr kumimoji="0" lang="fa-IR" sz="2900" b="0" i="0" u="none" strike="noStrike" kern="1200" cap="none" spc="0" normalizeH="0" baseline="0" noProof="0" dirty="0">
                <a:ln>
                  <a:noFill/>
                </a:ln>
                <a:solidFill>
                  <a:srgbClr val="FF0000"/>
                </a:solidFill>
                <a:effectLst/>
                <a:uLnTx/>
                <a:uFillTx/>
                <a:latin typeface="+mj-lt"/>
                <a:ea typeface="+mj-ea"/>
                <a:cs typeface="B Titr" panose="00000700000000000000" pitchFamily="2" charset="-78"/>
              </a:rPr>
              <a:t>گرم و معتدل </a:t>
            </a:r>
            <a:r>
              <a:rPr kumimoji="0" lang="fa-IR" sz="2900" b="0" i="0" u="none" strike="noStrike" kern="1200" cap="none" spc="0" normalizeH="0" baseline="0" noProof="0" dirty="0">
                <a:ln>
                  <a:noFill/>
                </a:ln>
                <a:effectLst/>
                <a:uLnTx/>
                <a:uFillTx/>
                <a:latin typeface="+mj-lt"/>
                <a:ea typeface="+mj-ea"/>
                <a:cs typeface="B Titr" panose="00000700000000000000" pitchFamily="2" charset="-78"/>
              </a:rPr>
              <a:t>سال</a:t>
            </a:r>
            <a:r>
              <a:rPr kumimoji="0" lang="fa-IR" sz="2400" b="0" i="0" u="none" strike="noStrike" kern="1200" cap="none" spc="0" normalizeH="0" baseline="0" noProof="0" dirty="0">
                <a:ln>
                  <a:noFill/>
                </a:ln>
                <a:solidFill>
                  <a:srgbClr val="C00000"/>
                </a:solidFill>
                <a:effectLst/>
                <a:uLnTx/>
                <a:uFillTx/>
                <a:latin typeface="+mj-lt"/>
                <a:ea typeface="+mj-ea"/>
                <a:cs typeface="B Titr" panose="00000700000000000000" pitchFamily="2" charset="-78"/>
              </a:rPr>
              <a:t/>
            </a:r>
            <a:br>
              <a:rPr kumimoji="0" lang="fa-IR" sz="2400" b="0" i="0" u="none" strike="noStrike" kern="1200" cap="none" spc="0" normalizeH="0" baseline="0" noProof="0" dirty="0">
                <a:ln>
                  <a:noFill/>
                </a:ln>
                <a:solidFill>
                  <a:srgbClr val="C00000"/>
                </a:solidFill>
                <a:effectLst/>
                <a:uLnTx/>
                <a:uFillTx/>
                <a:latin typeface="+mj-lt"/>
                <a:ea typeface="+mj-ea"/>
                <a:cs typeface="B Titr" panose="00000700000000000000" pitchFamily="2" charset="-78"/>
              </a:rPr>
            </a:b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a:extLst>
              <a:ext uri="{FF2B5EF4-FFF2-40B4-BE49-F238E27FC236}">
                <a16:creationId xmlns:a16="http://schemas.microsoft.com/office/drawing/2014/main" xmlns="" id="{A94BEEEC-DDC4-4502-B1C5-1D100E5721F6}"/>
              </a:ext>
            </a:extLst>
          </p:cNvPr>
          <p:cNvSpPr/>
          <p:nvPr/>
        </p:nvSpPr>
        <p:spPr>
          <a:xfrm>
            <a:off x="3430511" y="1124744"/>
            <a:ext cx="864096" cy="2996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1204</a:t>
            </a:r>
            <a:endParaRPr lang="en-US" dirty="0"/>
          </a:p>
        </p:txBody>
      </p:sp>
      <p:sp>
        <p:nvSpPr>
          <p:cNvPr id="5" name="Rectangle 4">
            <a:extLst>
              <a:ext uri="{FF2B5EF4-FFF2-40B4-BE49-F238E27FC236}">
                <a16:creationId xmlns:a16="http://schemas.microsoft.com/office/drawing/2014/main" xmlns="" id="{0810631F-3EFE-4131-8D0B-A08A98AB0DA4}"/>
              </a:ext>
            </a:extLst>
          </p:cNvPr>
          <p:cNvSpPr/>
          <p:nvPr/>
        </p:nvSpPr>
        <p:spPr>
          <a:xfrm>
            <a:off x="6654528" y="1844824"/>
            <a:ext cx="1152128" cy="4975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98</a:t>
            </a:r>
            <a:r>
              <a:rPr lang="en-US" dirty="0" smtClean="0"/>
              <a:t>/</a:t>
            </a:r>
            <a:r>
              <a:rPr lang="fa-IR" dirty="0" smtClean="0"/>
              <a:t>4</a:t>
            </a:r>
            <a:r>
              <a:rPr lang="en-US" dirty="0" smtClean="0"/>
              <a:t>/</a:t>
            </a:r>
            <a:r>
              <a:rPr lang="fa-IR" dirty="0" smtClean="0"/>
              <a:t>25</a:t>
            </a:r>
            <a:endParaRPr lang="en-US" dirty="0"/>
          </a:p>
        </p:txBody>
      </p:sp>
      <p:sp>
        <p:nvSpPr>
          <p:cNvPr id="6" name="Rectangle 5">
            <a:extLst>
              <a:ext uri="{FF2B5EF4-FFF2-40B4-BE49-F238E27FC236}">
                <a16:creationId xmlns:a16="http://schemas.microsoft.com/office/drawing/2014/main" xmlns="" id="{023D8C12-7422-42E4-B7F8-67B54E4E531A}"/>
              </a:ext>
            </a:extLst>
          </p:cNvPr>
          <p:cNvSpPr/>
          <p:nvPr/>
        </p:nvSpPr>
        <p:spPr>
          <a:xfrm>
            <a:off x="6654528" y="2931429"/>
            <a:ext cx="1152128" cy="4975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98</a:t>
            </a:r>
            <a:r>
              <a:rPr lang="en-US" dirty="0" smtClean="0"/>
              <a:t>/</a:t>
            </a:r>
            <a:r>
              <a:rPr lang="fa-IR" dirty="0" smtClean="0"/>
              <a:t>2</a:t>
            </a:r>
            <a:r>
              <a:rPr lang="en-US" dirty="0" smtClean="0"/>
              <a:t>/</a:t>
            </a:r>
            <a:r>
              <a:rPr lang="fa-IR" dirty="0" smtClean="0"/>
              <a:t>18</a:t>
            </a:r>
            <a:endParaRPr lang="en-US" dirty="0"/>
          </a:p>
        </p:txBody>
      </p:sp>
      <p:sp>
        <p:nvSpPr>
          <p:cNvPr id="7" name="Rectangle 6">
            <a:extLst>
              <a:ext uri="{FF2B5EF4-FFF2-40B4-BE49-F238E27FC236}">
                <a16:creationId xmlns:a16="http://schemas.microsoft.com/office/drawing/2014/main" xmlns="" id="{30459DDB-A8BA-4D62-904A-19FD17B047CA}"/>
              </a:ext>
            </a:extLst>
          </p:cNvPr>
          <p:cNvSpPr/>
          <p:nvPr/>
        </p:nvSpPr>
        <p:spPr>
          <a:xfrm>
            <a:off x="5436096" y="1424346"/>
            <a:ext cx="864096" cy="2996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1067</a:t>
            </a:r>
            <a:endParaRPr lang="en-US" dirty="0"/>
          </a:p>
        </p:txBody>
      </p:sp>
      <p:sp>
        <p:nvSpPr>
          <p:cNvPr id="8" name="Rectangle 7">
            <a:extLst>
              <a:ext uri="{FF2B5EF4-FFF2-40B4-BE49-F238E27FC236}">
                <a16:creationId xmlns:a16="http://schemas.microsoft.com/office/drawing/2014/main" xmlns="" id="{DC92DB42-9AFC-4B05-A672-C48F15BF156E}"/>
              </a:ext>
            </a:extLst>
          </p:cNvPr>
          <p:cNvSpPr/>
          <p:nvPr/>
        </p:nvSpPr>
        <p:spPr>
          <a:xfrm>
            <a:off x="3029654" y="2192594"/>
            <a:ext cx="864096" cy="2996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820</a:t>
            </a:r>
            <a:endParaRPr lang="en-US" dirty="0"/>
          </a:p>
        </p:txBody>
      </p:sp>
      <p:sp>
        <p:nvSpPr>
          <p:cNvPr id="9" name="Rectangle 8">
            <a:extLst>
              <a:ext uri="{FF2B5EF4-FFF2-40B4-BE49-F238E27FC236}">
                <a16:creationId xmlns:a16="http://schemas.microsoft.com/office/drawing/2014/main" xmlns="" id="{A2E4D629-7E2F-4838-A4B1-AE8526AB1A1E}"/>
              </a:ext>
            </a:extLst>
          </p:cNvPr>
          <p:cNvSpPr/>
          <p:nvPr/>
        </p:nvSpPr>
        <p:spPr>
          <a:xfrm>
            <a:off x="5049254" y="2192594"/>
            <a:ext cx="864096" cy="29960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825</a:t>
            </a:r>
            <a:endParaRPr lang="en-US" dirty="0"/>
          </a:p>
        </p:txBody>
      </p:sp>
      <p:sp>
        <p:nvSpPr>
          <p:cNvPr id="10" name="Rectangle 9">
            <a:extLst>
              <a:ext uri="{FF2B5EF4-FFF2-40B4-BE49-F238E27FC236}">
                <a16:creationId xmlns:a16="http://schemas.microsoft.com/office/drawing/2014/main" xmlns="" id="{540469A0-752E-4002-9C93-BDA8F38858BE}"/>
              </a:ext>
            </a:extLst>
          </p:cNvPr>
          <p:cNvSpPr/>
          <p:nvPr/>
        </p:nvSpPr>
        <p:spPr>
          <a:xfrm>
            <a:off x="4067944" y="3429000"/>
            <a:ext cx="1845406"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FF0000"/>
                </a:solidFill>
              </a:rPr>
              <a:t>35درصد </a:t>
            </a:r>
            <a:r>
              <a:rPr lang="fa-IR" dirty="0">
                <a:solidFill>
                  <a:srgbClr val="FF0000"/>
                </a:solidFill>
              </a:rPr>
              <a:t>افزایش بار در تابستان</a:t>
            </a:r>
            <a:endParaRPr lang="en-US" dirty="0">
              <a:solidFill>
                <a:srgbClr val="FF0000"/>
              </a:solidFill>
            </a:endParaRPr>
          </a:p>
        </p:txBody>
      </p:sp>
    </p:spTree>
    <p:extLst>
      <p:ext uri="{BB962C8B-B14F-4D97-AF65-F5344CB8AC3E}">
        <p14:creationId xmlns:p14="http://schemas.microsoft.com/office/powerpoint/2010/main" val="29160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81120046"/>
              </p:ext>
            </p:extLst>
          </p:nvPr>
        </p:nvGraphicFramePr>
        <p:xfrm>
          <a:off x="0" y="857251"/>
          <a:ext cx="9144000" cy="516536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xmlns="" id="{DE2D23CD-A94C-4A9E-AFD9-61526629BCD7}"/>
              </a:ext>
            </a:extLst>
          </p:cNvPr>
          <p:cNvSpPr>
            <a:spLocks noGrp="1"/>
          </p:cNvSpPr>
          <p:nvPr>
            <p:ph type="sldNum" sz="quarter" idx="12"/>
          </p:nvPr>
        </p:nvSpPr>
        <p:spPr/>
        <p:txBody>
          <a:bodyPr/>
          <a:lstStyle/>
          <a:p>
            <a:fld id="{312EF803-0685-4826-A70A-AB36972A9AC6}" type="slidenum">
              <a:rPr lang="en-US" smtClean="0"/>
              <a:pPr/>
              <a:t>13</a:t>
            </a:fld>
            <a:endParaRPr lang="en-US"/>
          </a:p>
        </p:txBody>
      </p:sp>
      <p:sp>
        <p:nvSpPr>
          <p:cNvPr id="14" name="TextBox 1"/>
          <p:cNvSpPr txBox="1"/>
          <p:nvPr/>
        </p:nvSpPr>
        <p:spPr>
          <a:xfrm>
            <a:off x="3219131" y="1962769"/>
            <a:ext cx="1028834" cy="403622"/>
          </a:xfrm>
          <a:prstGeom prst="rect">
            <a:avLst/>
          </a:prstGeom>
        </p:spPr>
        <p:txBody>
          <a:bodyPr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fa-IR" sz="2400" b="1" dirty="0">
                <a:solidFill>
                  <a:srgbClr val="4276EA"/>
                </a:solidFill>
                <a:cs typeface="B Nazanin" panose="00000400000000000000" pitchFamily="2" charset="-78"/>
              </a:rPr>
              <a:t>% 2/5 </a:t>
            </a:r>
            <a:endParaRPr lang="fa-IR" sz="675" b="1" dirty="0">
              <a:solidFill>
                <a:srgbClr val="4276EA"/>
              </a:solidFill>
              <a:cs typeface="B Nazanin" panose="00000400000000000000" pitchFamily="2" charset="-78"/>
            </a:endParaRPr>
          </a:p>
        </p:txBody>
      </p:sp>
      <p:sp>
        <p:nvSpPr>
          <p:cNvPr id="7" name="TextBox 1"/>
          <p:cNvSpPr txBox="1"/>
          <p:nvPr/>
        </p:nvSpPr>
        <p:spPr>
          <a:xfrm>
            <a:off x="500387" y="2715060"/>
            <a:ext cx="807118" cy="360378"/>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a-IR" sz="2400" b="1" dirty="0">
                <a:solidFill>
                  <a:srgbClr val="C00000"/>
                </a:solidFill>
                <a:cs typeface="B Nazanin" panose="00000400000000000000" pitchFamily="2" charset="-78"/>
              </a:rPr>
              <a:t>987</a:t>
            </a:r>
            <a:endParaRPr lang="fa-IR" sz="900" b="1" dirty="0">
              <a:solidFill>
                <a:srgbClr val="C00000"/>
              </a:solidFill>
              <a:cs typeface="B Nazanin" panose="00000400000000000000" pitchFamily="2" charset="-78"/>
            </a:endParaRPr>
          </a:p>
        </p:txBody>
      </p:sp>
      <p:sp>
        <p:nvSpPr>
          <p:cNvPr id="10" name="TextBox 1"/>
          <p:cNvSpPr txBox="1"/>
          <p:nvPr/>
        </p:nvSpPr>
        <p:spPr>
          <a:xfrm>
            <a:off x="1359068" y="2216300"/>
            <a:ext cx="1028834" cy="403622"/>
          </a:xfrm>
          <a:prstGeom prst="rect">
            <a:avLst/>
          </a:prstGeom>
        </p:spPr>
        <p:txBody>
          <a:bodyPr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fa-IR" sz="2400" b="1" dirty="0">
                <a:solidFill>
                  <a:srgbClr val="4276EA"/>
                </a:solidFill>
                <a:cs typeface="B Nazanin" panose="00000400000000000000" pitchFamily="2" charset="-78"/>
              </a:rPr>
              <a:t>% 6/8 </a:t>
            </a:r>
            <a:endParaRPr lang="fa-IR" sz="675" b="1" dirty="0">
              <a:solidFill>
                <a:srgbClr val="4276EA"/>
              </a:solidFill>
              <a:cs typeface="B Nazanin" panose="00000400000000000000" pitchFamily="2" charset="-78"/>
            </a:endParaRPr>
          </a:p>
        </p:txBody>
      </p:sp>
      <p:sp>
        <p:nvSpPr>
          <p:cNvPr id="3" name="TextBox 2"/>
          <p:cNvSpPr txBox="1"/>
          <p:nvPr/>
        </p:nvSpPr>
        <p:spPr>
          <a:xfrm>
            <a:off x="5760132" y="2715060"/>
            <a:ext cx="1242138" cy="553998"/>
          </a:xfrm>
          <a:prstGeom prst="rect">
            <a:avLst/>
          </a:prstGeom>
          <a:solidFill>
            <a:srgbClr val="FFFF00"/>
          </a:solidFill>
        </p:spPr>
        <p:txBody>
          <a:bodyPr wrap="square" rtlCol="0">
            <a:spAutoFit/>
          </a:bodyPr>
          <a:lstStyle/>
          <a:p>
            <a:pPr algn="ctr" rtl="1"/>
            <a:r>
              <a:rPr lang="fa-IR" sz="1500" b="1" dirty="0">
                <a:solidFill>
                  <a:srgbClr val="FF0000"/>
                </a:solidFill>
                <a:cs typeface="B Homa" panose="00000400000000000000" pitchFamily="2" charset="-78"/>
              </a:rPr>
              <a:t>97/05/03 ساعت 13:00</a:t>
            </a:r>
            <a:endParaRPr lang="en-US" sz="1500" b="1" dirty="0">
              <a:solidFill>
                <a:srgbClr val="FF0000"/>
              </a:solidFill>
              <a:cs typeface="B Homa" panose="00000400000000000000" pitchFamily="2" charset="-78"/>
            </a:endParaRPr>
          </a:p>
        </p:txBody>
      </p:sp>
      <p:sp>
        <p:nvSpPr>
          <p:cNvPr id="12" name="Right Arrow 11"/>
          <p:cNvSpPr/>
          <p:nvPr/>
        </p:nvSpPr>
        <p:spPr>
          <a:xfrm rot="16200000">
            <a:off x="3432021" y="2718461"/>
            <a:ext cx="324036" cy="675075"/>
          </a:xfrm>
          <a:prstGeom prst="rightArrow">
            <a:avLst>
              <a:gd name="adj1" fmla="val 56299"/>
              <a:gd name="adj2" fmla="val 50000"/>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ight Arrow 14"/>
          <p:cNvSpPr/>
          <p:nvPr/>
        </p:nvSpPr>
        <p:spPr>
          <a:xfrm rot="16200000">
            <a:off x="7015772" y="1943456"/>
            <a:ext cx="324036" cy="675075"/>
          </a:xfrm>
          <a:prstGeom prst="rightArrow">
            <a:avLst>
              <a:gd name="adj1" fmla="val 56299"/>
              <a:gd name="adj2" fmla="val 50000"/>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FF00"/>
              </a:solidFill>
            </a:endParaRPr>
          </a:p>
        </p:txBody>
      </p:sp>
    </p:spTree>
    <p:extLst>
      <p:ext uri="{BB962C8B-B14F-4D97-AF65-F5344CB8AC3E}">
        <p14:creationId xmlns:p14="http://schemas.microsoft.com/office/powerpoint/2010/main" val="83702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
                                        <p:tgtEl>
                                          <p:spTgt spid="14"/>
                                        </p:tgtEl>
                                      </p:cBhvr>
                                    </p:animEffect>
                                    <p:anim calcmode="lin" valueType="num">
                                      <p:cBhvr>
                                        <p:cTn id="11" dur="10" fill="hold"/>
                                        <p:tgtEl>
                                          <p:spTgt spid="14"/>
                                        </p:tgtEl>
                                        <p:attrNameLst>
                                          <p:attrName>ppt_x</p:attrName>
                                        </p:attrNameLst>
                                      </p:cBhvr>
                                      <p:tavLst>
                                        <p:tav tm="0">
                                          <p:val>
                                            <p:strVal val="#ppt_x"/>
                                          </p:val>
                                        </p:tav>
                                        <p:tav tm="100000">
                                          <p:val>
                                            <p:strVal val="#ppt_x"/>
                                          </p:val>
                                        </p:tav>
                                      </p:tavLst>
                                    </p:anim>
                                    <p:anim calcmode="lin" valueType="num">
                                      <p:cBhvr>
                                        <p:cTn id="12" dur="1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
                                        <p:tgtEl>
                                          <p:spTgt spid="10"/>
                                        </p:tgtEl>
                                      </p:cBhvr>
                                    </p:animEffect>
                                    <p:anim calcmode="lin" valueType="num">
                                      <p:cBhvr>
                                        <p:cTn id="16" dur="10" fill="hold"/>
                                        <p:tgtEl>
                                          <p:spTgt spid="10"/>
                                        </p:tgtEl>
                                        <p:attrNameLst>
                                          <p:attrName>ppt_x</p:attrName>
                                        </p:attrNameLst>
                                      </p:cBhvr>
                                      <p:tavLst>
                                        <p:tav tm="0">
                                          <p:val>
                                            <p:strVal val="#ppt_x"/>
                                          </p:val>
                                        </p:tav>
                                        <p:tav tm="100000">
                                          <p:val>
                                            <p:strVal val="#ppt_x"/>
                                          </p:val>
                                        </p:tav>
                                      </p:tavLst>
                                    </p:anim>
                                    <p:anim calcmode="lin" valueType="num">
                                      <p:cBhvr>
                                        <p:cTn id="17" dur="1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pic>
        <p:nvPicPr>
          <p:cNvPr id="21507" name="Picture 3"/>
          <p:cNvPicPr>
            <a:picLocks noChangeAspect="1" noChangeArrowheads="1"/>
          </p:cNvPicPr>
          <p:nvPr/>
        </p:nvPicPr>
        <p:blipFill>
          <a:blip r:embed="rId2">
            <a:clrChange>
              <a:clrFrom>
                <a:srgbClr val="FFFFFF"/>
              </a:clrFrom>
              <a:clrTo>
                <a:srgbClr val="FFFFFF">
                  <a:alpha val="0"/>
                </a:srgbClr>
              </a:clrTo>
            </a:clrChange>
          </a:blip>
          <a:srcRect b="19910"/>
          <a:stretch>
            <a:fillRect/>
          </a:stretch>
        </p:blipFill>
        <p:spPr bwMode="auto">
          <a:xfrm>
            <a:off x="7543800" y="0"/>
            <a:ext cx="1481138" cy="1185863"/>
          </a:xfrm>
          <a:prstGeom prst="rect">
            <a:avLst/>
          </a:prstGeom>
          <a:noFill/>
          <a:ln w="9525">
            <a:noFill/>
            <a:miter lim="800000"/>
            <a:headEnd/>
            <a:tailEnd/>
          </a:ln>
        </p:spPr>
      </p:pic>
      <p:sp>
        <p:nvSpPr>
          <p:cNvPr id="21512" name="TextBox 2"/>
          <p:cNvSpPr txBox="1">
            <a:spLocks noChangeArrowheads="1"/>
          </p:cNvSpPr>
          <p:nvPr/>
        </p:nvSpPr>
        <p:spPr bwMode="auto">
          <a:xfrm>
            <a:off x="5000628" y="1285861"/>
            <a:ext cx="3838572" cy="2031325"/>
          </a:xfrm>
          <a:prstGeom prst="rect">
            <a:avLst/>
          </a:prstGeom>
          <a:noFill/>
          <a:ln w="25400">
            <a:solidFill>
              <a:srgbClr val="99CC00"/>
            </a:solidFill>
            <a:prstDash val="sysDot"/>
            <a:miter lim="800000"/>
            <a:headEnd/>
            <a:tailEnd/>
          </a:ln>
        </p:spPr>
        <p:txBody>
          <a:bodyPr wrap="square" lIns="182880" tIns="182880" rIns="182880" bIns="182880">
            <a:spAutoFit/>
          </a:bodyPr>
          <a:lstStyle/>
          <a:p>
            <a:r>
              <a:rPr lang="fa-IR" sz="6000" dirty="0">
                <a:cs typeface="2  Titr" pitchFamily="2" charset="-78"/>
              </a:rPr>
              <a:t>    </a:t>
            </a:r>
            <a:r>
              <a:rPr lang="fa-IR" sz="4800" dirty="0">
                <a:cs typeface="2  Titr" pitchFamily="2" charset="-78"/>
              </a:rPr>
              <a:t>ضرورت </a:t>
            </a:r>
          </a:p>
          <a:p>
            <a:r>
              <a:rPr lang="fa-IR" sz="4800" dirty="0">
                <a:cs typeface="2  Titr" pitchFamily="2" charset="-78"/>
              </a:rPr>
              <a:t>مدیریت مصرف</a:t>
            </a:r>
          </a:p>
        </p:txBody>
      </p:sp>
      <p:sp>
        <p:nvSpPr>
          <p:cNvPr id="11" name="Slide Number Placeholder 10"/>
          <p:cNvSpPr>
            <a:spLocks noGrp="1"/>
          </p:cNvSpPr>
          <p:nvPr>
            <p:ph type="sldNum" sz="quarter" idx="12"/>
          </p:nvPr>
        </p:nvSpPr>
        <p:spPr/>
        <p:txBody>
          <a:bodyPr/>
          <a:lstStyle/>
          <a:p>
            <a:pPr>
              <a:defRPr/>
            </a:pPr>
            <a:fld id="{6C5D2B49-56A0-4D0D-AB32-C1FE5CB34D7B}" type="slidenum">
              <a:rPr lang="fa-IR" smtClean="0"/>
              <a:pPr>
                <a:defRPr/>
              </a:pPr>
              <a:t>14</a:t>
            </a:fld>
            <a:endParaRPr lang="fa-IR" dirty="0"/>
          </a:p>
        </p:txBody>
      </p:sp>
      <p:pic>
        <p:nvPicPr>
          <p:cNvPr id="54274" name="Picture 2" descr="C:\Users\eftekhari_a\Desktop\www.agahi.ir.jpg"/>
          <p:cNvPicPr>
            <a:picLocks noChangeAspect="1" noChangeArrowheads="1"/>
          </p:cNvPicPr>
          <p:nvPr/>
        </p:nvPicPr>
        <p:blipFill>
          <a:blip r:embed="rId3"/>
          <a:srcRect/>
          <a:stretch>
            <a:fillRect/>
          </a:stretch>
        </p:blipFill>
        <p:spPr bwMode="auto">
          <a:xfrm>
            <a:off x="214282" y="928670"/>
            <a:ext cx="4357718" cy="5157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4" name="Text Box 42"/>
          <p:cNvSpPr txBox="1">
            <a:spLocks noChangeArrowheads="1"/>
          </p:cNvSpPr>
          <p:nvPr/>
        </p:nvSpPr>
        <p:spPr bwMode="auto">
          <a:xfrm>
            <a:off x="377015" y="1541640"/>
            <a:ext cx="6615113" cy="3517566"/>
          </a:xfrm>
          <a:prstGeom prst="rect">
            <a:avLst/>
          </a:prstGeom>
          <a:noFill/>
          <a:ln w="9525">
            <a:noFill/>
            <a:miter lim="800000"/>
            <a:headEnd/>
            <a:tailEnd/>
          </a:ln>
          <a:effectLst/>
        </p:spPr>
        <p:txBody>
          <a:bodyPr wrap="square">
            <a:spAutoFit/>
          </a:bodyPr>
          <a:lstStyle/>
          <a:p>
            <a:pPr lvl="0" algn="r">
              <a:lnSpc>
                <a:spcPct val="150000"/>
              </a:lnSpc>
            </a:pPr>
            <a:r>
              <a:rPr lang="fa-IR" sz="1500" b="1" dirty="0">
                <a:cs typeface="B Titr" pitchFamily="2" charset="-78"/>
              </a:rPr>
              <a:t>در خصوص اجراي طرح‌هاي مميزي و مديريت مصرف انرژي در بخش عمومي موارد قانوني مشخص و قابل اتكايي وجود دارد كه تنها به يك نمونه آن اشاره مي‌شود :</a:t>
            </a:r>
          </a:p>
          <a:p>
            <a:pPr lvl="0" algn="r">
              <a:lnSpc>
                <a:spcPct val="150000"/>
              </a:lnSpc>
            </a:pPr>
            <a:r>
              <a:rPr lang="fa-IR" sz="1500" b="1" dirty="0">
                <a:solidFill>
                  <a:srgbClr val="FF0000"/>
                </a:solidFill>
                <a:cs typeface="B Titr" pitchFamily="2" charset="-78"/>
              </a:rPr>
              <a:t>مواد شماره 20 و 21 قانون اصلاح الگوي مصرف انرژي، مصوب تاريخ چهارم اسفند سال 89 و تاييدشده توسط شوراي محترم نگهبان در تاريخ 1389/12/11به شرخ ذیل: </a:t>
            </a:r>
            <a:endParaRPr lang="en-US" sz="1500" dirty="0">
              <a:solidFill>
                <a:srgbClr val="FF0000"/>
              </a:solidFill>
              <a:cs typeface="B Titr" pitchFamily="2" charset="-78"/>
            </a:endParaRPr>
          </a:p>
          <a:p>
            <a:pPr algn="r">
              <a:lnSpc>
                <a:spcPct val="150000"/>
              </a:lnSpc>
            </a:pPr>
            <a:r>
              <a:rPr lang="fa-IR" sz="1500" b="1" dirty="0">
                <a:solidFill>
                  <a:srgbClr val="FF0000"/>
                </a:solidFill>
                <a:cs typeface="B Titr" pitchFamily="2" charset="-78"/>
              </a:rPr>
              <a:t>ماده20ـ كليه مؤسسات دولتي و عمومي موظفند ظرف پنج سال پس از تصويب اين قانون با تعبيه سامانه‌هاي كنترلي لازم براي مصرف انواع حامل‌هاي انرژي در ساختمان‌هاي اداري خود مطابق با آيين‌نامه‌هاي موضوع ماده (18) اين قانون اقدام نمايند.</a:t>
            </a:r>
          </a:p>
          <a:p>
            <a:pPr algn="r">
              <a:lnSpc>
                <a:spcPct val="150000"/>
              </a:lnSpc>
            </a:pPr>
            <a:endParaRPr lang="en-US" sz="1500" dirty="0">
              <a:solidFill>
                <a:srgbClr val="FF0000"/>
              </a:solidFill>
              <a:cs typeface="B Titr" pitchFamily="2" charset="-78"/>
            </a:endParaRPr>
          </a:p>
          <a:p>
            <a:pPr algn="r">
              <a:lnSpc>
                <a:spcPct val="150000"/>
              </a:lnSpc>
            </a:pPr>
            <a:r>
              <a:rPr lang="fa-IR" sz="1500" b="1" dirty="0">
                <a:solidFill>
                  <a:srgbClr val="FF0000"/>
                </a:solidFill>
                <a:cs typeface="B Titr" pitchFamily="2" charset="-78"/>
              </a:rPr>
              <a:t>ماده21ـ كليه دستگاه‌هاي اجرائي و عمومي موظف می‌باشند در خصوص انجام مميزي انرژي به‌منظور اجراء و كنترل سامانه مديريت انرژي در ساختمان‌هاي مربوطه و آموزش كاركنان خود اقدام نمايند. </a:t>
            </a:r>
            <a:endParaRPr lang="en-US" sz="1500" dirty="0">
              <a:solidFill>
                <a:srgbClr val="FF0000"/>
              </a:solidFill>
              <a:cs typeface="B Titr" pitchFamily="2" charset="-78"/>
            </a:endParaRPr>
          </a:p>
        </p:txBody>
      </p:sp>
      <p:sp>
        <p:nvSpPr>
          <p:cNvPr id="2" name="TextBox 2"/>
          <p:cNvSpPr txBox="1">
            <a:spLocks noChangeArrowheads="1"/>
          </p:cNvSpPr>
          <p:nvPr/>
        </p:nvSpPr>
        <p:spPr bwMode="auto">
          <a:xfrm>
            <a:off x="85882" y="865896"/>
            <a:ext cx="6615113" cy="369332"/>
          </a:xfrm>
          <a:prstGeom prst="rect">
            <a:avLst/>
          </a:prstGeom>
          <a:noFill/>
          <a:ln w="9525">
            <a:noFill/>
            <a:miter lim="800000"/>
            <a:headEnd/>
            <a:tailEnd/>
          </a:ln>
        </p:spPr>
        <p:txBody>
          <a:bodyPr wrap="square">
            <a:spAutoFit/>
          </a:bodyPr>
          <a:lstStyle/>
          <a:p>
            <a:pPr algn="r" rtl="1"/>
            <a:r>
              <a:rPr lang="fa-IR" dirty="0">
                <a:solidFill>
                  <a:schemeClr val="tx2"/>
                </a:solidFill>
                <a:cs typeface="B Titr" pitchFamily="2" charset="-78"/>
              </a:rPr>
              <a:t>ضرورت اجراي برنامه هاي مدیریت بار و مصرف</a:t>
            </a:r>
          </a:p>
        </p:txBody>
      </p:sp>
      <p:sp>
        <p:nvSpPr>
          <p:cNvPr id="4" name="Slide Number Placeholder 3">
            <a:extLst>
              <a:ext uri="{FF2B5EF4-FFF2-40B4-BE49-F238E27FC236}">
                <a16:creationId xmlns:a16="http://schemas.microsoft.com/office/drawing/2014/main" xmlns="" id="{49FF8394-B003-4A3C-9FD5-10A9044BFDB5}"/>
              </a:ext>
            </a:extLst>
          </p:cNvPr>
          <p:cNvSpPr>
            <a:spLocks noGrp="1"/>
          </p:cNvSpPr>
          <p:nvPr>
            <p:ph type="sldNum" sz="quarter" idx="12"/>
          </p:nvPr>
        </p:nvSpPr>
        <p:spPr/>
        <p:txBody>
          <a:bodyPr/>
          <a:lstStyle/>
          <a:p>
            <a:fld id="{312EF803-0685-4826-A70A-AB36972A9AC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14282" y="285728"/>
            <a:ext cx="6755810" cy="696533"/>
          </a:xfrm>
        </p:spPr>
        <p:txBody>
          <a:bodyPr>
            <a:normAutofit/>
          </a:bodyPr>
          <a:lstStyle/>
          <a:p>
            <a:pPr algn="r" eaLnBrk="1" hangingPunct="1"/>
            <a:r>
              <a:rPr lang="fa-IR" sz="2000" dirty="0">
                <a:solidFill>
                  <a:schemeClr val="tx1"/>
                </a:solidFill>
                <a:cs typeface="B Titr" pitchFamily="2" charset="-78"/>
              </a:rPr>
              <a:t>نمونه شاخص هاي مصرف انرژي در ساختمان هاي كشورهاي مختلف </a:t>
            </a:r>
            <a:endParaRPr lang="en-US" sz="2000" dirty="0">
              <a:solidFill>
                <a:schemeClr val="tx1"/>
              </a:solidFill>
              <a:cs typeface="B Titr" pitchFamily="2" charset="-78"/>
            </a:endParaRPr>
          </a:p>
        </p:txBody>
      </p:sp>
      <p:sp>
        <p:nvSpPr>
          <p:cNvPr id="3" name="Slide Number Placeholder 2">
            <a:extLst>
              <a:ext uri="{FF2B5EF4-FFF2-40B4-BE49-F238E27FC236}">
                <a16:creationId xmlns:a16="http://schemas.microsoft.com/office/drawing/2014/main" xmlns="" id="{15C31819-8098-49FE-8580-CDD8119D844F}"/>
              </a:ext>
            </a:extLst>
          </p:cNvPr>
          <p:cNvSpPr>
            <a:spLocks noGrp="1"/>
          </p:cNvSpPr>
          <p:nvPr>
            <p:ph type="sldNum" sz="quarter" idx="12"/>
          </p:nvPr>
        </p:nvSpPr>
        <p:spPr/>
        <p:txBody>
          <a:bodyPr/>
          <a:lstStyle/>
          <a:p>
            <a:fld id="{312EF803-0685-4826-A70A-AB36972A9AC6}" type="slidenum">
              <a:rPr lang="en-US" smtClean="0"/>
              <a:pPr/>
              <a:t>16</a:t>
            </a:fld>
            <a:endParaRPr lang="en-US"/>
          </a:p>
        </p:txBody>
      </p:sp>
      <p:cxnSp>
        <p:nvCxnSpPr>
          <p:cNvPr id="12" name="Straight Connector 11"/>
          <p:cNvCxnSpPr/>
          <p:nvPr/>
        </p:nvCxnSpPr>
        <p:spPr>
          <a:xfrm>
            <a:off x="1586753" y="3314700"/>
            <a:ext cx="62484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801" y="3601922"/>
            <a:ext cx="5591454" cy="553998"/>
          </a:xfrm>
          <a:prstGeom prst="rect">
            <a:avLst/>
          </a:prstGeom>
          <a:noFill/>
        </p:spPr>
        <p:txBody>
          <a:bodyPr wrap="square" rtlCol="1">
            <a:spAutoFit/>
          </a:bodyPr>
          <a:lstStyle/>
          <a:p>
            <a:pPr algn="r" rtl="1">
              <a:buFont typeface="Wingdings" pitchFamily="2" charset="2"/>
              <a:buChar char="ü"/>
            </a:pPr>
            <a:r>
              <a:rPr lang="fa-IR" sz="1500" b="1" dirty="0">
                <a:cs typeface="B Nazanin" pitchFamily="2" charset="-78"/>
              </a:rPr>
              <a:t>مصرف انرژي در ساختمان هاي ايران در هر متر مربع معادل 30 متر مكعب گاز است</a:t>
            </a:r>
            <a:r>
              <a:rPr lang="fa-IR" sz="1350" b="1" dirty="0">
                <a:cs typeface="B Nazanin" pitchFamily="2" charset="-78"/>
              </a:rPr>
              <a:t>.</a:t>
            </a:r>
          </a:p>
        </p:txBody>
      </p:sp>
      <p:sp>
        <p:nvSpPr>
          <p:cNvPr id="14" name="TextBox 13"/>
          <p:cNvSpPr txBox="1"/>
          <p:nvPr/>
        </p:nvSpPr>
        <p:spPr>
          <a:xfrm>
            <a:off x="2466242" y="4139451"/>
            <a:ext cx="5321424" cy="553998"/>
          </a:xfrm>
          <a:prstGeom prst="rect">
            <a:avLst/>
          </a:prstGeom>
          <a:noFill/>
        </p:spPr>
        <p:txBody>
          <a:bodyPr wrap="square" rtlCol="1">
            <a:spAutoFit/>
          </a:bodyPr>
          <a:lstStyle/>
          <a:p>
            <a:pPr algn="r" rtl="1">
              <a:buFont typeface="Wingdings" pitchFamily="2" charset="2"/>
              <a:buChar char="ü"/>
            </a:pPr>
            <a:r>
              <a:rPr lang="fa-IR" sz="1500" b="1" dirty="0">
                <a:cs typeface="B Nazanin" pitchFamily="2" charset="-78"/>
              </a:rPr>
              <a:t>مصرف انرژي در ساختمان هاي اروپا در هر متر مربع معادل 6 متر مكعب گاز است</a:t>
            </a:r>
            <a:r>
              <a:rPr lang="fa-IR" sz="1350" b="1" dirty="0">
                <a:cs typeface="B Nazanin" pitchFamily="2" charset="-78"/>
              </a:rPr>
              <a:t>.</a:t>
            </a:r>
          </a:p>
        </p:txBody>
      </p:sp>
      <p:sp>
        <p:nvSpPr>
          <p:cNvPr id="15" name="TextBox 14"/>
          <p:cNvSpPr txBox="1"/>
          <p:nvPr/>
        </p:nvSpPr>
        <p:spPr>
          <a:xfrm>
            <a:off x="2243699" y="4882658"/>
            <a:ext cx="5591454" cy="323165"/>
          </a:xfrm>
          <a:prstGeom prst="rect">
            <a:avLst/>
          </a:prstGeom>
          <a:noFill/>
        </p:spPr>
        <p:txBody>
          <a:bodyPr wrap="square" rtlCol="1">
            <a:spAutoFit/>
          </a:bodyPr>
          <a:lstStyle/>
          <a:p>
            <a:pPr algn="r" rtl="1">
              <a:buFont typeface="Wingdings" pitchFamily="2" charset="2"/>
              <a:buChar char="ü"/>
            </a:pPr>
            <a:r>
              <a:rPr lang="fa-IR" sz="1500" b="1" dirty="0">
                <a:cs typeface="B Nazanin" pitchFamily="2" charset="-78"/>
              </a:rPr>
              <a:t>ساختمان هاي ايران 4 تا 5 برابر كشورهاي اروپايي انرژي مصرف مي كنند</a:t>
            </a:r>
            <a:r>
              <a:rPr lang="fa-IR" sz="1350" b="1" dirty="0">
                <a:cs typeface="B Nazanin" pitchFamily="2" charset="-78"/>
              </a:rPr>
              <a:t>.</a:t>
            </a:r>
          </a:p>
        </p:txBody>
      </p:sp>
      <p:pic>
        <p:nvPicPr>
          <p:cNvPr id="19" name="Picture 5" descr="beigegd">
            <a:extLst>
              <a:ext uri="{FF2B5EF4-FFF2-40B4-BE49-F238E27FC236}">
                <a16:creationId xmlns:a16="http://schemas.microsoft.com/office/drawing/2014/main" xmlns="" id="{B725CD97-D92D-484E-8C69-C43DD14CF7E5}"/>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533400" y="4792018"/>
            <a:ext cx="1753401" cy="16144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6" descr="P1000671">
            <a:extLst>
              <a:ext uri="{FF2B5EF4-FFF2-40B4-BE49-F238E27FC236}">
                <a16:creationId xmlns:a16="http://schemas.microsoft.com/office/drawing/2014/main" xmlns="" id="{8C0CBDAD-FE23-4DFD-B730-D20B91DA92DB}"/>
              </a:ext>
            </a:extLst>
          </p:cNvPr>
          <p:cNvPicPr>
            <a:picLocks noChangeAspect="1" noChangeArrowheads="1"/>
          </p:cNvPicPr>
          <p:nvPr/>
        </p:nvPicPr>
        <p:blipFill>
          <a:blip r:embed="rId5" cstate="print">
            <a:lum contrast="54000"/>
            <a:extLst>
              <a:ext uri="{28A0092B-C50C-407E-A947-70E740481C1C}">
                <a14:useLocalDpi xmlns:a14="http://schemas.microsoft.com/office/drawing/2010/main" val="0"/>
              </a:ext>
            </a:extLst>
          </a:blip>
          <a:srcRect/>
          <a:stretch>
            <a:fillRect/>
          </a:stretch>
        </p:blipFill>
        <p:spPr bwMode="auto">
          <a:xfrm>
            <a:off x="533400" y="3028669"/>
            <a:ext cx="1753401" cy="16144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1506" name="Object 2"/>
          <p:cNvGraphicFramePr>
            <a:graphicFrameLocks noChangeAspect="1"/>
          </p:cNvGraphicFramePr>
          <p:nvPr/>
        </p:nvGraphicFramePr>
        <p:xfrm>
          <a:off x="500034" y="1000108"/>
          <a:ext cx="7551170" cy="2214578"/>
        </p:xfrm>
        <a:graphic>
          <a:graphicData uri="http://schemas.openxmlformats.org/presentationml/2006/ole">
            <mc:AlternateContent xmlns:mc="http://schemas.openxmlformats.org/markup-compatibility/2006">
              <mc:Choice xmlns:v="urn:schemas-microsoft-com:vml" Requires="v">
                <p:oleObj spid="_x0000_s21516" name="Document" r:id="rId6" imgW="6089764" imgH="1729674" progId="Word.Document.12">
                  <p:embed/>
                </p:oleObj>
              </mc:Choice>
              <mc:Fallback>
                <p:oleObj name="Document" r:id="rId6" imgW="6089764" imgH="1729674"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34" y="1000108"/>
                        <a:ext cx="7551170" cy="22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287338" y="287338"/>
            <a:ext cx="8601075" cy="6297612"/>
          </a:xfrm>
          <a:prstGeom prst="rect">
            <a:avLst/>
          </a:prstGeom>
          <a:solidFill>
            <a:srgbClr val="DDDDDD"/>
          </a:solidFill>
          <a:ln w="9525">
            <a:solidFill>
              <a:schemeClr val="bg1"/>
            </a:solidFill>
            <a:miter lim="800000"/>
            <a:headEnd/>
            <a:tailEnd/>
          </a:ln>
          <a:effectLst/>
        </p:spPr>
        <p:txBody>
          <a:bodyPr wrap="none" anchor="ctr"/>
          <a:lstStyle/>
          <a:p>
            <a:endParaRPr lang="fa-IR"/>
          </a:p>
        </p:txBody>
      </p:sp>
      <p:sp>
        <p:nvSpPr>
          <p:cNvPr id="773123" name="Rectangle 3"/>
          <p:cNvSpPr>
            <a:spLocks noChangeArrowheads="1"/>
          </p:cNvSpPr>
          <p:nvPr/>
        </p:nvSpPr>
        <p:spPr bwMode="auto">
          <a:xfrm>
            <a:off x="604838" y="596900"/>
            <a:ext cx="8277225" cy="792163"/>
          </a:xfrm>
          <a:prstGeom prst="rect">
            <a:avLst/>
          </a:prstGeom>
          <a:solidFill>
            <a:schemeClr val="bg1"/>
          </a:solidFill>
          <a:ln w="9525">
            <a:noFill/>
            <a:miter lim="800000"/>
            <a:headEnd/>
            <a:tailEnd/>
          </a:ln>
          <a:effectLst/>
        </p:spPr>
        <p:txBody>
          <a:bodyPr wrap="none" anchor="ctr"/>
          <a:lstStyle/>
          <a:p>
            <a:endParaRPr lang="fa-IR"/>
          </a:p>
        </p:txBody>
      </p:sp>
      <p:sp>
        <p:nvSpPr>
          <p:cNvPr id="773124" name="Text Box 4"/>
          <p:cNvSpPr txBox="1">
            <a:spLocks noChangeArrowheads="1"/>
          </p:cNvSpPr>
          <p:nvPr/>
        </p:nvSpPr>
        <p:spPr bwMode="auto">
          <a:xfrm>
            <a:off x="6168968" y="714375"/>
            <a:ext cx="2763898" cy="307777"/>
          </a:xfrm>
          <a:prstGeom prst="rect">
            <a:avLst/>
          </a:prstGeom>
          <a:noFill/>
          <a:ln w="9525">
            <a:noFill/>
            <a:miter lim="800000"/>
            <a:headEnd/>
            <a:tailEnd/>
          </a:ln>
          <a:effectLst>
            <a:outerShdw dist="17961" dir="2700000" algn="ctr" rotWithShape="0">
              <a:srgbClr val="000000"/>
            </a:outerShdw>
          </a:effectLst>
        </p:spPr>
        <p:txBody>
          <a:bodyPr wrap="none">
            <a:spAutoFit/>
          </a:bodyPr>
          <a:lstStyle/>
          <a:p>
            <a:pPr algn="r" rtl="1"/>
            <a:r>
              <a:rPr lang="fa-IR" sz="1400" dirty="0">
                <a:solidFill>
                  <a:srgbClr val="009999"/>
                </a:solidFill>
                <a:cs typeface="B Titr" pitchFamily="2" charset="-78"/>
              </a:rPr>
              <a:t>شرکت توزیع نیروی برق شهرستان اصفهان</a:t>
            </a:r>
            <a:endParaRPr lang="en-US" sz="1400" dirty="0">
              <a:solidFill>
                <a:srgbClr val="009999"/>
              </a:solidFill>
              <a:cs typeface="B Titr" pitchFamily="2" charset="-78"/>
            </a:endParaRPr>
          </a:p>
        </p:txBody>
      </p:sp>
      <p:sp>
        <p:nvSpPr>
          <p:cNvPr id="773126" name="Rectangle 6"/>
          <p:cNvSpPr>
            <a:spLocks noChangeArrowheads="1"/>
          </p:cNvSpPr>
          <p:nvPr/>
        </p:nvSpPr>
        <p:spPr bwMode="auto">
          <a:xfrm>
            <a:off x="603250" y="1703388"/>
            <a:ext cx="8313738" cy="4318000"/>
          </a:xfrm>
          <a:prstGeom prst="rect">
            <a:avLst/>
          </a:prstGeom>
          <a:solidFill>
            <a:schemeClr val="bg1"/>
          </a:solidFill>
          <a:ln w="9525">
            <a:noFill/>
            <a:miter lim="800000"/>
            <a:headEnd/>
            <a:tailEnd/>
          </a:ln>
          <a:effectLst/>
        </p:spPr>
        <p:txBody>
          <a:bodyPr wrap="none" anchor="ctr"/>
          <a:lstStyle/>
          <a:p>
            <a:endParaRPr lang="fa-IR"/>
          </a:p>
        </p:txBody>
      </p:sp>
      <p:sp>
        <p:nvSpPr>
          <p:cNvPr id="20" name="Text Box 10"/>
          <p:cNvSpPr txBox="1">
            <a:spLocks noChangeArrowheads="1"/>
          </p:cNvSpPr>
          <p:nvPr/>
        </p:nvSpPr>
        <p:spPr bwMode="auto">
          <a:xfrm>
            <a:off x="1295401" y="1368754"/>
            <a:ext cx="7543800" cy="369332"/>
          </a:xfrm>
          <a:prstGeom prst="rect">
            <a:avLst/>
          </a:prstGeom>
          <a:noFill/>
          <a:ln w="9525">
            <a:noFill/>
            <a:miter lim="800000"/>
            <a:headEnd/>
            <a:tailEnd/>
          </a:ln>
          <a:effectLst>
            <a:outerShdw dist="12700" dir="5400000" algn="ctr" rotWithShape="0">
              <a:srgbClr val="000000"/>
            </a:outerShdw>
          </a:effectLst>
        </p:spPr>
        <p:txBody>
          <a:bodyPr wrap="square">
            <a:spAutoFit/>
          </a:bodyPr>
          <a:lstStyle/>
          <a:p>
            <a:pPr algn="r" rtl="1"/>
            <a:r>
              <a:rPr lang="fa-IR" b="1" dirty="0">
                <a:cs typeface="B Nazanin" pitchFamily="2" charset="-78"/>
              </a:rPr>
              <a:t>تعاريف واژه هاي مصطلح در مورد مصرف برق و ساعات آن</a:t>
            </a:r>
            <a:endParaRPr lang="en-US" b="1" dirty="0">
              <a:cs typeface="B Nazanin" pitchFamily="2" charset="-78"/>
            </a:endParaRPr>
          </a:p>
        </p:txBody>
      </p:sp>
      <p:sp>
        <p:nvSpPr>
          <p:cNvPr id="13" name="Text Box 10"/>
          <p:cNvSpPr txBox="1">
            <a:spLocks noChangeArrowheads="1"/>
          </p:cNvSpPr>
          <p:nvPr/>
        </p:nvSpPr>
        <p:spPr bwMode="auto">
          <a:xfrm>
            <a:off x="762001" y="1726112"/>
            <a:ext cx="8077200" cy="4708981"/>
          </a:xfrm>
          <a:prstGeom prst="rect">
            <a:avLst/>
          </a:prstGeom>
          <a:noFill/>
          <a:ln w="9525">
            <a:noFill/>
            <a:miter lim="800000"/>
            <a:headEnd/>
            <a:tailEnd/>
          </a:ln>
          <a:effectLst>
            <a:outerShdw dist="12700" dir="5400000" algn="ctr" rotWithShape="0">
              <a:srgbClr val="000000"/>
            </a:outerShdw>
          </a:effectLst>
        </p:spPr>
        <p:txBody>
          <a:bodyPr wrap="square">
            <a:spAutoFit/>
          </a:bodyPr>
          <a:lstStyle/>
          <a:p>
            <a:pPr algn="just" rtl="1">
              <a:lnSpc>
                <a:spcPct val="150000"/>
              </a:lnSpc>
            </a:pPr>
            <a:r>
              <a:rPr lang="fa-IR" sz="1600" b="1" dirty="0">
                <a:solidFill>
                  <a:srgbClr val="FF0000"/>
                </a:solidFill>
                <a:cs typeface="B Titr" pitchFamily="2" charset="-78"/>
              </a:rPr>
              <a:t>نمودار مصرف ساعت به ساعت برق : </a:t>
            </a:r>
            <a:r>
              <a:rPr lang="fa-IR" sz="1600" b="1" dirty="0">
                <a:cs typeface="B Nazanin" pitchFamily="2" charset="-78"/>
              </a:rPr>
              <a:t>به ميزان برق مصرفي در ساعات مختلف كه به صورت نموداري نمايش داده مي شود، نمودار مصرف ساعت به ساعت برق گفته مي شود.معمولا اين نمودار به صورت 24 ساعته تهيه مي شود.</a:t>
            </a:r>
          </a:p>
          <a:p>
            <a:pPr algn="just" rtl="1">
              <a:lnSpc>
                <a:spcPct val="150000"/>
              </a:lnSpc>
            </a:pPr>
            <a:r>
              <a:rPr lang="fa-IR" sz="1600" b="1" dirty="0">
                <a:solidFill>
                  <a:srgbClr val="FF0000"/>
                </a:solidFill>
                <a:cs typeface="B Titr" pitchFamily="2" charset="-78"/>
              </a:rPr>
              <a:t>ساعات كم باري: </a:t>
            </a:r>
            <a:r>
              <a:rPr lang="fa-IR" sz="1600" b="1" dirty="0">
                <a:cs typeface="B Nazanin" pitchFamily="2" charset="-78"/>
              </a:rPr>
              <a:t>ساعاتي از شبانه روز به واسطه حداقل بودن مصرف برق در سطح كشور ساعات كم باري خوانده مي شود. اين ساعات در شش ماه اول سال معمولا از ساعت 23 تا ساعت 7 صبح و در شش ماهه دوم سال از 21 تا 5 صبح فردا تعريف مي شود.</a:t>
            </a:r>
          </a:p>
          <a:p>
            <a:pPr algn="just" rtl="1">
              <a:lnSpc>
                <a:spcPct val="150000"/>
              </a:lnSpc>
            </a:pPr>
            <a:r>
              <a:rPr lang="fa-IR" sz="1600" b="1" dirty="0">
                <a:solidFill>
                  <a:srgbClr val="FF0000"/>
                </a:solidFill>
                <a:cs typeface="B Titr" pitchFamily="2" charset="-78"/>
              </a:rPr>
              <a:t>ساعات ميان باري: </a:t>
            </a:r>
            <a:r>
              <a:rPr lang="fa-IR" sz="1600" b="1" dirty="0">
                <a:cs typeface="B Nazanin" pitchFamily="2" charset="-78"/>
              </a:rPr>
              <a:t>ساعاتي از شبانه روز كه مصرف برق در حد ميانه قرار دارد اصطلاحا ساعات ميان بار خوانده مي شود. اين ساعات در اغلب كنتورها در شش ماه اول سال از ساعت 7 تا </a:t>
            </a:r>
            <a:r>
              <a:rPr lang="fa-IR" sz="1600" b="1" dirty="0" smtClean="0">
                <a:cs typeface="B Nazanin" pitchFamily="2" charset="-78"/>
              </a:rPr>
              <a:t>11 و 15 تا 19 </a:t>
            </a:r>
            <a:r>
              <a:rPr lang="fa-IR" sz="1600" b="1" dirty="0">
                <a:cs typeface="B Nazanin" pitchFamily="2" charset="-78"/>
              </a:rPr>
              <a:t>و در شش ماهه دوم سال از ساعت  5 تا 17 تعريف مي شود. </a:t>
            </a:r>
          </a:p>
          <a:p>
            <a:pPr algn="just" rtl="1">
              <a:lnSpc>
                <a:spcPct val="150000"/>
              </a:lnSpc>
            </a:pPr>
            <a:r>
              <a:rPr lang="fa-IR" sz="1600" b="1" dirty="0">
                <a:solidFill>
                  <a:srgbClr val="FF0000"/>
                </a:solidFill>
                <a:cs typeface="B Titr" pitchFamily="2" charset="-78"/>
              </a:rPr>
              <a:t>ساعات اوج بار: </a:t>
            </a:r>
            <a:r>
              <a:rPr lang="fa-IR" sz="1600" b="1" dirty="0">
                <a:cs typeface="B Nazanin" pitchFamily="2" charset="-78"/>
              </a:rPr>
              <a:t>ساعاتي از شبانه روز كه مصرف برق در بالاترين حد مصرف قرار دارد اصطلاحا ساعات اوج بار خوانده مي شود. اين ساعات در اغلب كنتورها در شش ماه اول سال از ساعت </a:t>
            </a:r>
            <a:r>
              <a:rPr lang="fa-IR" sz="1600" b="1" dirty="0" smtClean="0">
                <a:cs typeface="B Nazanin" pitchFamily="2" charset="-78"/>
              </a:rPr>
              <a:t>11 تا 15 و در شب از 19 </a:t>
            </a:r>
            <a:r>
              <a:rPr lang="fa-IR" sz="1600" b="1" dirty="0">
                <a:cs typeface="B Nazanin" pitchFamily="2" charset="-78"/>
              </a:rPr>
              <a:t>تا ساعت 23 و در شش ماهه دوم سال از ساعت  17 تا 21 تعريف مي شود. </a:t>
            </a:r>
          </a:p>
          <a:p>
            <a:pPr algn="just"/>
            <a:endParaRPr lang="fa-IR" b="1" dirty="0">
              <a:cs typeface="B Nazanin" pitchFamily="2" charset="-78"/>
            </a:endParaRPr>
          </a:p>
          <a:p>
            <a:pPr algn="just"/>
            <a:endParaRPr lang="fa-IR" b="1" dirty="0">
              <a:cs typeface="B Nazanin" pitchFamily="2" charset="-78"/>
            </a:endParaRPr>
          </a:p>
        </p:txBody>
      </p:sp>
    </p:spTree>
    <p:extLst>
      <p:ext uri="{BB962C8B-B14F-4D97-AF65-F5344CB8AC3E}">
        <p14:creationId xmlns:p14="http://schemas.microsoft.com/office/powerpoint/2010/main" val="42348813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6" name="Text Box 4"/>
          <p:cNvSpPr txBox="1">
            <a:spLocks noChangeArrowheads="1"/>
          </p:cNvSpPr>
          <p:nvPr/>
        </p:nvSpPr>
        <p:spPr bwMode="auto">
          <a:xfrm>
            <a:off x="166687" y="1371600"/>
            <a:ext cx="7213625" cy="5696881"/>
          </a:xfrm>
          <a:prstGeom prst="rect">
            <a:avLst/>
          </a:prstGeom>
          <a:noFill/>
          <a:ln w="9525">
            <a:noFill/>
            <a:miter lim="800000"/>
            <a:headEnd/>
            <a:tailEnd/>
          </a:ln>
          <a:effectLst/>
        </p:spPr>
        <p:txBody>
          <a:bodyPr wrap="square">
            <a:spAutoFit/>
          </a:bodyPr>
          <a:lstStyle/>
          <a:p>
            <a:pPr algn="r" rtl="1">
              <a:lnSpc>
                <a:spcPct val="150000"/>
              </a:lnSpc>
              <a:buFont typeface="Wingdings" pitchFamily="2" charset="2"/>
              <a:buChar char="ü"/>
            </a:pPr>
            <a:r>
              <a:rPr lang="fa-IR" b="1" dirty="0">
                <a:cs typeface="B Titr" pitchFamily="2" charset="-78"/>
              </a:rPr>
              <a:t>متعادل نمودن منحنی بار و نزدیک نمودن پیک بار روز و شب در منحنی بسیار حائز اهمیت است. به واقع هر چه فاصله متوسط مصرف برق در يك روز با ميزان مصرف در ساعات اوج بار نزديك تر باشد، فاكتور ضريب بار كه پارامتر مهمي در تعيين ميزان صحت شيوه مصرف و رعايت الگو مي باشد اصلاح شده است.</a:t>
            </a:r>
          </a:p>
          <a:p>
            <a:pPr algn="r" rtl="1">
              <a:lnSpc>
                <a:spcPct val="150000"/>
              </a:lnSpc>
            </a:pPr>
            <a:endParaRPr lang="fa-IR" b="1" dirty="0">
              <a:cs typeface="B Titr" pitchFamily="2" charset="-78"/>
            </a:endParaRPr>
          </a:p>
          <a:p>
            <a:pPr algn="r" rtl="1">
              <a:lnSpc>
                <a:spcPct val="150000"/>
              </a:lnSpc>
              <a:buFont typeface="Wingdings" pitchFamily="2" charset="2"/>
              <a:buChar char="ü"/>
            </a:pPr>
            <a:r>
              <a:rPr lang="fa-IR" b="1" dirty="0">
                <a:cs typeface="B Titr" pitchFamily="2" charset="-78"/>
              </a:rPr>
              <a:t>ذكر اين نكته ضروري است كه در زماني حدود 300 ساعت در طول سال كه در سال هاي اخير در شهر اصفهان مجموع ساعات روزهاي كاري تيرماه و مرداد ماه و بين ساعات 11 تا 13 مي باشد را مي توان ساعاتي دانست كه نياز مصرف به ويژه به دليل ايجاد بارهاي سرمايشي، به يكباره افزايش يافته و جدا از ايجاد صدمه به شبكه برق ، تامين آن متاثر از در مدار آمدن نيروگاه هايي است كه داراي هزينه تمام شده توليد قابل توجه مي باشند.</a:t>
            </a:r>
          </a:p>
          <a:p>
            <a:pPr algn="r" rtl="1">
              <a:lnSpc>
                <a:spcPct val="150000"/>
              </a:lnSpc>
            </a:pPr>
            <a:endParaRPr lang="fa-IR" sz="1100" b="1" dirty="0">
              <a:cs typeface="B Titr" pitchFamily="2" charset="-78"/>
            </a:endParaRPr>
          </a:p>
          <a:p>
            <a:pPr algn="r" rtl="1">
              <a:lnSpc>
                <a:spcPct val="150000"/>
              </a:lnSpc>
              <a:buFont typeface="Wingdings" pitchFamily="2" charset="2"/>
              <a:buChar char="ü"/>
            </a:pPr>
            <a:r>
              <a:rPr lang="fa-IR" dirty="0">
                <a:cs typeface="B Titr" pitchFamily="2" charset="-78"/>
              </a:rPr>
              <a:t>به صورت كلي انجام فعاليت هايي براي جلوگيري از افزايش يكباره مصرف در اين ساعات بحراني اصطلاحا </a:t>
            </a:r>
            <a:r>
              <a:rPr lang="fa-IR" dirty="0">
                <a:solidFill>
                  <a:srgbClr val="FF0000"/>
                </a:solidFill>
                <a:cs typeface="B Titr" pitchFamily="2" charset="-78"/>
              </a:rPr>
              <a:t>مديريت بار </a:t>
            </a:r>
            <a:r>
              <a:rPr lang="fa-IR" dirty="0">
                <a:cs typeface="B Titr" pitchFamily="2" charset="-78"/>
              </a:rPr>
              <a:t>خوانده مي شود.</a:t>
            </a:r>
            <a:endParaRPr lang="en-US" dirty="0">
              <a:cs typeface="B Titr" pitchFamily="2" charset="-78"/>
            </a:endParaRPr>
          </a:p>
          <a:p>
            <a:pPr algn="r" rtl="1">
              <a:lnSpc>
                <a:spcPct val="150000"/>
              </a:lnSpc>
            </a:pPr>
            <a:endParaRPr lang="en-US" dirty="0">
              <a:cs typeface="B Titr" pitchFamily="2" charset="-78"/>
            </a:endParaRPr>
          </a:p>
        </p:txBody>
      </p:sp>
      <p:sp>
        <p:nvSpPr>
          <p:cNvPr id="2" name="TextBox 2"/>
          <p:cNvSpPr txBox="1">
            <a:spLocks noChangeArrowheads="1"/>
          </p:cNvSpPr>
          <p:nvPr/>
        </p:nvSpPr>
        <p:spPr bwMode="auto">
          <a:xfrm>
            <a:off x="2339752" y="404664"/>
            <a:ext cx="3581400" cy="461665"/>
          </a:xfrm>
          <a:prstGeom prst="rect">
            <a:avLst/>
          </a:prstGeom>
          <a:noFill/>
          <a:ln w="9525">
            <a:noFill/>
            <a:miter lim="800000"/>
            <a:headEnd/>
            <a:tailEnd/>
          </a:ln>
        </p:spPr>
        <p:txBody>
          <a:bodyPr wrap="square">
            <a:spAutoFit/>
          </a:bodyPr>
          <a:lstStyle/>
          <a:p>
            <a:pPr algn="r" rtl="1"/>
            <a:r>
              <a:rPr lang="fa-IR" sz="2400" b="1" dirty="0">
                <a:solidFill>
                  <a:schemeClr val="tx2"/>
                </a:solidFill>
                <a:cs typeface="B Titr" pitchFamily="2" charset="-78"/>
              </a:rPr>
              <a:t>مفهوم و ضرورت </a:t>
            </a:r>
            <a:r>
              <a:rPr lang="fa-IR" sz="2400" b="1" dirty="0">
                <a:solidFill>
                  <a:srgbClr val="FF0000"/>
                </a:solidFill>
                <a:cs typeface="B Titr" pitchFamily="2" charset="-78"/>
              </a:rPr>
              <a:t>مديريت بار</a:t>
            </a:r>
          </a:p>
        </p:txBody>
      </p:sp>
    </p:spTree>
    <p:extLst>
      <p:ext uri="{BB962C8B-B14F-4D97-AF65-F5344CB8AC3E}">
        <p14:creationId xmlns:p14="http://schemas.microsoft.com/office/powerpoint/2010/main" val="25884724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6C5D2B49-56A0-4D0D-AB32-C1FE5CB34D7B}" type="slidenum">
              <a:rPr lang="fa-IR" smtClean="0"/>
              <a:pPr>
                <a:defRPr/>
              </a:pPr>
              <a:t>19</a:t>
            </a:fld>
            <a:endParaRPr lang="fa-IR" dirty="0"/>
          </a:p>
        </p:txBody>
      </p:sp>
      <p:sp>
        <p:nvSpPr>
          <p:cNvPr id="10" name="Content Placeholder 2"/>
          <p:cNvSpPr txBox="1">
            <a:spLocks/>
          </p:cNvSpPr>
          <p:nvPr/>
        </p:nvSpPr>
        <p:spPr>
          <a:xfrm>
            <a:off x="214313" y="1071563"/>
            <a:ext cx="8229600" cy="4525962"/>
          </a:xfrm>
          <a:prstGeom prst="rect">
            <a:avLst/>
          </a:prstGeom>
        </p:spPr>
        <p:txBody>
          <a:bodyPr vert="horz" lIns="91440" tIns="45720" rIns="91440" bIns="45720" rtlCol="1">
            <a:normAutofit/>
          </a:bodyPr>
          <a:lstStyle/>
          <a:p>
            <a:pPr marL="342900" marR="0" lvl="0" indent="-342900" algn="just" defTabSz="914400" rtl="1" eaLnBrk="1" fontAlgn="auto" latinLnBrk="0" hangingPunct="1">
              <a:lnSpc>
                <a:spcPct val="150000"/>
              </a:lnSpc>
              <a:spcBef>
                <a:spcPct val="20000"/>
              </a:spcBef>
              <a:spcAft>
                <a:spcPts val="0"/>
              </a:spcAft>
              <a:buClrTx/>
              <a:buSzTx/>
              <a:tabLst/>
              <a:defRPr/>
            </a:pPr>
            <a:endParaRPr kumimoji="0" lang="en-US" sz="2200" b="0" i="0" u="none" strike="noStrike" kern="1200" cap="none" spc="0" normalizeH="0" baseline="0" noProof="0" dirty="0">
              <a:ln>
                <a:noFill/>
              </a:ln>
              <a:solidFill>
                <a:schemeClr val="accent2">
                  <a:lumMod val="75000"/>
                </a:schemeClr>
              </a:solidFill>
              <a:effectLst/>
              <a:uLnTx/>
              <a:uFillTx/>
              <a:latin typeface="+mn-lt"/>
              <a:ea typeface="+mn-ea"/>
              <a:cs typeface="B Titr" pitchFamily="2" charset="-78"/>
            </a:endParaRPr>
          </a:p>
        </p:txBody>
      </p:sp>
      <p:sp>
        <p:nvSpPr>
          <p:cNvPr id="12" name="Rounded Rectangle 11"/>
          <p:cNvSpPr/>
          <p:nvPr/>
        </p:nvSpPr>
        <p:spPr bwMode="auto">
          <a:xfrm>
            <a:off x="3071802" y="1000108"/>
            <a:ext cx="2571768" cy="500066"/>
          </a:xfrm>
          <a:prstGeom prst="roundRect">
            <a:avLst/>
          </a:prstGeom>
          <a:solidFill>
            <a:schemeClr val="tx1">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a:defRPr/>
            </a:pPr>
            <a:r>
              <a:rPr lang="fa-IR" sz="2000" dirty="0">
                <a:solidFill>
                  <a:schemeClr val="bg2"/>
                </a:solidFill>
                <a:latin typeface="Arial" charset="0"/>
                <a:cs typeface="B Titr" pitchFamily="2" charset="-78"/>
              </a:rPr>
              <a:t>منافع مدیریت مصرف برق</a:t>
            </a:r>
            <a:endParaRPr lang="en-US" sz="2000" dirty="0">
              <a:solidFill>
                <a:schemeClr val="bg2"/>
              </a:solidFill>
              <a:latin typeface="Arial" charset="0"/>
              <a:cs typeface="B Titr" pitchFamily="2" charset="-78"/>
            </a:endParaRPr>
          </a:p>
        </p:txBody>
      </p:sp>
      <p:cxnSp>
        <p:nvCxnSpPr>
          <p:cNvPr id="13" name="Curved Connector 13"/>
          <p:cNvCxnSpPr>
            <a:cxnSpLocks noChangeShapeType="1"/>
          </p:cNvCxnSpPr>
          <p:nvPr/>
        </p:nvCxnSpPr>
        <p:spPr bwMode="auto">
          <a:xfrm rot="5400000">
            <a:off x="2286001" y="857250"/>
            <a:ext cx="1428750" cy="2714625"/>
          </a:xfrm>
          <a:prstGeom prst="curvedConnector3">
            <a:avLst>
              <a:gd name="adj1" fmla="val 50000"/>
            </a:avLst>
          </a:prstGeom>
          <a:noFill/>
          <a:ln w="38100" algn="ctr">
            <a:solidFill>
              <a:schemeClr val="tx1"/>
            </a:solidFill>
            <a:round/>
            <a:headEnd/>
            <a:tailEnd type="triangle" w="med" len="med"/>
          </a:ln>
        </p:spPr>
      </p:cxnSp>
      <p:cxnSp>
        <p:nvCxnSpPr>
          <p:cNvPr id="14" name="Curved Connector 13"/>
          <p:cNvCxnSpPr/>
          <p:nvPr/>
        </p:nvCxnSpPr>
        <p:spPr bwMode="auto">
          <a:xfrm rot="16200000" flipH="1">
            <a:off x="4964907" y="892969"/>
            <a:ext cx="1428750" cy="2643187"/>
          </a:xfrm>
          <a:prstGeom prst="curvedConnector3">
            <a:avLst>
              <a:gd name="adj1" fmla="val 50000"/>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Curved Connector 18"/>
          <p:cNvCxnSpPr>
            <a:cxnSpLocks noChangeShapeType="1"/>
          </p:cNvCxnSpPr>
          <p:nvPr/>
        </p:nvCxnSpPr>
        <p:spPr bwMode="auto">
          <a:xfrm rot="5400000">
            <a:off x="3642519" y="2213769"/>
            <a:ext cx="1428750" cy="1588"/>
          </a:xfrm>
          <a:prstGeom prst="curvedConnector3">
            <a:avLst>
              <a:gd name="adj1" fmla="val 50000"/>
            </a:avLst>
          </a:prstGeom>
          <a:noFill/>
          <a:ln w="38100" algn="ctr">
            <a:solidFill>
              <a:schemeClr val="tx1"/>
            </a:solidFill>
            <a:round/>
            <a:headEnd/>
            <a:tailEnd type="triangle" w="med" len="med"/>
          </a:ln>
        </p:spPr>
      </p:cxnSp>
      <p:sp>
        <p:nvSpPr>
          <p:cNvPr id="19" name="Rounded Rectangle 18"/>
          <p:cNvSpPr/>
          <p:nvPr/>
        </p:nvSpPr>
        <p:spPr bwMode="auto">
          <a:xfrm>
            <a:off x="3143240" y="2928934"/>
            <a:ext cx="2428892" cy="2571768"/>
          </a:xfrm>
          <a:prstGeom prst="roundRect">
            <a:avLst/>
          </a:prstGeom>
          <a:solidFill>
            <a:schemeClr val="bg1"/>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a:lstStyle/>
          <a:p>
            <a:pPr algn="ctr">
              <a:defRPr/>
            </a:pPr>
            <a:r>
              <a:rPr lang="fa-IR" dirty="0">
                <a:solidFill>
                  <a:srgbClr val="FFFF00"/>
                </a:solidFill>
                <a:latin typeface="Arial" charset="0"/>
                <a:cs typeface="B Titr" pitchFamily="2" charset="-78"/>
              </a:rPr>
              <a:t>منافع جامعه</a:t>
            </a:r>
          </a:p>
          <a:p>
            <a:pPr>
              <a:defRPr/>
            </a:pPr>
            <a:endParaRPr lang="fa-IR" dirty="0">
              <a:solidFill>
                <a:srgbClr val="FFFF00"/>
              </a:solidFill>
              <a:latin typeface="Arial" charset="0"/>
              <a:cs typeface="B Titr" pitchFamily="2" charset="-78"/>
            </a:endParaRPr>
          </a:p>
          <a:p>
            <a:pPr>
              <a:defRPr/>
            </a:pPr>
            <a:r>
              <a:rPr lang="fa-IR" dirty="0">
                <a:solidFill>
                  <a:sysClr val="windowText" lastClr="000000"/>
                </a:solidFill>
                <a:latin typeface="Arial" charset="0"/>
                <a:cs typeface="B Titr" pitchFamily="2" charset="-78"/>
              </a:rPr>
              <a:t>کاهش آلودگی زیست محیط زیستی</a:t>
            </a:r>
          </a:p>
          <a:p>
            <a:pPr>
              <a:defRPr/>
            </a:pPr>
            <a:r>
              <a:rPr lang="fa-IR" dirty="0">
                <a:solidFill>
                  <a:sysClr val="windowText" lastClr="000000"/>
                </a:solidFill>
                <a:latin typeface="Arial" charset="0"/>
                <a:cs typeface="B Titr" pitchFamily="2" charset="-78"/>
              </a:rPr>
              <a:t>صرفه جویی در منابع</a:t>
            </a:r>
          </a:p>
          <a:p>
            <a:pPr>
              <a:defRPr/>
            </a:pPr>
            <a:r>
              <a:rPr lang="fa-IR" dirty="0">
                <a:solidFill>
                  <a:sysClr val="windowText" lastClr="000000"/>
                </a:solidFill>
                <a:latin typeface="Arial" charset="0"/>
                <a:cs typeface="B Titr" pitchFamily="2" charset="-78"/>
              </a:rPr>
              <a:t>حفظ محیط زیست</a:t>
            </a:r>
          </a:p>
          <a:p>
            <a:pPr>
              <a:defRPr/>
            </a:pPr>
            <a:r>
              <a:rPr lang="fa-IR" dirty="0">
                <a:solidFill>
                  <a:sysClr val="windowText" lastClr="000000"/>
                </a:solidFill>
                <a:latin typeface="Arial" charset="0"/>
                <a:cs typeface="B Titr" pitchFamily="2" charset="-78"/>
              </a:rPr>
              <a:t>جلب رضایت مشترکین</a:t>
            </a:r>
            <a:endParaRPr lang="en-US" dirty="0">
              <a:solidFill>
                <a:sysClr val="windowText" lastClr="000000"/>
              </a:solidFill>
              <a:latin typeface="Arial" charset="0"/>
              <a:cs typeface="B Titr" pitchFamily="2" charset="-78"/>
            </a:endParaRPr>
          </a:p>
        </p:txBody>
      </p:sp>
      <p:sp>
        <p:nvSpPr>
          <p:cNvPr id="20" name="Rounded Rectangle 19"/>
          <p:cNvSpPr/>
          <p:nvPr/>
        </p:nvSpPr>
        <p:spPr bwMode="auto">
          <a:xfrm>
            <a:off x="5715008" y="2928934"/>
            <a:ext cx="2571768" cy="2571768"/>
          </a:xfrm>
          <a:prstGeom prst="roundRect">
            <a:avLst/>
          </a:prstGeom>
          <a:solidFill>
            <a:srgbClr val="92D050"/>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algn="ctr">
              <a:defRPr/>
            </a:pPr>
            <a:r>
              <a:rPr lang="fa-IR" dirty="0">
                <a:solidFill>
                  <a:srgbClr val="FFFF00"/>
                </a:solidFill>
                <a:latin typeface="Arial" charset="0"/>
                <a:cs typeface="B Titr" pitchFamily="2" charset="-78"/>
              </a:rPr>
              <a:t>منافع مشترکین</a:t>
            </a:r>
          </a:p>
          <a:p>
            <a:pPr>
              <a:defRPr/>
            </a:pPr>
            <a:endParaRPr lang="fa-IR" dirty="0">
              <a:solidFill>
                <a:srgbClr val="FFFF00"/>
              </a:solidFill>
              <a:latin typeface="Arial" charset="0"/>
              <a:cs typeface="B Titr" pitchFamily="2" charset="-78"/>
            </a:endParaRPr>
          </a:p>
          <a:p>
            <a:pPr>
              <a:defRPr/>
            </a:pPr>
            <a:r>
              <a:rPr lang="fa-IR" dirty="0">
                <a:latin typeface="Arial" charset="0"/>
                <a:cs typeface="B Titr" pitchFamily="2" charset="-78"/>
              </a:rPr>
              <a:t>تامین تقاضای برق</a:t>
            </a:r>
          </a:p>
          <a:p>
            <a:pPr>
              <a:defRPr/>
            </a:pPr>
            <a:r>
              <a:rPr lang="fa-IR" dirty="0">
                <a:latin typeface="Arial" charset="0"/>
                <a:cs typeface="B Titr" pitchFamily="2" charset="-78"/>
              </a:rPr>
              <a:t>کاهش هزینه ها </a:t>
            </a:r>
          </a:p>
          <a:p>
            <a:pPr>
              <a:defRPr/>
            </a:pPr>
            <a:r>
              <a:rPr lang="fa-IR" dirty="0">
                <a:latin typeface="Arial" charset="0"/>
                <a:cs typeface="B Titr" pitchFamily="2" charset="-78"/>
              </a:rPr>
              <a:t>ارتقاء کیفیت سرویس</a:t>
            </a:r>
          </a:p>
          <a:p>
            <a:pPr>
              <a:defRPr/>
            </a:pPr>
            <a:r>
              <a:rPr lang="fa-IR" dirty="0">
                <a:latin typeface="Arial" charset="0"/>
                <a:cs typeface="B Titr" pitchFamily="2" charset="-78"/>
              </a:rPr>
              <a:t>حفظ و بهبود رفاه اجتماعی</a:t>
            </a:r>
          </a:p>
          <a:p>
            <a:pPr>
              <a:defRPr/>
            </a:pPr>
            <a:r>
              <a:rPr lang="fa-IR" dirty="0">
                <a:latin typeface="Arial" charset="0"/>
                <a:cs typeface="B Titr" pitchFamily="2" charset="-78"/>
              </a:rPr>
              <a:t>ارتقاء بهره وری</a:t>
            </a:r>
          </a:p>
          <a:p>
            <a:pPr>
              <a:defRPr/>
            </a:pPr>
            <a:endParaRPr lang="fa-IR" dirty="0">
              <a:solidFill>
                <a:srgbClr val="FFFF00"/>
              </a:solidFill>
              <a:latin typeface="Arial" charset="0"/>
              <a:cs typeface="B Titr" pitchFamily="2" charset="-78"/>
            </a:endParaRPr>
          </a:p>
          <a:p>
            <a:pPr>
              <a:defRPr/>
            </a:pPr>
            <a:endParaRPr lang="en-US" dirty="0">
              <a:solidFill>
                <a:srgbClr val="FFFF00"/>
              </a:solidFill>
              <a:latin typeface="Arial" charset="0"/>
              <a:cs typeface="B Titr" pitchFamily="2" charset="-78"/>
            </a:endParaRPr>
          </a:p>
        </p:txBody>
      </p:sp>
      <p:sp>
        <p:nvSpPr>
          <p:cNvPr id="21" name="Rounded Rectangle 20"/>
          <p:cNvSpPr/>
          <p:nvPr/>
        </p:nvSpPr>
        <p:spPr bwMode="auto">
          <a:xfrm>
            <a:off x="285720" y="2928934"/>
            <a:ext cx="2714644" cy="2571768"/>
          </a:xfrm>
          <a:prstGeom prst="roundRect">
            <a:avLst/>
          </a:prstGeom>
          <a:solidFill>
            <a:srgbClr val="FF0000"/>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algn="ctr">
              <a:defRPr/>
            </a:pPr>
            <a:r>
              <a:rPr lang="fa-IR" dirty="0">
                <a:solidFill>
                  <a:srgbClr val="FFFF00"/>
                </a:solidFill>
                <a:latin typeface="Arial" charset="0"/>
                <a:cs typeface="B Titr" pitchFamily="2" charset="-78"/>
              </a:rPr>
              <a:t>منافع شرکت برق</a:t>
            </a:r>
          </a:p>
          <a:p>
            <a:pPr>
              <a:defRPr/>
            </a:pPr>
            <a:endParaRPr lang="fa-IR" dirty="0">
              <a:solidFill>
                <a:srgbClr val="FFFF00"/>
              </a:solidFill>
              <a:latin typeface="Arial" charset="0"/>
              <a:cs typeface="B Titr" pitchFamily="2" charset="-78"/>
            </a:endParaRPr>
          </a:p>
          <a:p>
            <a:pPr>
              <a:defRPr/>
            </a:pPr>
            <a:r>
              <a:rPr lang="fa-IR" dirty="0">
                <a:solidFill>
                  <a:sysClr val="windowText" lastClr="000000"/>
                </a:solidFill>
                <a:latin typeface="Arial" charset="0"/>
                <a:cs typeface="B Titr" pitchFamily="2" charset="-78"/>
              </a:rPr>
              <a:t>کاهش هزینه تولید</a:t>
            </a:r>
          </a:p>
          <a:p>
            <a:pPr>
              <a:defRPr/>
            </a:pPr>
            <a:r>
              <a:rPr lang="fa-IR" dirty="0">
                <a:solidFill>
                  <a:sysClr val="windowText" lastClr="000000"/>
                </a:solidFill>
                <a:latin typeface="Arial" charset="0"/>
                <a:cs typeface="B Titr" pitchFamily="2" charset="-78"/>
              </a:rPr>
              <a:t>بهبود بهره برداری ، راندمان</a:t>
            </a:r>
          </a:p>
          <a:p>
            <a:pPr>
              <a:defRPr/>
            </a:pPr>
            <a:r>
              <a:rPr lang="fa-IR" dirty="0">
                <a:solidFill>
                  <a:sysClr val="windowText" lastClr="000000"/>
                </a:solidFill>
                <a:latin typeface="Arial" charset="0"/>
                <a:cs typeface="B Titr" pitchFamily="2" charset="-78"/>
              </a:rPr>
              <a:t>کاهش هزینه سرمایه گذاری</a:t>
            </a:r>
          </a:p>
          <a:p>
            <a:pPr>
              <a:defRPr/>
            </a:pPr>
            <a:r>
              <a:rPr lang="fa-IR" dirty="0">
                <a:solidFill>
                  <a:sysClr val="windowText" lastClr="000000"/>
                </a:solidFill>
                <a:latin typeface="Arial" charset="0"/>
                <a:cs typeface="B Titr" pitchFamily="2" charset="-78"/>
              </a:rPr>
              <a:t>بهبود خدمات رسانی</a:t>
            </a:r>
            <a:endParaRPr lang="en-US" dirty="0">
              <a:solidFill>
                <a:sysClr val="windowText" lastClr="000000"/>
              </a:solidFill>
              <a:latin typeface="Arial" charset="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ppt_w</p:attrName>
                                        </p:attrNameLst>
                                      </p:cBhvr>
                                      <p:tavLst>
                                        <p:tav tm="0" fmla="#ppt_w*sin(2.5*pi*$)">
                                          <p:val>
                                            <p:fltVal val="0"/>
                                          </p:val>
                                        </p:tav>
                                        <p:tav tm="100000">
                                          <p:val>
                                            <p:fltVal val="1"/>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childTnLst>
                                </p:cTn>
                              </p:par>
                            </p:childTnLst>
                          </p:cTn>
                        </p:par>
                        <p:par>
                          <p:cTn id="16" fill="hold">
                            <p:stCondLst>
                              <p:cond delay="515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ppt_w</p:attrName>
                                        </p:attrNameLst>
                                      </p:cBhvr>
                                      <p:tavLst>
                                        <p:tav tm="0" fmla="#ppt_w*sin(2.5*pi*$)">
                                          <p:val>
                                            <p:fltVal val="0"/>
                                          </p:val>
                                        </p:tav>
                                        <p:tav tm="100000">
                                          <p:val>
                                            <p:fltVal val="1"/>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childTnLst>
                                </p:cTn>
                              </p:par>
                            </p:childTnLst>
                          </p:cTn>
                        </p:par>
                        <p:par>
                          <p:cTn id="22" fill="hold">
                            <p:stCondLst>
                              <p:cond delay="9900"/>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ppt_w</p:attrName>
                                        </p:attrNameLst>
                                      </p:cBhvr>
                                      <p:tavLst>
                                        <p:tav tm="0" fmla="#ppt_w*sin(2.5*pi*$)">
                                          <p:val>
                                            <p:fltVal val="0"/>
                                          </p:val>
                                        </p:tav>
                                        <p:tav tm="100000">
                                          <p:val>
                                            <p:fltVal val="1"/>
                                          </p:val>
                                        </p:tav>
                                      </p:tavLst>
                                    </p:anim>
                                    <p:anim calcmode="lin" valueType="num">
                                      <p:cBhvr>
                                        <p:cTn id="27"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Line 5"/>
          <p:cNvSpPr>
            <a:spLocks noChangeShapeType="1"/>
          </p:cNvSpPr>
          <p:nvPr/>
        </p:nvSpPr>
        <p:spPr bwMode="auto">
          <a:xfrm>
            <a:off x="7972425" y="857250"/>
            <a:ext cx="0" cy="5143500"/>
          </a:xfrm>
          <a:prstGeom prst="line">
            <a:avLst/>
          </a:prstGeom>
          <a:noFill/>
          <a:ln w="25400">
            <a:solidFill>
              <a:schemeClr val="tx1"/>
            </a:solidFill>
            <a:round/>
            <a:headEnd/>
            <a:tailEnd/>
          </a:ln>
          <a:effectLst/>
        </p:spPr>
        <p:txBody>
          <a:bodyPr/>
          <a:lstStyle/>
          <a:p>
            <a:endParaRPr lang="fa-IR" sz="1350"/>
          </a:p>
        </p:txBody>
      </p:sp>
      <p:sp>
        <p:nvSpPr>
          <p:cNvPr id="4" name="TextBox 2"/>
          <p:cNvSpPr txBox="1">
            <a:spLocks noChangeArrowheads="1"/>
          </p:cNvSpPr>
          <p:nvPr/>
        </p:nvSpPr>
        <p:spPr bwMode="auto">
          <a:xfrm>
            <a:off x="85498" y="4626918"/>
            <a:ext cx="6453188" cy="253916"/>
          </a:xfrm>
          <a:prstGeom prst="rect">
            <a:avLst/>
          </a:prstGeom>
          <a:noFill/>
          <a:ln w="9525">
            <a:noFill/>
            <a:miter lim="800000"/>
            <a:headEnd/>
            <a:tailEnd/>
          </a:ln>
        </p:spPr>
        <p:txBody>
          <a:bodyPr wrap="square">
            <a:spAutoFit/>
          </a:bodyPr>
          <a:lstStyle/>
          <a:p>
            <a:pPr algn="r" rtl="1"/>
            <a:r>
              <a:rPr lang="fa-IR" sz="1050" i="1" dirty="0">
                <a:cs typeface="2  Titr" pitchFamily="2" charset="-78"/>
              </a:rPr>
              <a:t>اسلام عزیز و همه عقلای عالم بر این نکته تاکید می</a:t>
            </a:r>
            <a:r>
              <a:rPr lang="fa-IR" sz="100" i="1" dirty="0">
                <a:cs typeface="2  Titr" pitchFamily="2" charset="-78"/>
              </a:rPr>
              <a:t> </a:t>
            </a:r>
            <a:r>
              <a:rPr lang="fa-IR" sz="1050" i="1" dirty="0">
                <a:cs typeface="2  Titr" pitchFamily="2" charset="-78"/>
              </a:rPr>
              <a:t>کنند که مصرف باید مدبرانه و عاقلانه مدیریت شود.</a:t>
            </a:r>
          </a:p>
        </p:txBody>
      </p:sp>
      <p:pic>
        <p:nvPicPr>
          <p:cNvPr id="7" name="Picture 6" descr="rahbar.jpg"/>
          <p:cNvPicPr>
            <a:picLocks noChangeAspect="1"/>
          </p:cNvPicPr>
          <p:nvPr/>
        </p:nvPicPr>
        <p:blipFill>
          <a:blip r:embed="rId3" cstate="print"/>
          <a:stretch>
            <a:fillRect/>
          </a:stretch>
        </p:blipFill>
        <p:spPr>
          <a:xfrm>
            <a:off x="4997850" y="1597967"/>
            <a:ext cx="2883408" cy="2971800"/>
          </a:xfrm>
          <a:prstGeom prst="rect">
            <a:avLst/>
          </a:prstGeom>
        </p:spPr>
      </p:pic>
      <p:pic>
        <p:nvPicPr>
          <p:cNvPr id="9" name="Picture 8" descr="rahbar2.jpg"/>
          <p:cNvPicPr>
            <a:picLocks noChangeAspect="1"/>
          </p:cNvPicPr>
          <p:nvPr/>
        </p:nvPicPr>
        <p:blipFill>
          <a:blip r:embed="rId4"/>
          <a:stretch>
            <a:fillRect/>
          </a:stretch>
        </p:blipFill>
        <p:spPr>
          <a:xfrm>
            <a:off x="79830" y="1597967"/>
            <a:ext cx="4876800" cy="2971800"/>
          </a:xfrm>
          <a:prstGeom prst="rect">
            <a:avLst/>
          </a:prstGeom>
        </p:spPr>
      </p:pic>
      <p:sp>
        <p:nvSpPr>
          <p:cNvPr id="3" name="Slide Number Placeholder 2">
            <a:extLst>
              <a:ext uri="{FF2B5EF4-FFF2-40B4-BE49-F238E27FC236}">
                <a16:creationId xmlns:a16="http://schemas.microsoft.com/office/drawing/2014/main" xmlns="" id="{D7CA0C22-E5F0-4EFE-86E7-C218036148F9}"/>
              </a:ext>
            </a:extLst>
          </p:cNvPr>
          <p:cNvSpPr>
            <a:spLocks noGrp="1"/>
          </p:cNvSpPr>
          <p:nvPr>
            <p:ph type="sldNum" sz="quarter" idx="12"/>
          </p:nvPr>
        </p:nvSpPr>
        <p:spPr/>
        <p:txBody>
          <a:bodyPr/>
          <a:lstStyle/>
          <a:p>
            <a:fld id="{312EF803-0685-4826-A70A-AB36972A9AC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9" name="Picture 7" descr="Mohsen_Zarifian 01"/>
          <p:cNvPicPr>
            <a:picLocks noChangeAspect="1" noChangeArrowheads="1"/>
          </p:cNvPicPr>
          <p:nvPr/>
        </p:nvPicPr>
        <p:blipFill>
          <a:blip r:embed="rId3" cstate="print"/>
          <a:srcRect/>
          <a:stretch>
            <a:fillRect/>
          </a:stretch>
        </p:blipFill>
        <p:spPr bwMode="auto">
          <a:xfrm>
            <a:off x="28574" y="0"/>
            <a:ext cx="5381625" cy="6858000"/>
          </a:xfrm>
          <a:prstGeom prst="rect">
            <a:avLst/>
          </a:prstGeom>
          <a:noFill/>
        </p:spPr>
      </p:pic>
      <p:sp>
        <p:nvSpPr>
          <p:cNvPr id="3" name="TextBox 2"/>
          <p:cNvSpPr txBox="1">
            <a:spLocks noChangeArrowheads="1"/>
          </p:cNvSpPr>
          <p:nvPr/>
        </p:nvSpPr>
        <p:spPr bwMode="auto">
          <a:xfrm>
            <a:off x="4446588" y="838200"/>
            <a:ext cx="4392612" cy="457200"/>
          </a:xfrm>
          <a:prstGeom prst="rect">
            <a:avLst/>
          </a:prstGeom>
          <a:noFill/>
          <a:ln w="9525">
            <a:noFill/>
            <a:miter lim="800000"/>
            <a:headEnd/>
            <a:tailEnd/>
          </a:ln>
        </p:spPr>
        <p:txBody>
          <a:bodyPr>
            <a:spAutoFit/>
          </a:bodyPr>
          <a:lstStyle/>
          <a:p>
            <a:pPr algn="r" rtl="1"/>
            <a:r>
              <a:rPr lang="fa-IR" sz="2400" dirty="0">
                <a:solidFill>
                  <a:srgbClr val="FF0000"/>
                </a:solidFill>
                <a:cs typeface="2  Titr" pitchFamily="2" charset="-78"/>
              </a:rPr>
              <a:t>مدیریت مصرف برق ادارات</a:t>
            </a:r>
          </a:p>
        </p:txBody>
      </p:sp>
      <p:sp>
        <p:nvSpPr>
          <p:cNvPr id="325637" name="Rectangle 5"/>
          <p:cNvSpPr>
            <a:spLocks noChangeArrowheads="1"/>
          </p:cNvSpPr>
          <p:nvPr/>
        </p:nvSpPr>
        <p:spPr bwMode="auto">
          <a:xfrm>
            <a:off x="5410200" y="1357740"/>
            <a:ext cx="3733799" cy="4001095"/>
          </a:xfrm>
          <a:prstGeom prst="rect">
            <a:avLst/>
          </a:prstGeom>
          <a:noFill/>
          <a:ln w="9525">
            <a:noFill/>
            <a:miter lim="800000"/>
            <a:headEnd/>
            <a:tailEnd/>
          </a:ln>
          <a:effectLst/>
        </p:spPr>
        <p:txBody>
          <a:bodyPr wrap="square" anchor="ctr">
            <a:spAutoFit/>
          </a:bodyPr>
          <a:lstStyle/>
          <a:p>
            <a:pPr algn="r" rtl="1">
              <a:buFont typeface="Wingdings" pitchFamily="2" charset="2"/>
              <a:buChar char="ü"/>
            </a:pPr>
            <a:r>
              <a:rPr lang="fa-IR" b="1" dirty="0">
                <a:cs typeface="B Titr" pitchFamily="2" charset="-78"/>
              </a:rPr>
              <a:t>مدیریت مصارف تجهیزات اداری</a:t>
            </a:r>
          </a:p>
          <a:p>
            <a:pPr algn="r" rtl="1"/>
            <a:endParaRPr lang="fa-IR" b="1" dirty="0">
              <a:cs typeface="B Titr" pitchFamily="2" charset="-78"/>
            </a:endParaRPr>
          </a:p>
          <a:p>
            <a:pPr algn="r" rtl="1">
              <a:buFont typeface="Wingdings" pitchFamily="2" charset="2"/>
              <a:buChar char="ü"/>
            </a:pPr>
            <a:endParaRPr lang="fa-IR" sz="1000" b="1" dirty="0">
              <a:cs typeface="B Titr" pitchFamily="2" charset="-78"/>
            </a:endParaRPr>
          </a:p>
          <a:p>
            <a:pPr algn="r" rtl="1">
              <a:buFont typeface="Wingdings" pitchFamily="2" charset="2"/>
              <a:buChar char="ü"/>
            </a:pPr>
            <a:r>
              <a:rPr lang="fa-IR" b="1" dirty="0">
                <a:cs typeface="B Titr" pitchFamily="2" charset="-78"/>
              </a:rPr>
              <a:t>مدیریت مصارف روشنایی در ادارات و سازمان</a:t>
            </a:r>
            <a:r>
              <a:rPr lang="fa-IR" b="1" dirty="0"/>
              <a:t>‌</a:t>
            </a:r>
            <a:r>
              <a:rPr lang="fa-IR" b="1" dirty="0">
                <a:cs typeface="B Titr" pitchFamily="2" charset="-78"/>
              </a:rPr>
              <a:t>ها</a:t>
            </a:r>
          </a:p>
          <a:p>
            <a:pPr algn="r" rtl="1"/>
            <a:endParaRPr lang="fa-IR" b="1" dirty="0">
              <a:cs typeface="B Titr" pitchFamily="2" charset="-78"/>
            </a:endParaRPr>
          </a:p>
          <a:p>
            <a:pPr algn="r" rtl="1">
              <a:buFont typeface="Wingdings" pitchFamily="2" charset="2"/>
              <a:buChar char="ü"/>
            </a:pPr>
            <a:endParaRPr lang="fa-IR" b="1" dirty="0">
              <a:cs typeface="B Titr" pitchFamily="2" charset="-78"/>
            </a:endParaRPr>
          </a:p>
          <a:p>
            <a:pPr algn="r" rtl="1">
              <a:buFont typeface="Wingdings" pitchFamily="2" charset="2"/>
              <a:buChar char="ü"/>
            </a:pPr>
            <a:r>
              <a:rPr lang="fa-IR" b="1" dirty="0">
                <a:cs typeface="B Titr" pitchFamily="2" charset="-78"/>
              </a:rPr>
              <a:t>مديريت مصارف سيستم هاي سرمايشي و گرمايشي</a:t>
            </a:r>
          </a:p>
          <a:p>
            <a:pPr algn="r" rtl="1"/>
            <a:r>
              <a:rPr lang="en-US" b="1" dirty="0">
                <a:cs typeface="B Titr" pitchFamily="2" charset="-78"/>
              </a:rPr>
              <a:t> </a:t>
            </a:r>
            <a:endParaRPr lang="en-US" dirty="0">
              <a:cs typeface="B Titr" pitchFamily="2" charset="-78"/>
            </a:endParaRPr>
          </a:p>
          <a:p>
            <a:pPr algn="r" rtl="1">
              <a:buFont typeface="Wingdings" pitchFamily="2" charset="2"/>
              <a:buChar char="ü"/>
            </a:pPr>
            <a:endParaRPr lang="en-US" sz="1000" dirty="0">
              <a:cs typeface="B Titr" pitchFamily="2" charset="-78"/>
            </a:endParaRPr>
          </a:p>
          <a:p>
            <a:pPr algn="r" rtl="1">
              <a:buFont typeface="Wingdings" pitchFamily="2" charset="2"/>
              <a:buChar char="ü"/>
            </a:pPr>
            <a:r>
              <a:rPr lang="fa-IR" b="1" dirty="0">
                <a:cs typeface="B Titr" pitchFamily="2" charset="-78"/>
              </a:rPr>
              <a:t>مدیریت زمان با هدف کاهش مصرف در ساعات پیک  بار</a:t>
            </a:r>
          </a:p>
          <a:p>
            <a:pPr algn="r" rtl="1">
              <a:buFont typeface="Wingdings" pitchFamily="2" charset="2"/>
              <a:buChar char="ü"/>
            </a:pPr>
            <a:endParaRPr lang="fa-IR" b="1" dirty="0">
              <a:cs typeface="B Titr" pitchFamily="2" charset="-78"/>
            </a:endParaRPr>
          </a:p>
          <a:p>
            <a:pPr algn="r" rtl="1">
              <a:buFont typeface="Wingdings" pitchFamily="2" charset="2"/>
              <a:buChar char="ü"/>
            </a:pPr>
            <a:r>
              <a:rPr lang="fa-IR" b="1" dirty="0">
                <a:cs typeface="B Titr" pitchFamily="2" charset="-78"/>
              </a:rPr>
              <a:t>اصلاح و بروزرسانی تاسیسات ساختمان ها</a:t>
            </a:r>
          </a:p>
        </p:txBody>
      </p:sp>
    </p:spTree>
    <p:extLst>
      <p:ext uri="{BB962C8B-B14F-4D97-AF65-F5344CB8AC3E}">
        <p14:creationId xmlns:p14="http://schemas.microsoft.com/office/powerpoint/2010/main" val="15640996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sp>
        <p:nvSpPr>
          <p:cNvPr id="11" name="Slide Number Placeholder 10"/>
          <p:cNvSpPr>
            <a:spLocks noGrp="1"/>
          </p:cNvSpPr>
          <p:nvPr>
            <p:ph type="sldNum" sz="quarter" idx="12"/>
          </p:nvPr>
        </p:nvSpPr>
        <p:spPr/>
        <p:txBody>
          <a:bodyPr/>
          <a:lstStyle/>
          <a:p>
            <a:pPr>
              <a:defRPr/>
            </a:pPr>
            <a:fld id="{6C5D2B49-56A0-4D0D-AB32-C1FE5CB34D7B}" type="slidenum">
              <a:rPr lang="fa-IR" smtClean="0"/>
              <a:pPr>
                <a:defRPr/>
              </a:pPr>
              <a:t>21</a:t>
            </a:fld>
            <a:endParaRPr lang="fa-IR" dirty="0"/>
          </a:p>
        </p:txBody>
      </p:sp>
      <p:sp>
        <p:nvSpPr>
          <p:cNvPr id="10" name="Content Placeholder 2"/>
          <p:cNvSpPr txBox="1">
            <a:spLocks/>
          </p:cNvSpPr>
          <p:nvPr/>
        </p:nvSpPr>
        <p:spPr>
          <a:xfrm>
            <a:off x="214313" y="1071563"/>
            <a:ext cx="8229600" cy="4525962"/>
          </a:xfrm>
          <a:prstGeom prst="rect">
            <a:avLst/>
          </a:prstGeom>
        </p:spPr>
        <p:txBody>
          <a:bodyPr vert="horz" lIns="91440" tIns="45720" rIns="91440" bIns="45720" rtlCol="1">
            <a:normAutofit/>
          </a:bodyPr>
          <a:lstStyle/>
          <a:p>
            <a:pPr marL="342900" marR="0" lvl="0" indent="-342900" algn="just" defTabSz="914400" rtl="1" eaLnBrk="1" fontAlgn="auto" latinLnBrk="0" hangingPunct="1">
              <a:lnSpc>
                <a:spcPct val="150000"/>
              </a:lnSpc>
              <a:spcBef>
                <a:spcPct val="20000"/>
              </a:spcBef>
              <a:spcAft>
                <a:spcPts val="0"/>
              </a:spcAft>
              <a:buClrTx/>
              <a:buSzTx/>
              <a:tabLst/>
              <a:defRPr/>
            </a:pPr>
            <a:endParaRPr kumimoji="0" lang="en-US" sz="2200" b="0" i="0" u="none" strike="noStrike" kern="1200" cap="none" spc="0" normalizeH="0" baseline="0" noProof="0" dirty="0">
              <a:ln>
                <a:noFill/>
              </a:ln>
              <a:solidFill>
                <a:schemeClr val="accent2">
                  <a:lumMod val="75000"/>
                </a:schemeClr>
              </a:solidFill>
              <a:effectLst/>
              <a:uLnTx/>
              <a:uFillTx/>
              <a:latin typeface="+mn-lt"/>
              <a:ea typeface="+mn-ea"/>
              <a:cs typeface="B Titr" pitchFamily="2" charset="-78"/>
            </a:endParaRPr>
          </a:p>
        </p:txBody>
      </p:sp>
      <p:sp>
        <p:nvSpPr>
          <p:cNvPr id="12" name="Rectangle 11"/>
          <p:cNvSpPr/>
          <p:nvPr/>
        </p:nvSpPr>
        <p:spPr>
          <a:xfrm>
            <a:off x="2972091" y="714356"/>
            <a:ext cx="2957231" cy="523220"/>
          </a:xfrm>
          <a:prstGeom prst="rect">
            <a:avLst/>
          </a:prstGeom>
        </p:spPr>
        <p:txBody>
          <a:bodyPr wrap="square">
            <a:spAutoFit/>
          </a:bodyPr>
          <a:lstStyle/>
          <a:p>
            <a:pPr algn="ctr">
              <a:spcBef>
                <a:spcPct val="50000"/>
              </a:spcBef>
            </a:pPr>
            <a:r>
              <a:rPr kumimoji="1" lang="fa-IR" altLang="en-US" sz="2800" dirty="0">
                <a:solidFill>
                  <a:srgbClr val="FF0000"/>
                </a:solidFill>
                <a:cs typeface="B Titr" pitchFamily="2" charset="-78"/>
              </a:rPr>
              <a:t>جايگاه برق در اداره</a:t>
            </a:r>
            <a:endParaRPr lang="en-US" altLang="en-US" sz="2800" dirty="0">
              <a:solidFill>
                <a:srgbClr val="FF0000"/>
              </a:solidFill>
              <a:cs typeface="B Titr" pitchFamily="2" charset="-78"/>
            </a:endParaRPr>
          </a:p>
        </p:txBody>
      </p:sp>
      <p:sp>
        <p:nvSpPr>
          <p:cNvPr id="13" name="Rectangle 12"/>
          <p:cNvSpPr/>
          <p:nvPr/>
        </p:nvSpPr>
        <p:spPr>
          <a:xfrm>
            <a:off x="2286000" y="1571612"/>
            <a:ext cx="4572000" cy="4049185"/>
          </a:xfrm>
          <a:prstGeom prst="rect">
            <a:avLst/>
          </a:prstGeom>
        </p:spPr>
        <p:txBody>
          <a:bodyPr>
            <a:spAutoFit/>
          </a:bodyPr>
          <a:lstStyle/>
          <a:p>
            <a:pPr marL="136525" algn="justLow">
              <a:lnSpc>
                <a:spcPct val="120000"/>
              </a:lnSpc>
              <a:spcBef>
                <a:spcPct val="20000"/>
              </a:spcBef>
              <a:buClr>
                <a:schemeClr val="hlink"/>
              </a:buClr>
              <a:defRPr/>
            </a:pPr>
            <a:r>
              <a:rPr kumimoji="1" lang="fa-IR" altLang="en-US" sz="2400" dirty="0">
                <a:cs typeface="B Titr" pitchFamily="2" charset="-78"/>
              </a:rPr>
              <a:t>نگاهی به تاریخ 50 سال گذشته نشان </a:t>
            </a:r>
            <a:br>
              <a:rPr kumimoji="1" lang="fa-IR" altLang="en-US" sz="2400" dirty="0">
                <a:cs typeface="B Titr" pitchFamily="2" charset="-78"/>
              </a:rPr>
            </a:br>
            <a:r>
              <a:rPr kumimoji="1" lang="fa-IR" altLang="en-US" sz="2400" dirty="0">
                <a:cs typeface="B Titr" pitchFamily="2" charset="-78"/>
              </a:rPr>
              <a:t>می دهد که تعداد وسایل برقی مورد استفاده در اداره ،متوسط از 3 یا 4 وسیله  ( لامپ، یخچال، رادیو و ... ) دست کم به 15 تا 20 وسیله رسیده است و همچنان رو به افزایش است. هروسیله جدیدی به همراه خود رفاه بیشتری را برای کارمندان به ارمغان می آورد. اگر چه از طرفی برافزایش مصرف نیز تأثیر بسزای دارد .</a:t>
            </a:r>
            <a:endParaRPr kumimoji="1" lang="en-US" altLang="en-US" sz="2400" dirty="0">
              <a:cs typeface="B Titr" pitchFamily="2" charset="-78"/>
            </a:endParaRPr>
          </a:p>
        </p:txBody>
      </p:sp>
      <p:pic>
        <p:nvPicPr>
          <p:cNvPr id="14" name="Picture 5" descr="V-C7800HE_sml[1]"/>
          <p:cNvPicPr>
            <a:picLocks noChangeAspect="1" noChangeArrowheads="1"/>
          </p:cNvPicPr>
          <p:nvPr/>
        </p:nvPicPr>
        <p:blipFill>
          <a:blip r:embed="rId2"/>
          <a:srcRect/>
          <a:stretch>
            <a:fillRect/>
          </a:stretch>
        </p:blipFill>
        <p:spPr bwMode="auto">
          <a:xfrm>
            <a:off x="241300" y="1154113"/>
            <a:ext cx="1435100" cy="1436687"/>
          </a:xfrm>
          <a:prstGeom prst="rect">
            <a:avLst/>
          </a:prstGeom>
          <a:noFill/>
          <a:ln w="9525">
            <a:noFill/>
            <a:miter lim="800000"/>
            <a:headEnd/>
            <a:tailEnd/>
          </a:ln>
        </p:spPr>
      </p:pic>
      <p:pic>
        <p:nvPicPr>
          <p:cNvPr id="15" name="Picture 6" descr="47[1]"/>
          <p:cNvPicPr>
            <a:picLocks noChangeAspect="1" noChangeArrowheads="1"/>
          </p:cNvPicPr>
          <p:nvPr/>
        </p:nvPicPr>
        <p:blipFill>
          <a:blip r:embed="rId3"/>
          <a:srcRect/>
          <a:stretch>
            <a:fillRect/>
          </a:stretch>
        </p:blipFill>
        <p:spPr bwMode="auto">
          <a:xfrm>
            <a:off x="7196138" y="2743200"/>
            <a:ext cx="1795462" cy="1247775"/>
          </a:xfrm>
          <a:prstGeom prst="rect">
            <a:avLst/>
          </a:prstGeom>
          <a:noFill/>
          <a:ln w="9525">
            <a:noFill/>
            <a:miter lim="800000"/>
            <a:headEnd/>
            <a:tailEnd/>
          </a:ln>
        </p:spPr>
      </p:pic>
      <p:pic>
        <p:nvPicPr>
          <p:cNvPr id="16" name="Picture 7" descr="1081-fa[1]"/>
          <p:cNvPicPr>
            <a:picLocks noChangeAspect="1" noChangeArrowheads="1"/>
          </p:cNvPicPr>
          <p:nvPr/>
        </p:nvPicPr>
        <p:blipFill>
          <a:blip r:embed="rId4"/>
          <a:srcRect/>
          <a:stretch>
            <a:fillRect/>
          </a:stretch>
        </p:blipFill>
        <p:spPr bwMode="auto">
          <a:xfrm>
            <a:off x="7239000" y="4887913"/>
            <a:ext cx="1352550" cy="1298575"/>
          </a:xfrm>
          <a:prstGeom prst="rect">
            <a:avLst/>
          </a:prstGeom>
          <a:noFill/>
          <a:ln w="9525">
            <a:noFill/>
            <a:miter lim="800000"/>
            <a:headEnd/>
            <a:tailEnd/>
          </a:ln>
        </p:spPr>
      </p:pic>
      <p:pic>
        <p:nvPicPr>
          <p:cNvPr id="17" name="Picture 8" descr="79732_glssar_m[1]"/>
          <p:cNvPicPr>
            <a:picLocks noChangeAspect="1" noChangeArrowheads="1"/>
          </p:cNvPicPr>
          <p:nvPr/>
        </p:nvPicPr>
        <p:blipFill>
          <a:blip r:embed="rId5"/>
          <a:srcRect l="48077" t="25623" r="7692" b="33810"/>
          <a:stretch>
            <a:fillRect/>
          </a:stretch>
        </p:blipFill>
        <p:spPr bwMode="auto">
          <a:xfrm>
            <a:off x="76200" y="2667000"/>
            <a:ext cx="1752600" cy="1447800"/>
          </a:xfrm>
          <a:prstGeom prst="rect">
            <a:avLst/>
          </a:prstGeom>
          <a:noFill/>
          <a:ln w="9525">
            <a:noFill/>
            <a:miter lim="800000"/>
            <a:headEnd/>
            <a:tailEnd/>
          </a:ln>
        </p:spPr>
      </p:pic>
      <p:pic>
        <p:nvPicPr>
          <p:cNvPr id="18" name="Picture 12" descr="46[1]"/>
          <p:cNvPicPr>
            <a:picLocks noChangeAspect="1" noChangeArrowheads="1"/>
          </p:cNvPicPr>
          <p:nvPr/>
        </p:nvPicPr>
        <p:blipFill>
          <a:blip r:embed="rId6"/>
          <a:srcRect/>
          <a:stretch>
            <a:fillRect/>
          </a:stretch>
        </p:blipFill>
        <p:spPr bwMode="auto">
          <a:xfrm>
            <a:off x="304800" y="4010025"/>
            <a:ext cx="1368425" cy="2238375"/>
          </a:xfrm>
          <a:prstGeom prst="rect">
            <a:avLst/>
          </a:prstGeom>
          <a:noFill/>
          <a:ln w="9525">
            <a:noFill/>
            <a:miter lim="800000"/>
            <a:headEnd/>
            <a:tailEnd/>
          </a:ln>
        </p:spPr>
      </p:pic>
      <p:pic>
        <p:nvPicPr>
          <p:cNvPr id="19" name="Picture 13" descr="837-fa[1]"/>
          <p:cNvPicPr>
            <a:picLocks noChangeAspect="1" noChangeArrowheads="1"/>
          </p:cNvPicPr>
          <p:nvPr/>
        </p:nvPicPr>
        <p:blipFill>
          <a:blip r:embed="rId7"/>
          <a:srcRect/>
          <a:stretch>
            <a:fillRect/>
          </a:stretch>
        </p:blipFill>
        <p:spPr bwMode="auto">
          <a:xfrm>
            <a:off x="7315200" y="1371600"/>
            <a:ext cx="1692275" cy="1331913"/>
          </a:xfrm>
          <a:prstGeom prst="rect">
            <a:avLst/>
          </a:prstGeom>
          <a:noFill/>
          <a:ln w="9525">
            <a:noFill/>
            <a:miter lim="800000"/>
            <a:headEnd/>
            <a:tailEnd/>
          </a:ln>
        </p:spPr>
      </p:pic>
      <p:pic>
        <p:nvPicPr>
          <p:cNvPr id="20" name="Picture 14" descr="1154-fa[1]"/>
          <p:cNvPicPr>
            <a:picLocks noChangeAspect="1" noChangeArrowheads="1"/>
          </p:cNvPicPr>
          <p:nvPr/>
        </p:nvPicPr>
        <p:blipFill>
          <a:blip r:embed="rId8"/>
          <a:srcRect/>
          <a:stretch>
            <a:fillRect/>
          </a:stretch>
        </p:blipFill>
        <p:spPr bwMode="auto">
          <a:xfrm>
            <a:off x="7615238" y="4111625"/>
            <a:ext cx="1223962"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sp>
        <p:nvSpPr>
          <p:cNvPr id="19464" name="Text Box 8"/>
          <p:cNvSpPr txBox="1">
            <a:spLocks noChangeArrowheads="1"/>
          </p:cNvSpPr>
          <p:nvPr/>
        </p:nvSpPr>
        <p:spPr bwMode="auto">
          <a:xfrm>
            <a:off x="204787" y="2081875"/>
            <a:ext cx="7339013" cy="793750"/>
          </a:xfrm>
          <a:prstGeom prst="rect">
            <a:avLst/>
          </a:prstGeom>
          <a:noFill/>
          <a:ln w="9525">
            <a:noFill/>
            <a:miter lim="800000"/>
            <a:headEnd/>
            <a:tailEnd/>
          </a:ln>
        </p:spPr>
        <p:txBody>
          <a:bodyPr>
            <a:spAutoFit/>
          </a:bodyPr>
          <a:lstStyle/>
          <a:p>
            <a:pPr algn="r" rtl="1"/>
            <a:r>
              <a:rPr lang="fa-IR" dirty="0">
                <a:cs typeface="B Titr" pitchFamily="2" charset="-78"/>
              </a:rPr>
              <a:t>مدیریت و کنترل مصارف در ساعات اوج بار شبکه به منظور حفظ تعادل عرضه و تقاضای برق</a:t>
            </a:r>
          </a:p>
          <a:p>
            <a:pPr algn="r" rtl="1"/>
            <a:endParaRPr lang="fa-IR" sz="1000" dirty="0">
              <a:cs typeface="B Titr" pitchFamily="2" charset="-78"/>
            </a:endParaRPr>
          </a:p>
          <a:p>
            <a:pPr algn="r" rtl="1"/>
            <a:r>
              <a:rPr lang="fa-IR" dirty="0">
                <a:cs typeface="B Titr" pitchFamily="2" charset="-78"/>
              </a:rPr>
              <a:t>و کاهش خاموشی</a:t>
            </a:r>
            <a:r>
              <a:rPr lang="fa-IR" sz="100" dirty="0">
                <a:cs typeface="B Titr" pitchFamily="2" charset="-78"/>
              </a:rPr>
              <a:t> </a:t>
            </a:r>
            <a:r>
              <a:rPr lang="fa-IR" dirty="0">
                <a:cs typeface="B Titr" pitchFamily="2" charset="-78"/>
              </a:rPr>
              <a:t>های ناشی از کمبود نیرو (پیک سایی)</a:t>
            </a:r>
            <a:endParaRPr lang="en-US" dirty="0">
              <a:cs typeface="B Titr" pitchFamily="2" charset="-78"/>
            </a:endParaRPr>
          </a:p>
        </p:txBody>
      </p:sp>
      <p:sp>
        <p:nvSpPr>
          <p:cNvPr id="146441" name="Text Box 9"/>
          <p:cNvSpPr txBox="1">
            <a:spLocks noChangeArrowheads="1"/>
          </p:cNvSpPr>
          <p:nvPr/>
        </p:nvSpPr>
        <p:spPr bwMode="auto">
          <a:xfrm>
            <a:off x="6229507" y="1518443"/>
            <a:ext cx="942975" cy="42703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rtl="0">
              <a:defRPr/>
            </a:pPr>
            <a:r>
              <a:rPr lang="fa-IR" sz="2200" dirty="0">
                <a:solidFill>
                  <a:srgbClr val="FF0000"/>
                </a:solidFill>
                <a:cs typeface="B Titr" pitchFamily="2" charset="-78"/>
              </a:rPr>
              <a:t>گام اول</a:t>
            </a:r>
            <a:endParaRPr lang="en-US" sz="2200" dirty="0">
              <a:solidFill>
                <a:srgbClr val="FF0000"/>
              </a:solidFill>
              <a:cs typeface="B Titr" pitchFamily="2" charset="-78"/>
            </a:endParaRPr>
          </a:p>
        </p:txBody>
      </p:sp>
      <p:sp>
        <p:nvSpPr>
          <p:cNvPr id="19466" name="Text Box 10"/>
          <p:cNvSpPr txBox="1">
            <a:spLocks noChangeArrowheads="1"/>
          </p:cNvSpPr>
          <p:nvPr/>
        </p:nvSpPr>
        <p:spPr bwMode="auto">
          <a:xfrm>
            <a:off x="0" y="3558644"/>
            <a:ext cx="7339013" cy="1220787"/>
          </a:xfrm>
          <a:prstGeom prst="rect">
            <a:avLst/>
          </a:prstGeom>
          <a:noFill/>
          <a:ln w="9525">
            <a:noFill/>
            <a:miter lim="800000"/>
            <a:headEnd/>
            <a:tailEnd/>
          </a:ln>
        </p:spPr>
        <p:txBody>
          <a:bodyPr>
            <a:spAutoFit/>
          </a:bodyPr>
          <a:lstStyle/>
          <a:p>
            <a:pPr algn="r" rtl="1"/>
            <a:r>
              <a:rPr lang="fa-IR" dirty="0">
                <a:cs typeface="B Titr" pitchFamily="2" charset="-78"/>
              </a:rPr>
              <a:t>مدیریت و تغییر الگوهای رفتار  مصارف گروه</a:t>
            </a:r>
            <a:r>
              <a:rPr lang="fa-IR" sz="100" dirty="0">
                <a:cs typeface="B Titr" pitchFamily="2" charset="-78"/>
              </a:rPr>
              <a:t> </a:t>
            </a:r>
            <a:r>
              <a:rPr lang="fa-IR" dirty="0">
                <a:cs typeface="B Titr" pitchFamily="2" charset="-78"/>
              </a:rPr>
              <a:t>های مختلف مشترکین  با هدف تعدیل و  حذف </a:t>
            </a:r>
          </a:p>
          <a:p>
            <a:pPr algn="r" rtl="1"/>
            <a:endParaRPr lang="fa-IR" sz="1000" dirty="0">
              <a:cs typeface="B Titr" pitchFamily="2" charset="-78"/>
            </a:endParaRPr>
          </a:p>
          <a:p>
            <a:pPr algn="r" rtl="1"/>
            <a:r>
              <a:rPr lang="fa-IR" dirty="0">
                <a:cs typeface="B Titr" pitchFamily="2" charset="-78"/>
              </a:rPr>
              <a:t>مصارف غیرضروری، افزایش بهره</a:t>
            </a:r>
            <a:r>
              <a:rPr lang="fa-IR" sz="100" dirty="0">
                <a:cs typeface="B Titr" pitchFamily="2" charset="-78"/>
              </a:rPr>
              <a:t> </a:t>
            </a:r>
            <a:r>
              <a:rPr lang="fa-IR" dirty="0">
                <a:cs typeface="B Titr" pitchFamily="2" charset="-78"/>
              </a:rPr>
              <a:t>وری،کاهش هزینه</a:t>
            </a:r>
            <a:r>
              <a:rPr lang="fa-IR" sz="100" dirty="0">
                <a:cs typeface="B Titr" pitchFamily="2" charset="-78"/>
              </a:rPr>
              <a:t> </a:t>
            </a:r>
            <a:r>
              <a:rPr lang="fa-IR" dirty="0">
                <a:cs typeface="B Titr" pitchFamily="2" charset="-78"/>
              </a:rPr>
              <a:t>های سرمایه</a:t>
            </a:r>
            <a:r>
              <a:rPr lang="fa-IR" sz="100" dirty="0">
                <a:cs typeface="B Titr" pitchFamily="2" charset="-78"/>
              </a:rPr>
              <a:t> </a:t>
            </a:r>
            <a:r>
              <a:rPr lang="fa-IR" dirty="0">
                <a:cs typeface="B Titr" pitchFamily="2" charset="-78"/>
              </a:rPr>
              <a:t>گذاری و جاری تولید و در </a:t>
            </a:r>
          </a:p>
          <a:p>
            <a:pPr algn="r" rtl="1"/>
            <a:endParaRPr lang="fa-IR" sz="1000" dirty="0">
              <a:cs typeface="B Titr" pitchFamily="2" charset="-78"/>
            </a:endParaRPr>
          </a:p>
          <a:p>
            <a:pPr algn="r" rtl="1"/>
            <a:r>
              <a:rPr lang="fa-IR" dirty="0">
                <a:cs typeface="B Titr" pitchFamily="2" charset="-78"/>
              </a:rPr>
              <a:t>نهایت کمک به اقتصاد ملی</a:t>
            </a:r>
            <a:endParaRPr lang="en-US" dirty="0">
              <a:cs typeface="B Titr" pitchFamily="2" charset="-78"/>
            </a:endParaRPr>
          </a:p>
        </p:txBody>
      </p:sp>
      <p:sp>
        <p:nvSpPr>
          <p:cNvPr id="146443" name="Text Box 11"/>
          <p:cNvSpPr txBox="1">
            <a:spLocks noChangeArrowheads="1"/>
          </p:cNvSpPr>
          <p:nvPr/>
        </p:nvSpPr>
        <p:spPr bwMode="auto">
          <a:xfrm>
            <a:off x="6230959" y="3121411"/>
            <a:ext cx="971550" cy="42703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rtl="0">
              <a:defRPr/>
            </a:pPr>
            <a:r>
              <a:rPr lang="fa-IR" sz="2200" dirty="0">
                <a:solidFill>
                  <a:srgbClr val="FF0000"/>
                </a:solidFill>
                <a:cs typeface="B Titr" pitchFamily="2" charset="-78"/>
              </a:rPr>
              <a:t>گام دوم</a:t>
            </a:r>
            <a:endParaRPr lang="en-US" sz="2200" dirty="0">
              <a:solidFill>
                <a:srgbClr val="FF0000"/>
              </a:solidFill>
              <a:cs typeface="B Titr" pitchFamily="2" charset="-78"/>
            </a:endParaRPr>
          </a:p>
        </p:txBody>
      </p:sp>
      <p:sp>
        <p:nvSpPr>
          <p:cNvPr id="19468" name="TextBox 2"/>
          <p:cNvSpPr txBox="1">
            <a:spLocks noChangeArrowheads="1"/>
          </p:cNvSpPr>
          <p:nvPr/>
        </p:nvSpPr>
        <p:spPr bwMode="auto">
          <a:xfrm>
            <a:off x="912813" y="684213"/>
            <a:ext cx="2257425" cy="396875"/>
          </a:xfrm>
          <a:prstGeom prst="rect">
            <a:avLst/>
          </a:prstGeom>
          <a:noFill/>
          <a:ln w="9525">
            <a:noFill/>
            <a:miter lim="800000"/>
            <a:headEnd/>
            <a:tailEnd/>
          </a:ln>
        </p:spPr>
        <p:txBody>
          <a:bodyPr>
            <a:spAutoFit/>
          </a:bodyPr>
          <a:lstStyle/>
          <a:p>
            <a:r>
              <a:rPr lang="fa-IR" sz="2000">
                <a:cs typeface="2  Titr" pitchFamily="2" charset="-78"/>
              </a:rPr>
              <a:t>ضرورت مدیریت مصرف</a:t>
            </a:r>
          </a:p>
        </p:txBody>
      </p:sp>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22</a:t>
            </a:fld>
            <a:endParaRPr lang="fa-IR" sz="1600" dirty="0"/>
          </a:p>
        </p:txBody>
      </p:sp>
    </p:spTree>
    <p:extLst>
      <p:ext uri="{BB962C8B-B14F-4D97-AF65-F5344CB8AC3E}">
        <p14:creationId xmlns:p14="http://schemas.microsoft.com/office/powerpoint/2010/main" val="371297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23</a:t>
            </a:fld>
            <a:endParaRPr lang="fa-IR" sz="1600" dirty="0"/>
          </a:p>
        </p:txBody>
      </p:sp>
      <p:sp>
        <p:nvSpPr>
          <p:cNvPr id="16" name="TextBox 7"/>
          <p:cNvSpPr txBox="1">
            <a:spLocks noChangeArrowheads="1"/>
          </p:cNvSpPr>
          <p:nvPr/>
        </p:nvSpPr>
        <p:spPr bwMode="auto">
          <a:xfrm>
            <a:off x="267994" y="718841"/>
            <a:ext cx="6934200" cy="646113"/>
          </a:xfrm>
          <a:prstGeom prst="rect">
            <a:avLst/>
          </a:prstGeom>
          <a:noFill/>
          <a:ln w="9525">
            <a:noFill/>
            <a:miter lim="800000"/>
            <a:headEnd/>
            <a:tailEnd/>
          </a:ln>
        </p:spPr>
        <p:txBody>
          <a:bodyPr>
            <a:spAutoFit/>
          </a:bodyPr>
          <a:lstStyle/>
          <a:p>
            <a:pPr algn="ctr" rtl="1" eaLnBrk="1" hangingPunct="1"/>
            <a:r>
              <a:rPr lang="fa-IR" altLang="en-US" sz="3600" dirty="0">
                <a:cs typeface="B Titr" pitchFamily="2" charset="-78"/>
              </a:rPr>
              <a:t>سه اصل مهم مديريت مصرف برق چیست ؟</a:t>
            </a:r>
            <a:endParaRPr lang="en-US" altLang="en-US" sz="3600" dirty="0">
              <a:cs typeface="B Titr" pitchFamily="2" charset="-78"/>
            </a:endParaRPr>
          </a:p>
        </p:txBody>
      </p:sp>
      <p:sp>
        <p:nvSpPr>
          <p:cNvPr id="17" name="Rectangle 16"/>
          <p:cNvSpPr/>
          <p:nvPr/>
        </p:nvSpPr>
        <p:spPr>
          <a:xfrm>
            <a:off x="714348" y="1643050"/>
            <a:ext cx="6786610" cy="1438855"/>
          </a:xfrm>
          <a:prstGeom prst="rect">
            <a:avLst/>
          </a:prstGeom>
        </p:spPr>
        <p:txBody>
          <a:bodyPr wrap="square">
            <a:spAutoFit/>
          </a:bodyPr>
          <a:lstStyle/>
          <a:p>
            <a:pPr algn="justLow" rtl="1">
              <a:lnSpc>
                <a:spcPct val="150000"/>
              </a:lnSpc>
            </a:pPr>
            <a:r>
              <a:rPr lang="ar-SA" altLang="en-US" sz="2000" dirty="0">
                <a:cs typeface="B Titr" pitchFamily="2" charset="-78"/>
              </a:rPr>
              <a:t>به عبارت دیگر می توان گفت قبل از استفاده از هر وسيله برقي اعم از روشنايي و ساير وسايل اين سه جمله را به دقت به ذهن بسپاريم و بسيار حساس و جدي نسبت به آن عمل كنيم :</a:t>
            </a:r>
            <a:endParaRPr lang="fa-IR" altLang="en-US" sz="2000" dirty="0">
              <a:cs typeface="B Titr" pitchFamily="2" charset="-78"/>
            </a:endParaRPr>
          </a:p>
        </p:txBody>
      </p:sp>
      <p:sp>
        <p:nvSpPr>
          <p:cNvPr id="18" name="Rectangle 17"/>
          <p:cNvSpPr/>
          <p:nvPr/>
        </p:nvSpPr>
        <p:spPr>
          <a:xfrm>
            <a:off x="1000100" y="2714620"/>
            <a:ext cx="6236196" cy="2569934"/>
          </a:xfrm>
          <a:prstGeom prst="rect">
            <a:avLst/>
          </a:prstGeom>
        </p:spPr>
        <p:txBody>
          <a:bodyPr wrap="square">
            <a:spAutoFit/>
          </a:bodyPr>
          <a:lstStyle/>
          <a:p>
            <a:pPr algn="justLow" rtl="1">
              <a:lnSpc>
                <a:spcPct val="200000"/>
              </a:lnSpc>
            </a:pPr>
            <a:r>
              <a:rPr lang="en-US" altLang="en-US" sz="2800" dirty="0">
                <a:solidFill>
                  <a:srgbClr val="FF0000"/>
                </a:solidFill>
                <a:cs typeface="B Titr" pitchFamily="2" charset="-78"/>
              </a:rPr>
              <a:t>I</a:t>
            </a:r>
            <a:r>
              <a:rPr lang="fa-IR" altLang="en-US" sz="2800" dirty="0">
                <a:solidFill>
                  <a:srgbClr val="FF0000"/>
                </a:solidFill>
                <a:cs typeface="B Titr" pitchFamily="2" charset="-78"/>
              </a:rPr>
              <a:t> . </a:t>
            </a:r>
            <a:r>
              <a:rPr lang="en-US" altLang="en-US" sz="2800" dirty="0">
                <a:solidFill>
                  <a:srgbClr val="FF0000"/>
                </a:solidFill>
                <a:cs typeface="B Titr" pitchFamily="2" charset="-78"/>
              </a:rPr>
              <a:t> </a:t>
            </a:r>
            <a:r>
              <a:rPr lang="ar-SA" altLang="en-US" sz="2800" dirty="0">
                <a:solidFill>
                  <a:srgbClr val="FF0000"/>
                </a:solidFill>
                <a:cs typeface="B Titr" pitchFamily="2" charset="-78"/>
              </a:rPr>
              <a:t>چه زماني موقع استفاده است </a:t>
            </a:r>
            <a:r>
              <a:rPr lang="fa-IR" altLang="en-US" sz="2800" dirty="0">
                <a:solidFill>
                  <a:srgbClr val="FF0000"/>
                </a:solidFill>
                <a:cs typeface="B Titr" pitchFamily="2" charset="-78"/>
              </a:rPr>
              <a:t>؟</a:t>
            </a:r>
            <a:endParaRPr lang="ar-SA" altLang="en-US" sz="2800" dirty="0">
              <a:solidFill>
                <a:srgbClr val="FF0000"/>
              </a:solidFill>
              <a:cs typeface="B Titr" pitchFamily="2" charset="-78"/>
            </a:endParaRPr>
          </a:p>
          <a:p>
            <a:pPr algn="justLow" rtl="1">
              <a:lnSpc>
                <a:spcPct val="200000"/>
              </a:lnSpc>
            </a:pPr>
            <a:r>
              <a:rPr lang="en-US" altLang="en-US" sz="2800" dirty="0">
                <a:solidFill>
                  <a:srgbClr val="FF0000"/>
                </a:solidFill>
                <a:cs typeface="B Titr" pitchFamily="2" charset="-78"/>
              </a:rPr>
              <a:t>II</a:t>
            </a:r>
            <a:r>
              <a:rPr lang="fa-IR" altLang="en-US" sz="2800" dirty="0">
                <a:solidFill>
                  <a:srgbClr val="FF0000"/>
                </a:solidFill>
                <a:cs typeface="B Titr" pitchFamily="2" charset="-78"/>
              </a:rPr>
              <a:t> . </a:t>
            </a:r>
            <a:r>
              <a:rPr lang="en-US" altLang="en-US" sz="2800" dirty="0">
                <a:solidFill>
                  <a:srgbClr val="FF0000"/>
                </a:solidFill>
                <a:cs typeface="B Titr" pitchFamily="2" charset="-78"/>
              </a:rPr>
              <a:t> </a:t>
            </a:r>
            <a:r>
              <a:rPr lang="ar-SA" altLang="en-US" sz="2800" dirty="0">
                <a:solidFill>
                  <a:srgbClr val="FF0000"/>
                </a:solidFill>
                <a:cs typeface="B Titr" pitchFamily="2" charset="-78"/>
              </a:rPr>
              <a:t>به چه اندازه لازم است كه استفاده كنيم </a:t>
            </a:r>
            <a:r>
              <a:rPr lang="fa-IR" altLang="en-US" sz="2800" dirty="0">
                <a:solidFill>
                  <a:srgbClr val="FF0000"/>
                </a:solidFill>
                <a:cs typeface="B Titr" pitchFamily="2" charset="-78"/>
              </a:rPr>
              <a:t>؟</a:t>
            </a:r>
            <a:endParaRPr lang="ar-SA" altLang="en-US" sz="2800" dirty="0">
              <a:solidFill>
                <a:srgbClr val="FF0000"/>
              </a:solidFill>
              <a:cs typeface="B Titr" pitchFamily="2" charset="-78"/>
            </a:endParaRPr>
          </a:p>
          <a:p>
            <a:pPr algn="justLow" rtl="1">
              <a:lnSpc>
                <a:spcPct val="200000"/>
              </a:lnSpc>
            </a:pPr>
            <a:r>
              <a:rPr lang="en-US" altLang="en-US" sz="2800" dirty="0">
                <a:solidFill>
                  <a:srgbClr val="FF0000"/>
                </a:solidFill>
                <a:cs typeface="B Titr" pitchFamily="2" charset="-78"/>
              </a:rPr>
              <a:t>III</a:t>
            </a:r>
            <a:r>
              <a:rPr lang="fa-IR" altLang="en-US" sz="2800" dirty="0">
                <a:solidFill>
                  <a:srgbClr val="FF0000"/>
                </a:solidFill>
                <a:cs typeface="B Titr" pitchFamily="2" charset="-78"/>
              </a:rPr>
              <a:t> .  </a:t>
            </a:r>
            <a:r>
              <a:rPr lang="ar-SA" altLang="en-US" sz="2800" dirty="0">
                <a:solidFill>
                  <a:srgbClr val="FF0000"/>
                </a:solidFill>
                <a:cs typeface="B Titr" pitchFamily="2" charset="-78"/>
              </a:rPr>
              <a:t>چگونه استفاده كنيم </a:t>
            </a:r>
            <a:r>
              <a:rPr lang="fa-IR" altLang="en-US" sz="2800" dirty="0">
                <a:solidFill>
                  <a:srgbClr val="FF0000"/>
                </a:solidFill>
                <a:cs typeface="B Titr" pitchFamily="2" charset="-78"/>
              </a:rPr>
              <a:t>؟</a:t>
            </a:r>
          </a:p>
        </p:txBody>
      </p:sp>
      <p:sp>
        <p:nvSpPr>
          <p:cNvPr id="19" name="Rectangle 18"/>
          <p:cNvSpPr/>
          <p:nvPr/>
        </p:nvSpPr>
        <p:spPr>
          <a:xfrm>
            <a:off x="428596" y="5485171"/>
            <a:ext cx="7455772" cy="958660"/>
          </a:xfrm>
          <a:prstGeom prst="rect">
            <a:avLst/>
          </a:prstGeom>
        </p:spPr>
        <p:txBody>
          <a:bodyPr wrap="square">
            <a:spAutoFit/>
          </a:bodyPr>
          <a:lstStyle/>
          <a:p>
            <a:pPr algn="justLow" rtl="1">
              <a:lnSpc>
                <a:spcPct val="150000"/>
              </a:lnSpc>
            </a:pPr>
            <a:r>
              <a:rPr lang="ar-SA" altLang="en-US" sz="2000" dirty="0">
                <a:cs typeface="B Titr" pitchFamily="2" charset="-78"/>
              </a:rPr>
              <a:t>اين سه اصل اساسي مديريت مصرف برق در خانه است كه نتايج حاصل از اين حساسيت ها واقدامات بسيار ساده،  بسيار بزرگ و ارزشمند مي باشد.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24</a:t>
            </a:fld>
            <a:endParaRPr lang="fa-IR" sz="1600" dirty="0"/>
          </a:p>
        </p:txBody>
      </p:sp>
      <p:sp>
        <p:nvSpPr>
          <p:cNvPr id="9" name="TextBox 7"/>
          <p:cNvSpPr txBox="1">
            <a:spLocks noChangeArrowheads="1"/>
          </p:cNvSpPr>
          <p:nvPr/>
        </p:nvSpPr>
        <p:spPr bwMode="auto">
          <a:xfrm>
            <a:off x="642910" y="863587"/>
            <a:ext cx="6934200" cy="708025"/>
          </a:xfrm>
          <a:prstGeom prst="rect">
            <a:avLst/>
          </a:prstGeom>
          <a:noFill/>
          <a:ln w="9525">
            <a:noFill/>
            <a:miter lim="800000"/>
            <a:headEnd/>
            <a:tailEnd/>
          </a:ln>
        </p:spPr>
        <p:txBody>
          <a:bodyPr>
            <a:spAutoFit/>
          </a:bodyPr>
          <a:lstStyle/>
          <a:p>
            <a:pPr rtl="1" eaLnBrk="1" hangingPunct="1"/>
            <a:r>
              <a:rPr lang="fa-IR" altLang="en-US" sz="4000" dirty="0">
                <a:cs typeface="B Titr" pitchFamily="2" charset="-78"/>
              </a:rPr>
              <a:t> </a:t>
            </a:r>
            <a:r>
              <a:rPr lang="fa-IR" altLang="en-US" sz="3600" dirty="0">
                <a:cs typeface="B Titr" pitchFamily="2" charset="-78"/>
              </a:rPr>
              <a:t>انواع راهکارهاي مديريت مصرف برق</a:t>
            </a:r>
            <a:endParaRPr lang="en-US" altLang="en-US" sz="4000" dirty="0">
              <a:cs typeface="B Titr" pitchFamily="2" charset="-78"/>
            </a:endParaRPr>
          </a:p>
        </p:txBody>
      </p:sp>
      <p:sp>
        <p:nvSpPr>
          <p:cNvPr id="10" name="Rectangle 5"/>
          <p:cNvSpPr>
            <a:spLocks noChangeArrowheads="1"/>
          </p:cNvSpPr>
          <p:nvPr/>
        </p:nvSpPr>
        <p:spPr bwMode="auto">
          <a:xfrm>
            <a:off x="0" y="1774346"/>
            <a:ext cx="7740352" cy="4154984"/>
          </a:xfrm>
          <a:prstGeom prst="rect">
            <a:avLst/>
          </a:prstGeom>
          <a:noFill/>
          <a:ln w="9525">
            <a:noFill/>
            <a:miter lim="800000"/>
            <a:headEnd/>
            <a:tailEnd/>
          </a:ln>
        </p:spPr>
        <p:txBody>
          <a:bodyPr wrap="square">
            <a:spAutoFit/>
          </a:bodyPr>
          <a:lstStyle/>
          <a:p>
            <a:pPr indent="53975" algn="justLow" rtl="1" eaLnBrk="1" hangingPunct="1">
              <a:lnSpc>
                <a:spcPct val="150000"/>
              </a:lnSpc>
            </a:pPr>
            <a:r>
              <a:rPr lang="fa-IR" altLang="en-US" sz="2000" b="1" dirty="0">
                <a:solidFill>
                  <a:srgbClr val="FF0000"/>
                </a:solidFill>
                <a:latin typeface="Times New Roman" pitchFamily="18" charset="0"/>
                <a:cs typeface="B Titr" pitchFamily="2" charset="-78"/>
              </a:rPr>
              <a:t>1- راهکارهاي بدون هزينه :  </a:t>
            </a:r>
            <a:r>
              <a:rPr lang="fa-IR" altLang="en-US" sz="2000" b="1" dirty="0">
                <a:latin typeface="Times New Roman" pitchFamily="18" charset="0"/>
                <a:cs typeface="B Titr" pitchFamily="2" charset="-78"/>
              </a:rPr>
              <a:t>راهكارهايي كه بدون هيچ هزينه اي امكان كاهش مصرف برق وجود دارد. </a:t>
            </a:r>
            <a:r>
              <a:rPr lang="fa-IR" altLang="en-US" sz="1600" b="1" dirty="0">
                <a:latin typeface="Times New Roman" pitchFamily="18" charset="0"/>
                <a:cs typeface="B Titr" pitchFamily="2" charset="-78"/>
              </a:rPr>
              <a:t>(مانند تميز كردن لامپها ، خاموش كردن وسايل غير ضروري)</a:t>
            </a:r>
          </a:p>
          <a:p>
            <a:pPr indent="53975" algn="justLow" rtl="1" eaLnBrk="1" hangingPunct="1">
              <a:lnSpc>
                <a:spcPct val="150000"/>
              </a:lnSpc>
            </a:pPr>
            <a:endParaRPr lang="fa-IR" altLang="en-US" sz="900" b="1" dirty="0">
              <a:latin typeface="Times New Roman" pitchFamily="18" charset="0"/>
              <a:cs typeface="B Titr" pitchFamily="2" charset="-78"/>
            </a:endParaRPr>
          </a:p>
          <a:p>
            <a:pPr indent="53975" algn="justLow" rtl="1" eaLnBrk="1" hangingPunct="1">
              <a:lnSpc>
                <a:spcPct val="150000"/>
              </a:lnSpc>
            </a:pPr>
            <a:r>
              <a:rPr lang="fa-IR" altLang="en-US" sz="2000" b="1" dirty="0">
                <a:solidFill>
                  <a:srgbClr val="FF0000"/>
                </a:solidFill>
                <a:latin typeface="Times New Roman" pitchFamily="18" charset="0"/>
                <a:cs typeface="B Titr" pitchFamily="2" charset="-78"/>
              </a:rPr>
              <a:t>2- راهکارهاي کم هزينه :  </a:t>
            </a:r>
            <a:r>
              <a:rPr lang="fa-IR" altLang="en-US" sz="2000" dirty="0">
                <a:cs typeface="B Titr" pitchFamily="2" charset="-78"/>
              </a:rPr>
              <a:t>بهينه سازي مصرف انرژي با تعميرات پيشگيرانه و دوره اي وسايل ضمن كاهش مصرف برق،موجب افزايش طول عمر تجهيزات الکتريکي ، کاهش دفعات خرابي  مي گردد.</a:t>
            </a:r>
            <a:r>
              <a:rPr lang="fa-IR" altLang="en-US" sz="1600" dirty="0">
                <a:cs typeface="B Titr" pitchFamily="2" charset="-78"/>
              </a:rPr>
              <a:t>(مانند تعميرات لوازم برقي)</a:t>
            </a:r>
          </a:p>
          <a:p>
            <a:pPr indent="53975" algn="justLow" rtl="1" eaLnBrk="1" hangingPunct="1">
              <a:lnSpc>
                <a:spcPct val="150000"/>
              </a:lnSpc>
            </a:pPr>
            <a:endParaRPr lang="fa-IR" altLang="en-US" sz="1050" b="1" dirty="0">
              <a:latin typeface="Times New Roman" pitchFamily="18" charset="0"/>
              <a:cs typeface="B Titr" pitchFamily="2" charset="-78"/>
            </a:endParaRPr>
          </a:p>
          <a:p>
            <a:pPr indent="53975" algn="justLow" rtl="1" eaLnBrk="1" hangingPunct="1">
              <a:lnSpc>
                <a:spcPct val="150000"/>
              </a:lnSpc>
            </a:pPr>
            <a:r>
              <a:rPr lang="fa-IR" altLang="en-US" sz="2000" b="1" dirty="0">
                <a:solidFill>
                  <a:srgbClr val="FF0000"/>
                </a:solidFill>
                <a:latin typeface="Times New Roman" pitchFamily="18" charset="0"/>
                <a:cs typeface="B Titr" pitchFamily="2" charset="-78"/>
              </a:rPr>
              <a:t>3- راهکارهاي پُرهزينه : </a:t>
            </a:r>
            <a:r>
              <a:rPr lang="fa-IR" altLang="en-US" sz="2000" dirty="0">
                <a:cs typeface="B Titr" pitchFamily="2" charset="-78"/>
              </a:rPr>
              <a:t>اين راهکارها عمدتا ً مرتبط با تغيير تکنولوژي يا فرآيند هستند و موجب صرفه جويي قابل ملاحظه اي در مصارف انرژي الکتريکي مي شوند</a:t>
            </a:r>
            <a:r>
              <a:rPr lang="fa-IR" altLang="en-US" dirty="0">
                <a:cs typeface="B Titr" pitchFamily="2" charset="-78"/>
              </a:rPr>
              <a:t>.(مانند جايگزيني وسايل كم مصرف با وسايل پُرمصرف)</a:t>
            </a:r>
            <a:endParaRPr lang="fa-IR" altLang="en-US" sz="2000" b="1" dirty="0">
              <a:latin typeface="Times New Roman" pitchFamily="18" charset="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56792"/>
            <a:ext cx="7024744" cy="3744416"/>
          </a:xfrm>
        </p:spPr>
        <p:txBody>
          <a:bodyPr>
            <a:normAutofit/>
          </a:bodyPr>
          <a:lstStyle/>
          <a:p>
            <a:pPr algn="ctr"/>
            <a:r>
              <a:rPr lang="fa-IR" b="1" dirty="0" smtClean="0">
                <a:solidFill>
                  <a:srgbClr val="FF0000"/>
                </a:solidFill>
                <a:cs typeface="B Mitra" pitchFamily="2" charset="-78"/>
              </a:rPr>
              <a:t>چند راهکار ساده در راستای</a:t>
            </a:r>
            <a:br>
              <a:rPr lang="fa-IR" b="1" dirty="0" smtClean="0">
                <a:solidFill>
                  <a:srgbClr val="FF0000"/>
                </a:solidFill>
                <a:cs typeface="B Mitra" pitchFamily="2" charset="-78"/>
              </a:rPr>
            </a:br>
            <a:r>
              <a:rPr lang="fa-IR" b="1" dirty="0" smtClean="0">
                <a:solidFill>
                  <a:srgbClr val="FF0000"/>
                </a:solidFill>
                <a:cs typeface="B Mitra" pitchFamily="2" charset="-78"/>
              </a:rPr>
              <a:t> مدیریت مصرف</a:t>
            </a:r>
            <a:endParaRPr lang="fa-IR" b="1" dirty="0">
              <a:solidFill>
                <a:schemeClr val="tx1"/>
              </a:solidFill>
              <a:cs typeface="B Mitra" pitchFamily="2" charset="-78"/>
            </a:endParaRPr>
          </a:p>
        </p:txBody>
      </p:sp>
    </p:spTree>
    <p:extLst>
      <p:ext uri="{BB962C8B-B14F-4D97-AF65-F5344CB8AC3E}">
        <p14:creationId xmlns:p14="http://schemas.microsoft.com/office/powerpoint/2010/main" val="1009309868"/>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5373216"/>
            <a:ext cx="4040188" cy="999802"/>
          </a:xfrm>
        </p:spPr>
        <p:txBody>
          <a:bodyPr>
            <a:normAutofit fontScale="70000" lnSpcReduction="20000"/>
          </a:bodyPr>
          <a:lstStyle/>
          <a:p>
            <a:pPr algn="ctr"/>
            <a:r>
              <a:rPr lang="fa-IR" dirty="0" smtClean="0">
                <a:solidFill>
                  <a:srgbClr val="FF0000"/>
                </a:solidFill>
              </a:rPr>
              <a:t>قیمت : حدود 40 هزار تومان</a:t>
            </a:r>
          </a:p>
          <a:p>
            <a:pPr algn="ctr"/>
            <a:r>
              <a:rPr lang="fa-IR" dirty="0" smtClean="0">
                <a:solidFill>
                  <a:srgbClr val="FF0000"/>
                </a:solidFill>
              </a:rPr>
              <a:t>توان مصرفی: 18 وات</a:t>
            </a:r>
          </a:p>
          <a:p>
            <a:pPr algn="ctr"/>
            <a:r>
              <a:rPr lang="fa-IR" dirty="0" smtClean="0">
                <a:solidFill>
                  <a:srgbClr val="FF0000"/>
                </a:solidFill>
              </a:rPr>
              <a:t>صرفه جویی : 70 درصد</a:t>
            </a:r>
            <a:endParaRPr lang="fa-IR" dirty="0">
              <a:solidFill>
                <a:srgbClr val="FF0000"/>
              </a:solidFill>
            </a:endParaRPr>
          </a:p>
        </p:txBody>
      </p:sp>
      <p:sp>
        <p:nvSpPr>
          <p:cNvPr id="5" name="Text Placeholder 4"/>
          <p:cNvSpPr>
            <a:spLocks noGrp="1"/>
          </p:cNvSpPr>
          <p:nvPr>
            <p:ph type="body" sz="quarter" idx="3"/>
          </p:nvPr>
        </p:nvSpPr>
        <p:spPr>
          <a:xfrm>
            <a:off x="467544" y="260648"/>
            <a:ext cx="8064896" cy="639762"/>
          </a:xfrm>
        </p:spPr>
        <p:txBody>
          <a:bodyPr>
            <a:normAutofit/>
          </a:bodyPr>
          <a:lstStyle/>
          <a:p>
            <a:pPr algn="ctr"/>
            <a:r>
              <a:rPr lang="fa-IR" sz="3200" dirty="0" smtClean="0">
                <a:cs typeface="B Mitra" pitchFamily="2" charset="-78"/>
              </a:rPr>
              <a:t>جایگزینی لامپ مهتابی </a:t>
            </a:r>
            <a:r>
              <a:rPr lang="en-US" sz="3200" dirty="0" smtClean="0">
                <a:cs typeface="B Mitra" pitchFamily="2" charset="-78"/>
              </a:rPr>
              <a:t>LED</a:t>
            </a:r>
            <a:r>
              <a:rPr lang="fa-IR" sz="3200" dirty="0" smtClean="0">
                <a:cs typeface="B Mitra" pitchFamily="2" charset="-78"/>
              </a:rPr>
              <a:t> به جای لامپ مهتابی قدیمی</a:t>
            </a:r>
            <a:endParaRPr lang="fa-IR" sz="3200" dirty="0">
              <a:cs typeface="B Mitra" pitchFamily="2" charset="-78"/>
            </a:endParaRPr>
          </a:p>
        </p:txBody>
      </p:sp>
      <p:sp>
        <p:nvSpPr>
          <p:cNvPr id="6" name="Content Placeholder 5"/>
          <p:cNvSpPr>
            <a:spLocks noGrp="1"/>
          </p:cNvSpPr>
          <p:nvPr>
            <p:ph sz="quarter" idx="4"/>
          </p:nvPr>
        </p:nvSpPr>
        <p:spPr>
          <a:xfrm>
            <a:off x="4645025" y="1052736"/>
            <a:ext cx="4041775" cy="4392488"/>
          </a:xfrm>
        </p:spPr>
        <p:txBody>
          <a:bodyPr>
            <a:normAutofit/>
          </a:bodyPr>
          <a:lstStyle/>
          <a:p>
            <a:pPr algn="r" rtl="1"/>
            <a:r>
              <a:rPr lang="fa-IR" b="1" dirty="0">
                <a:solidFill>
                  <a:srgbClr val="FF0000"/>
                </a:solidFill>
                <a:cs typeface="B Mitra" pitchFamily="2" charset="-78"/>
              </a:rPr>
              <a:t>با جایگزین کردن یک مهتابی </a:t>
            </a:r>
            <a:r>
              <a:rPr lang="en-US" b="1" dirty="0">
                <a:solidFill>
                  <a:srgbClr val="FF0000"/>
                </a:solidFill>
                <a:cs typeface="B Mitra" pitchFamily="2" charset="-78"/>
              </a:rPr>
              <a:t>LED </a:t>
            </a:r>
            <a:r>
              <a:rPr lang="fa-IR" b="1" dirty="0">
                <a:solidFill>
                  <a:srgbClr val="FF0000"/>
                </a:solidFill>
                <a:cs typeface="B Mitra" pitchFamily="2" charset="-78"/>
              </a:rPr>
              <a:t>با لامپ فلورسنت %۷۰ در مصرف صرفه جویی می </a:t>
            </a:r>
            <a:r>
              <a:rPr lang="fa-IR" b="1" dirty="0" smtClean="0">
                <a:solidFill>
                  <a:srgbClr val="FF0000"/>
                </a:solidFill>
                <a:cs typeface="B Mitra" pitchFamily="2" charset="-78"/>
              </a:rPr>
              <a:t>گردد</a:t>
            </a:r>
          </a:p>
          <a:p>
            <a:pPr algn="r" rtl="1"/>
            <a:r>
              <a:rPr lang="fa-IR" b="1" dirty="0">
                <a:cs typeface="B Mitra" pitchFamily="2" charset="-78"/>
              </a:rPr>
              <a:t>عدم نیاز به استارتر و </a:t>
            </a:r>
            <a:r>
              <a:rPr lang="fa-IR" b="1" dirty="0" smtClean="0">
                <a:cs typeface="B Mitra" pitchFamily="2" charset="-78"/>
              </a:rPr>
              <a:t>ترانس</a:t>
            </a:r>
          </a:p>
          <a:p>
            <a:pPr algn="r" rtl="1"/>
            <a:r>
              <a:rPr lang="fa-IR" b="1" dirty="0" smtClean="0">
                <a:cs typeface="B Mitra" pitchFamily="2" charset="-78"/>
              </a:rPr>
              <a:t>طول </a:t>
            </a:r>
            <a:r>
              <a:rPr lang="fa-IR" b="1" dirty="0">
                <a:cs typeface="B Mitra" pitchFamily="2" charset="-78"/>
              </a:rPr>
              <a:t>عمر بالا (۵۰ هزار ساعت</a:t>
            </a:r>
            <a:r>
              <a:rPr lang="fa-IR" b="1" dirty="0" smtClean="0">
                <a:cs typeface="B Mitra" pitchFamily="2" charset="-78"/>
              </a:rPr>
              <a:t>)</a:t>
            </a:r>
          </a:p>
          <a:p>
            <a:pPr algn="r" rtl="1"/>
            <a:r>
              <a:rPr lang="fa-IR" b="1" dirty="0">
                <a:cs typeface="B Mitra" pitchFamily="2" charset="-78"/>
              </a:rPr>
              <a:t>نصب آسان و قابل </a:t>
            </a:r>
            <a:r>
              <a:rPr lang="fa-IR" b="1" dirty="0" smtClean="0">
                <a:cs typeface="B Mitra" pitchFamily="2" charset="-78"/>
              </a:rPr>
              <a:t>تعمیر</a:t>
            </a:r>
          </a:p>
          <a:p>
            <a:pPr algn="r" rtl="1"/>
            <a:r>
              <a:rPr lang="fa-IR" b="1" dirty="0" smtClean="0">
                <a:cs typeface="B Mitra" pitchFamily="2" charset="-78"/>
              </a:rPr>
              <a:t>بازده </a:t>
            </a:r>
            <a:r>
              <a:rPr lang="fa-IR" b="1" dirty="0">
                <a:cs typeface="B Mitra" pitchFamily="2" charset="-78"/>
              </a:rPr>
              <a:t>نوری بیش از ۹۰ درصد</a:t>
            </a:r>
          </a:p>
          <a:p>
            <a:pPr algn="r" rtl="1"/>
            <a:r>
              <a:rPr lang="fa-IR" b="1" dirty="0" smtClean="0">
                <a:cs typeface="B Mitra" pitchFamily="2" charset="-78"/>
              </a:rPr>
              <a:t>نداشتن </a:t>
            </a:r>
            <a:r>
              <a:rPr lang="fa-IR" b="1" dirty="0">
                <a:cs typeface="B Mitra" pitchFamily="2" charset="-78"/>
              </a:rPr>
              <a:t>اشعه </a:t>
            </a:r>
            <a:r>
              <a:rPr lang="en-US" b="1" dirty="0" smtClean="0">
                <a:cs typeface="B Mitra" pitchFamily="2" charset="-78"/>
              </a:rPr>
              <a:t>UV </a:t>
            </a:r>
          </a:p>
          <a:p>
            <a:pPr algn="r" rtl="1"/>
            <a:r>
              <a:rPr lang="fa-IR" b="1" dirty="0" smtClean="0">
                <a:cs typeface="B Mitra" pitchFamily="2" charset="-78"/>
              </a:rPr>
              <a:t>سازگار </a:t>
            </a:r>
            <a:r>
              <a:rPr lang="fa-IR" b="1" dirty="0">
                <a:cs typeface="B Mitra" pitchFamily="2" charset="-78"/>
              </a:rPr>
              <a:t>بودن با محیط </a:t>
            </a:r>
            <a:r>
              <a:rPr lang="fa-IR" b="1" dirty="0" smtClean="0">
                <a:cs typeface="B Mitra" pitchFamily="2" charset="-78"/>
              </a:rPr>
              <a:t>زیست</a:t>
            </a:r>
          </a:p>
          <a:p>
            <a:pPr algn="r" rtl="1"/>
            <a:r>
              <a:rPr lang="fa-IR" b="1" dirty="0" smtClean="0">
                <a:cs typeface="B Mitra" pitchFamily="2" charset="-78"/>
              </a:rPr>
              <a:t>روشن </a:t>
            </a:r>
            <a:r>
              <a:rPr lang="fa-IR" b="1" dirty="0">
                <a:cs typeface="B Mitra" pitchFamily="2" charset="-78"/>
              </a:rPr>
              <a:t>شدن بدون </a:t>
            </a:r>
            <a:r>
              <a:rPr lang="fa-IR" b="1" dirty="0" smtClean="0">
                <a:cs typeface="B Mitra" pitchFamily="2" charset="-78"/>
              </a:rPr>
              <a:t>وقفه</a:t>
            </a:r>
          </a:p>
          <a:p>
            <a:pPr algn="r" rtl="1"/>
            <a:r>
              <a:rPr lang="fa-IR" b="1" dirty="0" smtClean="0">
                <a:cs typeface="B Mitra" pitchFamily="2" charset="-78"/>
              </a:rPr>
              <a:t>نداشتن </a:t>
            </a:r>
            <a:r>
              <a:rPr lang="fa-IR" b="1" dirty="0">
                <a:cs typeface="B Mitra" pitchFamily="2" charset="-78"/>
              </a:rPr>
              <a:t>لرزش </a:t>
            </a:r>
            <a:r>
              <a:rPr lang="fa-IR" b="1" dirty="0" smtClean="0">
                <a:cs typeface="B Mitra" pitchFamily="2" charset="-78"/>
              </a:rPr>
              <a:t>نوری</a:t>
            </a:r>
          </a:p>
          <a:p>
            <a:endParaRPr lang="fa-IR" sz="2500" dirty="0">
              <a:cs typeface="B Mitra" pitchFamily="2" charset="-78"/>
            </a:endParaRPr>
          </a:p>
        </p:txBody>
      </p:sp>
      <p:pic>
        <p:nvPicPr>
          <p:cNvPr id="7170" name="Picture 2" descr="C:\Users\fakheran_m.EEPDC\Desktop\sample9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993322"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166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5373216"/>
            <a:ext cx="4040188" cy="999802"/>
          </a:xfrm>
        </p:spPr>
        <p:txBody>
          <a:bodyPr>
            <a:normAutofit/>
          </a:bodyPr>
          <a:lstStyle/>
          <a:p>
            <a:pPr algn="ctr"/>
            <a:r>
              <a:rPr lang="fa-IR" dirty="0" smtClean="0">
                <a:solidFill>
                  <a:srgbClr val="FF0000"/>
                </a:solidFill>
              </a:rPr>
              <a:t>قیمت : حدود 300 هزار تومان</a:t>
            </a:r>
          </a:p>
        </p:txBody>
      </p:sp>
      <p:sp>
        <p:nvSpPr>
          <p:cNvPr id="5" name="Text Placeholder 4"/>
          <p:cNvSpPr>
            <a:spLocks noGrp="1"/>
          </p:cNvSpPr>
          <p:nvPr>
            <p:ph type="body" sz="quarter" idx="3"/>
          </p:nvPr>
        </p:nvSpPr>
        <p:spPr>
          <a:xfrm>
            <a:off x="467544" y="260648"/>
            <a:ext cx="8064896" cy="639762"/>
          </a:xfrm>
        </p:spPr>
        <p:txBody>
          <a:bodyPr>
            <a:normAutofit/>
          </a:bodyPr>
          <a:lstStyle/>
          <a:p>
            <a:pPr algn="ctr"/>
            <a:r>
              <a:rPr lang="fa-IR" sz="3200" dirty="0" smtClean="0"/>
              <a:t>استفاده از کلید ریموت دار</a:t>
            </a:r>
            <a:endParaRPr lang="fa-IR" sz="3200" dirty="0"/>
          </a:p>
        </p:txBody>
      </p:sp>
      <p:sp>
        <p:nvSpPr>
          <p:cNvPr id="6" name="Content Placeholder 5"/>
          <p:cNvSpPr>
            <a:spLocks noGrp="1"/>
          </p:cNvSpPr>
          <p:nvPr>
            <p:ph sz="quarter" idx="4"/>
          </p:nvPr>
        </p:nvSpPr>
        <p:spPr>
          <a:xfrm>
            <a:off x="3563888" y="1700808"/>
            <a:ext cx="2664296" cy="2448272"/>
          </a:xfrm>
        </p:spPr>
        <p:txBody>
          <a:bodyPr>
            <a:normAutofit/>
          </a:bodyPr>
          <a:lstStyle/>
          <a:p>
            <a:pPr algn="r" rtl="1"/>
            <a:r>
              <a:rPr lang="fa-IR" b="1" dirty="0" smtClean="0">
                <a:solidFill>
                  <a:srgbClr val="FF0000"/>
                </a:solidFill>
                <a:cs typeface="B Mitra" pitchFamily="2" charset="-78"/>
              </a:rPr>
              <a:t>استفاده از کلیدهای فرمانپذیر (از طریق ریموت) به منظور جداسازی مدارهای روشنایی بدون نیاز به سیم کشی مجزا </a:t>
            </a:r>
          </a:p>
          <a:p>
            <a:endParaRPr lang="fa-IR" b="1" dirty="0" smtClean="0"/>
          </a:p>
          <a:p>
            <a:endParaRPr lang="fa-IR" sz="2500" dirty="0">
              <a:cs typeface="B Mitra" pitchFamily="2" charset="-78"/>
            </a:endParaRPr>
          </a:p>
        </p:txBody>
      </p:sp>
      <p:pic>
        <p:nvPicPr>
          <p:cNvPr id="10" name="Picture 3" descr="C:\Users\fakheran_m.EEPDC\Desktop\265527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3024336" cy="43924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fakheran_m.EEPDC\Desktop\ریموت_کنترل_5_کانا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506878"/>
            <a:ext cx="2468488" cy="41305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3968" y="4581128"/>
            <a:ext cx="1728192" cy="369332"/>
          </a:xfrm>
          <a:prstGeom prst="rect">
            <a:avLst/>
          </a:prstGeom>
          <a:solidFill>
            <a:schemeClr val="accent1"/>
          </a:solidFill>
        </p:spPr>
        <p:txBody>
          <a:bodyPr wrap="square" rtlCol="1">
            <a:spAutoFit/>
          </a:bodyPr>
          <a:lstStyle/>
          <a:p>
            <a:r>
              <a:rPr lang="fa-IR" dirty="0" smtClean="0">
                <a:cs typeface="B Mitra" pitchFamily="2" charset="-78"/>
              </a:rPr>
              <a:t>دو مدل ریموت 5 کاناله</a:t>
            </a:r>
            <a:endParaRPr lang="fa-IR" dirty="0">
              <a:cs typeface="B Mitra" pitchFamily="2" charset="-78"/>
            </a:endParaRPr>
          </a:p>
        </p:txBody>
      </p:sp>
      <p:cxnSp>
        <p:nvCxnSpPr>
          <p:cNvPr id="9" name="Straight Arrow Connector 8"/>
          <p:cNvCxnSpPr>
            <a:stCxn id="7" idx="1"/>
          </p:cNvCxnSpPr>
          <p:nvPr/>
        </p:nvCxnSpPr>
        <p:spPr>
          <a:xfrm flipH="1" flipV="1">
            <a:off x="3203848" y="4149080"/>
            <a:ext cx="1080120" cy="6167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7" idx="2"/>
          </p:cNvCxnSpPr>
          <p:nvPr/>
        </p:nvCxnSpPr>
        <p:spPr>
          <a:xfrm rot="16200000" flipH="1">
            <a:off x="5548754" y="4549770"/>
            <a:ext cx="422756" cy="122413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53440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7544" y="260648"/>
            <a:ext cx="8064896" cy="639762"/>
          </a:xfrm>
        </p:spPr>
        <p:txBody>
          <a:bodyPr>
            <a:normAutofit/>
          </a:bodyPr>
          <a:lstStyle/>
          <a:p>
            <a:pPr algn="ctr"/>
            <a:r>
              <a:rPr lang="fa-IR" sz="3200" b="1" dirty="0" smtClean="0">
                <a:cs typeface="B Mitra" pitchFamily="2" charset="-78"/>
              </a:rPr>
              <a:t>روغنکاری و سرویس کولر آبی</a:t>
            </a:r>
            <a:endParaRPr lang="fa-IR" sz="3200" b="1" dirty="0">
              <a:cs typeface="B Mitra" pitchFamily="2" charset="-78"/>
            </a:endParaRPr>
          </a:p>
        </p:txBody>
      </p:sp>
      <p:pic>
        <p:nvPicPr>
          <p:cNvPr id="4098" name="Picture 2" descr="C:\Users\fakheran_m.EEPDC\Desktop\P1-600x600-e.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04048" y="1340768"/>
            <a:ext cx="373526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akheran_m.EEPDC\Desktop\آموزش-روغن-کاری-موتور-و-یاتاق-کولر-آبی.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340768"/>
            <a:ext cx="425881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9791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5733256"/>
            <a:ext cx="4040188" cy="639762"/>
          </a:xfrm>
        </p:spPr>
        <p:txBody>
          <a:bodyPr/>
          <a:lstStyle/>
          <a:p>
            <a:r>
              <a:rPr lang="fa-IR" dirty="0" smtClean="0">
                <a:solidFill>
                  <a:srgbClr val="FF0000"/>
                </a:solidFill>
              </a:rPr>
              <a:t>قیمت : 230 هزار تومان</a:t>
            </a:r>
            <a:endParaRPr lang="fa-IR" dirty="0">
              <a:solidFill>
                <a:srgbClr val="FF0000"/>
              </a:solidFill>
            </a:endParaRPr>
          </a:p>
        </p:txBody>
      </p:sp>
      <p:sp>
        <p:nvSpPr>
          <p:cNvPr id="5" name="Text Placeholder 4"/>
          <p:cNvSpPr>
            <a:spLocks noGrp="1"/>
          </p:cNvSpPr>
          <p:nvPr>
            <p:ph type="body" sz="quarter" idx="3"/>
          </p:nvPr>
        </p:nvSpPr>
        <p:spPr>
          <a:xfrm>
            <a:off x="899592" y="260648"/>
            <a:ext cx="7570167" cy="639762"/>
          </a:xfrm>
        </p:spPr>
        <p:txBody>
          <a:bodyPr>
            <a:normAutofit/>
          </a:bodyPr>
          <a:lstStyle/>
          <a:p>
            <a:pPr algn="ctr"/>
            <a:r>
              <a:rPr lang="fa-IR" sz="3200" dirty="0" smtClean="0"/>
              <a:t>کلید هوشمند کولرهای آبی</a:t>
            </a:r>
            <a:endParaRPr lang="fa-IR" sz="3200" dirty="0"/>
          </a:p>
        </p:txBody>
      </p:sp>
      <p:sp>
        <p:nvSpPr>
          <p:cNvPr id="6" name="Content Placeholder 5"/>
          <p:cNvSpPr>
            <a:spLocks noGrp="1"/>
          </p:cNvSpPr>
          <p:nvPr>
            <p:ph sz="quarter" idx="4"/>
          </p:nvPr>
        </p:nvSpPr>
        <p:spPr>
          <a:xfrm>
            <a:off x="4645025" y="1052736"/>
            <a:ext cx="4041775" cy="5472608"/>
          </a:xfrm>
        </p:spPr>
        <p:txBody>
          <a:bodyPr>
            <a:normAutofit fontScale="92500" lnSpcReduction="20000"/>
          </a:bodyPr>
          <a:lstStyle/>
          <a:p>
            <a:pPr algn="r" rtl="1"/>
            <a:r>
              <a:rPr lang="fa-IR" dirty="0">
                <a:cs typeface="B Mitra" pitchFamily="2" charset="-78"/>
              </a:rPr>
              <a:t>دارای سیستم هوشمند راه اندازی موتور کولر پس از خیس شدن پوشال های </a:t>
            </a:r>
            <a:r>
              <a:rPr lang="fa-IR" dirty="0" smtClean="0">
                <a:cs typeface="B Mitra" pitchFamily="2" charset="-78"/>
              </a:rPr>
              <a:t>کولر</a:t>
            </a:r>
          </a:p>
          <a:p>
            <a:pPr algn="r" rtl="1"/>
            <a:r>
              <a:rPr lang="fa-IR" dirty="0" smtClean="0">
                <a:solidFill>
                  <a:srgbClr val="FF0000"/>
                </a:solidFill>
                <a:cs typeface="B Mitra" pitchFamily="2" charset="-78"/>
              </a:rPr>
              <a:t>دارای </a:t>
            </a:r>
            <a:r>
              <a:rPr lang="fa-IR" dirty="0">
                <a:solidFill>
                  <a:srgbClr val="FF0000"/>
                </a:solidFill>
                <a:cs typeface="B Mitra" pitchFamily="2" charset="-78"/>
              </a:rPr>
              <a:t>سیستم هوشمند کنترل اتوماتیک دمای محیط در دو محدوده قابل تنظیم </a:t>
            </a:r>
            <a:r>
              <a:rPr lang="en-US" dirty="0">
                <a:solidFill>
                  <a:srgbClr val="FF0000"/>
                </a:solidFill>
                <a:cs typeface="B Mitra" pitchFamily="2" charset="-78"/>
              </a:rPr>
              <a:t>Min </a:t>
            </a:r>
            <a:r>
              <a:rPr lang="fa-IR" dirty="0" smtClean="0">
                <a:solidFill>
                  <a:srgbClr val="FF0000"/>
                </a:solidFill>
                <a:cs typeface="B Mitra" pitchFamily="2" charset="-78"/>
              </a:rPr>
              <a:t>  و</a:t>
            </a:r>
            <a:r>
              <a:rPr lang="fa-IR" dirty="0">
                <a:solidFill>
                  <a:srgbClr val="FF0000"/>
                </a:solidFill>
                <a:cs typeface="B Mitra" pitchFamily="2" charset="-78"/>
              </a:rPr>
              <a:t> </a:t>
            </a:r>
            <a:r>
              <a:rPr lang="en-US" dirty="0" smtClean="0">
                <a:solidFill>
                  <a:srgbClr val="FF0000"/>
                </a:solidFill>
                <a:cs typeface="B Mitra" pitchFamily="2" charset="-78"/>
              </a:rPr>
              <a:t>Max</a:t>
            </a:r>
            <a:endParaRPr lang="fa-IR" dirty="0" smtClean="0">
              <a:solidFill>
                <a:srgbClr val="FF0000"/>
              </a:solidFill>
              <a:cs typeface="B Mitra" pitchFamily="2" charset="-78"/>
            </a:endParaRPr>
          </a:p>
          <a:p>
            <a:pPr algn="r" rtl="1"/>
            <a:r>
              <a:rPr lang="fa-IR" dirty="0" smtClean="0">
                <a:cs typeface="B Mitra" pitchFamily="2" charset="-78"/>
              </a:rPr>
              <a:t>دارای </a:t>
            </a:r>
            <a:r>
              <a:rPr lang="fa-IR" dirty="0">
                <a:cs typeface="B Mitra" pitchFamily="2" charset="-78"/>
              </a:rPr>
              <a:t>برنامه </a:t>
            </a:r>
            <a:r>
              <a:rPr lang="en-US" dirty="0" smtClean="0">
                <a:cs typeface="B Mitra" pitchFamily="2" charset="-78"/>
              </a:rPr>
              <a:t>  SLEEP </a:t>
            </a:r>
            <a:r>
              <a:rPr lang="fa-IR" dirty="0">
                <a:cs typeface="B Mitra" pitchFamily="2" charset="-78"/>
              </a:rPr>
              <a:t>و </a:t>
            </a:r>
            <a:r>
              <a:rPr lang="en-US" dirty="0">
                <a:cs typeface="B Mitra" pitchFamily="2" charset="-78"/>
              </a:rPr>
              <a:t>TIMER </a:t>
            </a:r>
            <a:r>
              <a:rPr lang="fa-IR" dirty="0">
                <a:cs typeface="B Mitra" pitchFamily="2" charset="-78"/>
              </a:rPr>
              <a:t>جهت برنامه ریزی دستگاه به منظور خاموش و یا روشن نمودن کولر طبق نظر مصرف </a:t>
            </a:r>
            <a:r>
              <a:rPr lang="fa-IR" dirty="0" smtClean="0">
                <a:cs typeface="B Mitra" pitchFamily="2" charset="-78"/>
              </a:rPr>
              <a:t>کننده</a:t>
            </a:r>
          </a:p>
          <a:p>
            <a:pPr algn="r" rtl="1"/>
            <a:r>
              <a:rPr lang="fa-IR" dirty="0" smtClean="0">
                <a:cs typeface="B Mitra" pitchFamily="2" charset="-78"/>
              </a:rPr>
              <a:t>قابلیت </a:t>
            </a:r>
            <a:r>
              <a:rPr lang="fa-IR" dirty="0">
                <a:cs typeface="B Mitra" pitchFamily="2" charset="-78"/>
              </a:rPr>
              <a:t>نمایش مستقل دما به همراه نمایش محدوده تنظیم </a:t>
            </a:r>
            <a:r>
              <a:rPr lang="fa-IR" dirty="0" smtClean="0">
                <a:cs typeface="B Mitra" pitchFamily="2" charset="-78"/>
              </a:rPr>
              <a:t>شده</a:t>
            </a:r>
          </a:p>
          <a:p>
            <a:pPr algn="r" rtl="1"/>
            <a:r>
              <a:rPr lang="fa-IR" dirty="0" smtClean="0">
                <a:cs typeface="B Mitra" pitchFamily="2" charset="-78"/>
              </a:rPr>
              <a:t>دارای ریموت کنترل اختصاصی </a:t>
            </a:r>
            <a:r>
              <a:rPr lang="en-US" dirty="0" smtClean="0">
                <a:cs typeface="B Mitra" pitchFamily="2" charset="-78"/>
              </a:rPr>
              <a:t>RF </a:t>
            </a:r>
            <a:r>
              <a:rPr lang="fa-IR" dirty="0" smtClean="0">
                <a:cs typeface="B Mitra" pitchFamily="2" charset="-78"/>
              </a:rPr>
              <a:t>با برد عالی و کیفیت مطلوب</a:t>
            </a:r>
          </a:p>
          <a:p>
            <a:pPr algn="r" rtl="1"/>
            <a:r>
              <a:rPr lang="fa-IR" dirty="0" smtClean="0">
                <a:cs typeface="B Mitra" pitchFamily="2" charset="-78"/>
              </a:rPr>
              <a:t>دارای </a:t>
            </a:r>
            <a:r>
              <a:rPr lang="fa-IR" dirty="0">
                <a:cs typeface="B Mitra" pitchFamily="2" charset="-78"/>
              </a:rPr>
              <a:t>دماسنج کاملا دیجیتالی و دقیق با سنسور </a:t>
            </a:r>
            <a:r>
              <a:rPr lang="fa-IR" dirty="0" smtClean="0">
                <a:cs typeface="B Mitra" pitchFamily="2" charset="-78"/>
              </a:rPr>
              <a:t>حساس</a:t>
            </a:r>
          </a:p>
          <a:p>
            <a:pPr algn="r" rtl="1"/>
            <a:r>
              <a:rPr lang="fa-IR" dirty="0" smtClean="0">
                <a:solidFill>
                  <a:srgbClr val="FF0000"/>
                </a:solidFill>
                <a:cs typeface="B Mitra" pitchFamily="2" charset="-78"/>
              </a:rPr>
              <a:t>دارای </a:t>
            </a:r>
            <a:r>
              <a:rPr lang="fa-IR" dirty="0">
                <a:solidFill>
                  <a:srgbClr val="FF0000"/>
                </a:solidFill>
                <a:cs typeface="B Mitra" pitchFamily="2" charset="-78"/>
              </a:rPr>
              <a:t>سیستم هوشمند کنترل دور موتور کولر با دمای </a:t>
            </a:r>
            <a:r>
              <a:rPr lang="fa-IR" dirty="0" smtClean="0">
                <a:solidFill>
                  <a:srgbClr val="FF0000"/>
                </a:solidFill>
                <a:cs typeface="B Mitra" pitchFamily="2" charset="-78"/>
              </a:rPr>
              <a:t>محیط</a:t>
            </a:r>
          </a:p>
          <a:p>
            <a:pPr algn="r" rtl="1"/>
            <a:r>
              <a:rPr lang="fa-IR" dirty="0" smtClean="0">
                <a:cs typeface="B Mitra" pitchFamily="2" charset="-78"/>
              </a:rPr>
              <a:t>طراحی پیشرفته دستگاه بر مبنای </a:t>
            </a:r>
            <a:r>
              <a:rPr lang="en-US" dirty="0" smtClean="0">
                <a:cs typeface="B Mitra" pitchFamily="2" charset="-78"/>
              </a:rPr>
              <a:t>MCU</a:t>
            </a:r>
            <a:br>
              <a:rPr lang="en-US" dirty="0" smtClean="0">
                <a:cs typeface="B Mitra" pitchFamily="2" charset="-78"/>
              </a:rPr>
            </a:br>
            <a:r>
              <a:rPr lang="fa-IR" dirty="0" smtClean="0">
                <a:cs typeface="B Mitra" pitchFamily="2" charset="-78"/>
              </a:rPr>
              <a:t>دارای 18 </a:t>
            </a:r>
            <a:r>
              <a:rPr lang="fa-IR" sz="2500" dirty="0">
                <a:cs typeface="B Mitra" pitchFamily="2" charset="-78"/>
              </a:rPr>
              <a:t>ماه گارانتی تعویض و 5 سال خدمات پس از فروش</a:t>
            </a:r>
          </a:p>
          <a:p>
            <a:pPr algn="r" rtl="1"/>
            <a:r>
              <a:rPr lang="fa-IR" sz="2500" dirty="0">
                <a:cs typeface="B Mitra" pitchFamily="2" charset="-78"/>
              </a:rPr>
              <a:t>با بکار گیری این نوع تغذیه در کلید </a:t>
            </a:r>
            <a:r>
              <a:rPr lang="fa-IR" sz="2500" dirty="0" smtClean="0">
                <a:cs typeface="B Mitra" pitchFamily="2" charset="-78"/>
              </a:rPr>
              <a:t>کولر، عمر </a:t>
            </a:r>
            <a:r>
              <a:rPr lang="fa-IR" sz="2500" dirty="0">
                <a:cs typeface="B Mitra" pitchFamily="2" charset="-78"/>
              </a:rPr>
              <a:t>مفید دستگاه نیز افزایش یافته است.</a:t>
            </a:r>
          </a:p>
        </p:txBody>
      </p:sp>
      <p:pic>
        <p:nvPicPr>
          <p:cNvPr id="6146" name="Picture 2" descr="C:\Users\fakheran_m.EEPDC\Desktop\14942544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404018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0692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8E95F-06BC-4411-9FB5-354E9A28C063}"/>
              </a:ext>
            </a:extLst>
          </p:cNvPr>
          <p:cNvSpPr>
            <a:spLocks noGrp="1"/>
          </p:cNvSpPr>
          <p:nvPr>
            <p:ph type="title"/>
          </p:nvPr>
        </p:nvSpPr>
        <p:spPr>
          <a:xfrm>
            <a:off x="2928926" y="785794"/>
            <a:ext cx="3956948" cy="1320800"/>
          </a:xfrm>
        </p:spPr>
        <p:txBody>
          <a:bodyPr/>
          <a:lstStyle/>
          <a:p>
            <a:pPr algn="r"/>
            <a:r>
              <a:rPr lang="fa-IR" b="1" dirty="0" smtClean="0">
                <a:solidFill>
                  <a:schemeClr val="tx1"/>
                </a:solidFill>
                <a:latin typeface="B NAZ)"/>
                <a:cs typeface="B Titr" pitchFamily="2" charset="-78"/>
              </a:rPr>
              <a:t>فهرست </a:t>
            </a:r>
            <a:r>
              <a:rPr lang="fa-IR" b="1" dirty="0">
                <a:solidFill>
                  <a:schemeClr val="tx1"/>
                </a:solidFill>
                <a:latin typeface="B NAZ)"/>
                <a:cs typeface="B Titr" pitchFamily="2" charset="-78"/>
              </a:rPr>
              <a:t>مطالب</a:t>
            </a:r>
            <a:endParaRPr lang="en-US" b="1" dirty="0">
              <a:solidFill>
                <a:schemeClr val="tx1"/>
              </a:solidFill>
              <a:latin typeface="B NAZ)"/>
              <a:cs typeface="B Titr" pitchFamily="2" charset="-78"/>
            </a:endParaRPr>
          </a:p>
        </p:txBody>
      </p:sp>
      <p:sp>
        <p:nvSpPr>
          <p:cNvPr id="3" name="Content Placeholder 2">
            <a:extLst>
              <a:ext uri="{FF2B5EF4-FFF2-40B4-BE49-F238E27FC236}">
                <a16:creationId xmlns:a16="http://schemas.microsoft.com/office/drawing/2014/main" xmlns="" id="{6FA3E2C9-A540-405C-8320-028FFCAB80C8}"/>
              </a:ext>
            </a:extLst>
          </p:cNvPr>
          <p:cNvSpPr>
            <a:spLocks noGrp="1"/>
          </p:cNvSpPr>
          <p:nvPr>
            <p:ph idx="1"/>
          </p:nvPr>
        </p:nvSpPr>
        <p:spPr>
          <a:xfrm>
            <a:off x="2143107" y="2160591"/>
            <a:ext cx="4814205" cy="2697170"/>
          </a:xfrm>
        </p:spPr>
        <p:txBody>
          <a:bodyPr/>
          <a:lstStyle/>
          <a:p>
            <a:pPr marL="0" indent="0" algn="r" rtl="1">
              <a:buNone/>
              <a:defRPr/>
            </a:pPr>
            <a:r>
              <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B Homa" panose="00000400000000000000" pitchFamily="2" charset="-78"/>
              </a:rPr>
              <a:t>وضعیت تولید و مصرف برق کل کشور</a:t>
            </a:r>
          </a:p>
          <a:p>
            <a:pPr marL="0" indent="0" algn="r" rtl="1">
              <a:buNone/>
              <a:defRPr/>
            </a:pPr>
            <a:r>
              <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B Homa" panose="00000400000000000000" pitchFamily="2" charset="-78"/>
              </a:rPr>
              <a:t>معرفی شرکت توزیع برق شهرستان اصفهان</a:t>
            </a:r>
          </a:p>
          <a:p>
            <a:pPr marL="0" indent="0" algn="r" rtl="1">
              <a:buNone/>
              <a:defRPr/>
            </a:pPr>
            <a:r>
              <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ea typeface="Tahoma" panose="020B0604030504040204" pitchFamily="34" charset="0"/>
                <a:cs typeface="B Homa" panose="00000400000000000000" pitchFamily="2" charset="-78"/>
              </a:rPr>
              <a:t>ضرورت مدیریت مصرف</a:t>
            </a:r>
          </a:p>
          <a:p>
            <a:pPr marL="0" indent="0" algn="r" rtl="1">
              <a:buNone/>
              <a:defRPr/>
            </a:pPr>
            <a:r>
              <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ea typeface="Tahoma" panose="020B0604030504040204" pitchFamily="34" charset="0"/>
                <a:cs typeface="B Homa" panose="00000400000000000000" pitchFamily="2" charset="-78"/>
              </a:rPr>
              <a:t>راهکارهای مدیریت مصرف در ساختمان اداری</a:t>
            </a:r>
          </a:p>
          <a:p>
            <a:pPr marL="0" indent="0" algn="r" rtl="1">
              <a:buNone/>
              <a:defRPr/>
            </a:pPr>
            <a:r>
              <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ea typeface="Tahoma" panose="020B0604030504040204" pitchFamily="34" charset="0"/>
                <a:cs typeface="B Homa" panose="00000400000000000000" pitchFamily="2" charset="-78"/>
              </a:rPr>
              <a:t>ممیزی انرژی در ساختمانها</a:t>
            </a:r>
          </a:p>
          <a:p>
            <a:pPr marL="0" indent="0" algn="r" rtl="1">
              <a:buNone/>
              <a:defRPr/>
            </a:pPr>
            <a:endParaRPr lang="fa-IR" sz="15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a:p>
            <a:pPr marL="0" indent="0" algn="r" rtl="1">
              <a:buNone/>
              <a:defRPr/>
            </a:pPr>
            <a:endParaRPr lang="fa-IR" sz="21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B Homa" panose="00000400000000000000" pitchFamily="2" charset="-78"/>
            </a:endParaRPr>
          </a:p>
          <a:p>
            <a:pPr marL="0" indent="0" algn="r" rtl="1">
              <a:buNone/>
              <a:defRPr/>
            </a:pPr>
            <a:endParaRPr lang="fa-IR" sz="15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endParaRPr>
          </a:p>
          <a:p>
            <a:pPr algn="r" rtl="1"/>
            <a:endParaRPr lang="en-US" dirty="0"/>
          </a:p>
        </p:txBody>
      </p:sp>
      <p:sp>
        <p:nvSpPr>
          <p:cNvPr id="5" name="Slide Number Placeholder 4">
            <a:extLst>
              <a:ext uri="{FF2B5EF4-FFF2-40B4-BE49-F238E27FC236}">
                <a16:creationId xmlns:a16="http://schemas.microsoft.com/office/drawing/2014/main" xmlns="" id="{81919B43-697E-4E42-AA31-EEAEEAD1B179}"/>
              </a:ext>
            </a:extLst>
          </p:cNvPr>
          <p:cNvSpPr>
            <a:spLocks noGrp="1"/>
          </p:cNvSpPr>
          <p:nvPr>
            <p:ph type="sldNum" sz="quarter" idx="12"/>
          </p:nvPr>
        </p:nvSpPr>
        <p:spPr/>
        <p:txBody>
          <a:bodyPr/>
          <a:lstStyle/>
          <a:p>
            <a:fld id="{312EF803-0685-4826-A70A-AB36972A9AC6}" type="slidenum">
              <a:rPr lang="en-US" smtClean="0"/>
              <a:pPr/>
              <a:t>3</a:t>
            </a:fld>
            <a:endParaRPr lang="en-US"/>
          </a:p>
        </p:txBody>
      </p:sp>
    </p:spTree>
    <p:extLst>
      <p:ext uri="{BB962C8B-B14F-4D97-AF65-F5344CB8AC3E}">
        <p14:creationId xmlns:p14="http://schemas.microsoft.com/office/powerpoint/2010/main" val="2157669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7544" y="260648"/>
            <a:ext cx="8064896" cy="639762"/>
          </a:xfrm>
        </p:spPr>
        <p:txBody>
          <a:bodyPr>
            <a:normAutofit/>
          </a:bodyPr>
          <a:lstStyle/>
          <a:p>
            <a:pPr algn="ctr"/>
            <a:r>
              <a:rPr lang="fa-IR" sz="3200" dirty="0" smtClean="0">
                <a:cs typeface="B Mitra" pitchFamily="2" charset="-78"/>
              </a:rPr>
              <a:t>روغنکاری پمپ آب کولر آبی</a:t>
            </a:r>
            <a:endParaRPr lang="fa-IR" sz="3200" dirty="0">
              <a:cs typeface="B Mitra" pitchFamily="2" charset="-78"/>
            </a:endParaRPr>
          </a:p>
        </p:txBody>
      </p:sp>
      <p:pic>
        <p:nvPicPr>
          <p:cNvPr id="3076" name="Picture 4" descr="C:\Users\fakheran_m.EEPDC\Desktop\نحوه_روغن_کاری_پمپ_آب_کولرآبی_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1120" y="1340768"/>
            <a:ext cx="417646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fakheran_m.EEPDC\Desktop\نحوه_روغن_کاری_پمپ_آب_کولرآبی_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381000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2953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4797152"/>
            <a:ext cx="4040188" cy="999802"/>
          </a:xfrm>
        </p:spPr>
        <p:txBody>
          <a:bodyPr>
            <a:normAutofit/>
          </a:bodyPr>
          <a:lstStyle/>
          <a:p>
            <a:pPr algn="ctr"/>
            <a:r>
              <a:rPr lang="fa-IR" dirty="0" smtClean="0"/>
              <a:t>قیمت : حدود 200 هزار تومان</a:t>
            </a:r>
          </a:p>
        </p:txBody>
      </p:sp>
      <p:sp>
        <p:nvSpPr>
          <p:cNvPr id="5" name="Text Placeholder 4"/>
          <p:cNvSpPr>
            <a:spLocks noGrp="1"/>
          </p:cNvSpPr>
          <p:nvPr>
            <p:ph type="body" sz="quarter" idx="3"/>
          </p:nvPr>
        </p:nvSpPr>
        <p:spPr>
          <a:xfrm>
            <a:off x="467544" y="260648"/>
            <a:ext cx="8064896" cy="639762"/>
          </a:xfrm>
        </p:spPr>
        <p:txBody>
          <a:bodyPr>
            <a:normAutofit/>
          </a:bodyPr>
          <a:lstStyle/>
          <a:p>
            <a:pPr algn="ctr"/>
            <a:r>
              <a:rPr lang="fa-IR" sz="3200" dirty="0" smtClean="0"/>
              <a:t>استفاده از ساعت فرمان یا تایمر</a:t>
            </a:r>
            <a:endParaRPr lang="fa-IR" sz="3200" dirty="0"/>
          </a:p>
        </p:txBody>
      </p:sp>
      <p:sp>
        <p:nvSpPr>
          <p:cNvPr id="6" name="Content Placeholder 5"/>
          <p:cNvSpPr>
            <a:spLocks noGrp="1"/>
          </p:cNvSpPr>
          <p:nvPr>
            <p:ph sz="quarter" idx="4"/>
          </p:nvPr>
        </p:nvSpPr>
        <p:spPr>
          <a:xfrm>
            <a:off x="4572000" y="2132856"/>
            <a:ext cx="4041775" cy="2664296"/>
          </a:xfrm>
        </p:spPr>
        <p:txBody>
          <a:bodyPr>
            <a:normAutofit fontScale="70000" lnSpcReduction="20000"/>
          </a:bodyPr>
          <a:lstStyle/>
          <a:p>
            <a:pPr algn="just" rtl="1"/>
            <a:r>
              <a:rPr lang="fa-IR" sz="4000" b="1" dirty="0" smtClean="0">
                <a:solidFill>
                  <a:srgbClr val="FF0000"/>
                </a:solidFill>
                <a:latin typeface="IranNastaliq" pitchFamily="18" charset="0"/>
                <a:cs typeface="B Mitra" pitchFamily="2" charset="-78"/>
              </a:rPr>
              <a:t>به منظور قطع لوازم الکتریکی پر مصرف در ساعات </a:t>
            </a:r>
            <a:r>
              <a:rPr lang="fa-IR" sz="4000" b="1" dirty="0">
                <a:solidFill>
                  <a:srgbClr val="FF0000"/>
                </a:solidFill>
                <a:latin typeface="IranNastaliq" pitchFamily="18" charset="0"/>
                <a:cs typeface="B Mitra" pitchFamily="2" charset="-78"/>
              </a:rPr>
              <a:t>اوج بار </a:t>
            </a:r>
            <a:r>
              <a:rPr lang="fa-IR" sz="4000" b="1" dirty="0" smtClean="0">
                <a:solidFill>
                  <a:srgbClr val="FF0000"/>
                </a:solidFill>
                <a:latin typeface="IranNastaliq" pitchFamily="18" charset="0"/>
                <a:cs typeface="B Mitra" pitchFamily="2" charset="-78"/>
              </a:rPr>
              <a:t>0مانند </a:t>
            </a:r>
            <a:r>
              <a:rPr lang="fa-IR" sz="4000" b="1" dirty="0">
                <a:solidFill>
                  <a:srgbClr val="FF0000"/>
                </a:solidFill>
                <a:latin typeface="IranNastaliq" pitchFamily="18" charset="0"/>
                <a:cs typeface="B Mitra" pitchFamily="2" charset="-78"/>
              </a:rPr>
              <a:t>موتورهای برق </a:t>
            </a:r>
            <a:r>
              <a:rPr lang="fa-IR" sz="4000" b="1" dirty="0" smtClean="0">
                <a:solidFill>
                  <a:srgbClr val="FF0000"/>
                </a:solidFill>
                <a:latin typeface="IranNastaliq" pitchFamily="18" charset="0"/>
                <a:cs typeface="B Mitra" pitchFamily="2" charset="-78"/>
              </a:rPr>
              <a:t>پمپاژ </a:t>
            </a:r>
            <a:r>
              <a:rPr lang="fa-IR" sz="4000" b="1" dirty="0">
                <a:solidFill>
                  <a:srgbClr val="FF0000"/>
                </a:solidFill>
                <a:latin typeface="IranNastaliq" pitchFamily="18" charset="0"/>
                <a:cs typeface="B Mitra" pitchFamily="2" charset="-78"/>
              </a:rPr>
              <a:t>چاه </a:t>
            </a:r>
            <a:r>
              <a:rPr lang="fa-IR" sz="4000" b="1" dirty="0" smtClean="0">
                <a:solidFill>
                  <a:srgbClr val="FF0000"/>
                </a:solidFill>
                <a:latin typeface="IranNastaliq" pitchFamily="18" charset="0"/>
                <a:cs typeface="B Mitra" pitchFamily="2" charset="-78"/>
              </a:rPr>
              <a:t>آب) و کمک به کاهش پیک به صورت اتوماتیک می توان از تجهیزاتی همچون ساعت فرمان استفاده نمود. </a:t>
            </a:r>
            <a:endParaRPr lang="fa-IR" sz="4000" b="1" dirty="0" smtClean="0">
              <a:latin typeface="IranNastaliq" pitchFamily="18" charset="0"/>
              <a:cs typeface="B Mitra" pitchFamily="2" charset="-78"/>
            </a:endParaRPr>
          </a:p>
          <a:p>
            <a:endParaRPr lang="fa-IR" sz="2500" dirty="0">
              <a:cs typeface="B Mitra" pitchFamily="2" charset="-78"/>
            </a:endParaRPr>
          </a:p>
        </p:txBody>
      </p:sp>
      <p:pic>
        <p:nvPicPr>
          <p:cNvPr id="2050" name="Picture 2" descr="C:\Users\fakheran_m.EEPDC\Desktop\سوپر-تایمر-دیجیتال.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3512256" cy="39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86172"/>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48324868"/>
              </p:ext>
            </p:extLst>
          </p:nvPr>
        </p:nvGraphicFramePr>
        <p:xfrm>
          <a:off x="179512" y="404664"/>
          <a:ext cx="87849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661496"/>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8572528" y="6286520"/>
            <a:ext cx="400024" cy="365125"/>
          </a:xfrm>
        </p:spPr>
        <p:txBody>
          <a:bodyPr/>
          <a:lstStyle/>
          <a:p>
            <a:pPr>
              <a:defRPr/>
            </a:pPr>
            <a:fld id="{1464AE40-A510-4CF0-9AB7-D3D59E3C2416}" type="slidenum">
              <a:rPr lang="fa-IR" sz="1600" smtClean="0"/>
              <a:pPr>
                <a:defRPr/>
              </a:pPr>
              <a:t>33</a:t>
            </a:fld>
            <a:endParaRPr lang="fa-IR" sz="1600" dirty="0"/>
          </a:p>
        </p:txBody>
      </p:sp>
      <p:sp>
        <p:nvSpPr>
          <p:cNvPr id="9" name="Rectangle 8"/>
          <p:cNvSpPr/>
          <p:nvPr/>
        </p:nvSpPr>
        <p:spPr>
          <a:xfrm>
            <a:off x="1571620" y="-24"/>
            <a:ext cx="5715024" cy="707886"/>
          </a:xfrm>
          <a:prstGeom prst="rect">
            <a:avLst/>
          </a:prstGeom>
        </p:spPr>
        <p:txBody>
          <a:bodyPr wrap="square">
            <a:spAutoFit/>
          </a:bodyPr>
          <a:lstStyle/>
          <a:p>
            <a:pPr algn="ctr">
              <a:spcBef>
                <a:spcPct val="50000"/>
              </a:spcBef>
            </a:pPr>
            <a:r>
              <a:rPr lang="ar-SA" altLang="en-US" sz="2000" b="1" dirty="0">
                <a:latin typeface="Times New Roman" pitchFamily="18" charset="0"/>
                <a:cs typeface="B Titr" pitchFamily="2" charset="-78"/>
              </a:rPr>
              <a:t>راهکارهای اصلی کم هزینه و بدون هزینه صرفه جویی انرژی در سیستم های روشنایی</a:t>
            </a:r>
            <a:endParaRPr lang="en-US" altLang="en-US" sz="2000" dirty="0">
              <a:cs typeface="B Titr" pitchFamily="2" charset="-78"/>
            </a:endParaRPr>
          </a:p>
        </p:txBody>
      </p:sp>
      <p:sp>
        <p:nvSpPr>
          <p:cNvPr id="10" name="Rectangle 3"/>
          <p:cNvSpPr>
            <a:spLocks noChangeArrowheads="1"/>
          </p:cNvSpPr>
          <p:nvPr/>
        </p:nvSpPr>
        <p:spPr bwMode="auto">
          <a:xfrm>
            <a:off x="4909003" y="707862"/>
            <a:ext cx="2771764" cy="1015663"/>
          </a:xfrm>
          <a:prstGeom prst="rect">
            <a:avLst/>
          </a:prstGeom>
          <a:noFill/>
          <a:ln w="9525">
            <a:noFill/>
            <a:miter lim="800000"/>
            <a:headEnd/>
            <a:tailEnd/>
          </a:ln>
        </p:spPr>
        <p:txBody>
          <a:bodyPr wrap="square">
            <a:spAutoFit/>
          </a:bodyPr>
          <a:lstStyle/>
          <a:p>
            <a:pPr marL="342900" indent="-342900" algn="justLow" rtl="1" eaLnBrk="1" hangingPunct="1">
              <a:lnSpc>
                <a:spcPct val="150000"/>
              </a:lnSpc>
            </a:pPr>
            <a:r>
              <a:rPr lang="fa-IR" altLang="en-US" sz="2000" b="1" dirty="0">
                <a:solidFill>
                  <a:srgbClr val="FF0000"/>
                </a:solidFill>
                <a:latin typeface="Times New Roman" pitchFamily="18" charset="0"/>
                <a:cs typeface="B Titr" pitchFamily="2" charset="-78"/>
              </a:rPr>
              <a:t>1.</a:t>
            </a:r>
            <a:r>
              <a:rPr lang="ar-SA" altLang="en-US" sz="2000" b="1" dirty="0">
                <a:solidFill>
                  <a:srgbClr val="FF0000"/>
                </a:solidFill>
                <a:latin typeface="Times New Roman" pitchFamily="18" charset="0"/>
                <a:cs typeface="B Titr" pitchFamily="2" charset="-78"/>
              </a:rPr>
              <a:t> انجام تعمیرات مناسب</a:t>
            </a:r>
          </a:p>
          <a:p>
            <a:pPr marL="342900" indent="-342900" algn="justLow" rtl="1" eaLnBrk="1" hangingPunct="1">
              <a:lnSpc>
                <a:spcPct val="150000"/>
              </a:lnSpc>
            </a:pPr>
            <a:r>
              <a:rPr lang="fa-IR" altLang="en-US" sz="2000" b="1" dirty="0">
                <a:solidFill>
                  <a:srgbClr val="FF0000"/>
                </a:solidFill>
                <a:latin typeface="Times New Roman" pitchFamily="18" charset="0"/>
                <a:cs typeface="B Titr" pitchFamily="2" charset="-78"/>
              </a:rPr>
              <a:t>2. </a:t>
            </a:r>
            <a:r>
              <a:rPr lang="ar-SA" altLang="en-US" sz="2000" b="1" dirty="0">
                <a:solidFill>
                  <a:srgbClr val="FF0000"/>
                </a:solidFill>
                <a:latin typeface="Times New Roman" pitchFamily="18" charset="0"/>
                <a:cs typeface="B Titr" pitchFamily="2" charset="-78"/>
              </a:rPr>
              <a:t>استفاده از روشنایی روز</a:t>
            </a:r>
          </a:p>
        </p:txBody>
      </p:sp>
      <p:sp>
        <p:nvSpPr>
          <p:cNvPr id="11" name="Rectangle 5"/>
          <p:cNvSpPr>
            <a:spLocks noChangeArrowheads="1"/>
          </p:cNvSpPr>
          <p:nvPr/>
        </p:nvSpPr>
        <p:spPr bwMode="auto">
          <a:xfrm>
            <a:off x="4895839" y="1733715"/>
            <a:ext cx="2971800" cy="888705"/>
          </a:xfrm>
          <a:prstGeom prst="rect">
            <a:avLst/>
          </a:prstGeom>
          <a:noFill/>
          <a:ln w="9525">
            <a:noFill/>
            <a:miter lim="800000"/>
            <a:headEnd/>
            <a:tailEnd/>
          </a:ln>
        </p:spPr>
        <p:txBody>
          <a:bodyPr wrap="square">
            <a:spAutoFit/>
          </a:bodyPr>
          <a:lstStyle/>
          <a:p>
            <a:pPr marL="342900" indent="-342900" algn="justLow" rtl="1" eaLnBrk="1" hangingPunct="1">
              <a:lnSpc>
                <a:spcPct val="150000"/>
              </a:lnSpc>
            </a:pPr>
            <a:r>
              <a:rPr lang="fa-IR" altLang="en-US" b="1" dirty="0">
                <a:solidFill>
                  <a:srgbClr val="FF0000"/>
                </a:solidFill>
                <a:latin typeface="Times New Roman" pitchFamily="18" charset="0"/>
                <a:cs typeface="B Titr" pitchFamily="2" charset="-78"/>
              </a:rPr>
              <a:t>3.  استفاده ازلامپ های مناسب</a:t>
            </a:r>
          </a:p>
          <a:p>
            <a:pPr marL="342900" indent="-342900" algn="justLow" rtl="1" eaLnBrk="1" hangingPunct="1">
              <a:lnSpc>
                <a:spcPct val="150000"/>
              </a:lnSpc>
            </a:pPr>
            <a:r>
              <a:rPr lang="fa-IR" altLang="en-US" b="1" dirty="0">
                <a:solidFill>
                  <a:srgbClr val="FF0000"/>
                </a:solidFill>
                <a:latin typeface="Times New Roman" pitchFamily="18" charset="0"/>
                <a:cs typeface="B Titr" pitchFamily="2" charset="-78"/>
              </a:rPr>
              <a:t>4. خاموش کردن لامپ های اضافی</a:t>
            </a:r>
          </a:p>
        </p:txBody>
      </p:sp>
      <p:pic>
        <p:nvPicPr>
          <p:cNvPr id="12" name="Picture 4"/>
          <p:cNvPicPr>
            <a:picLocks noChangeAspect="1" noChangeArrowheads="1"/>
          </p:cNvPicPr>
          <p:nvPr/>
        </p:nvPicPr>
        <p:blipFill>
          <a:blip r:embed="rId2"/>
          <a:srcRect l="18626" t="53065" r="13913" b="6705"/>
          <a:stretch>
            <a:fillRect/>
          </a:stretch>
        </p:blipFill>
        <p:spPr bwMode="auto">
          <a:xfrm>
            <a:off x="7358082" y="3500438"/>
            <a:ext cx="1198563" cy="1330325"/>
          </a:xfrm>
          <a:prstGeom prst="rect">
            <a:avLst/>
          </a:prstGeom>
          <a:noFill/>
          <a:ln w="9525">
            <a:noFill/>
            <a:miter lim="800000"/>
            <a:headEnd/>
            <a:tailEnd/>
          </a:ln>
          <a:effectLst/>
        </p:spPr>
      </p:pic>
      <p:sp>
        <p:nvSpPr>
          <p:cNvPr id="13" name="Rounded Rectangular Callout 12"/>
          <p:cNvSpPr>
            <a:spLocks noChangeArrowheads="1"/>
          </p:cNvSpPr>
          <p:nvPr/>
        </p:nvSpPr>
        <p:spPr bwMode="auto">
          <a:xfrm>
            <a:off x="6143636" y="4962548"/>
            <a:ext cx="2366962" cy="1752600"/>
          </a:xfrm>
          <a:prstGeom prst="wedgeRoundRectCallout">
            <a:avLst>
              <a:gd name="adj1" fmla="val -3157"/>
              <a:gd name="adj2" fmla="val -66875"/>
              <a:gd name="adj3" fmla="val 16667"/>
            </a:avLst>
          </a:prstGeom>
          <a:noFill/>
          <a:ln w="28575" algn="ctr">
            <a:solidFill>
              <a:srgbClr val="FF0000"/>
            </a:solidFill>
            <a:round/>
            <a:headEnd/>
            <a:tailEnd/>
          </a:ln>
        </p:spPr>
        <p:txBody>
          <a:bodyPr/>
          <a:lstStyle/>
          <a:p>
            <a:pPr algn="justLow" rtl="1" eaLnBrk="1" hangingPunct="1">
              <a:lnSpc>
                <a:spcPct val="115000"/>
              </a:lnSpc>
            </a:pPr>
            <a:r>
              <a:rPr lang="fa-IR" altLang="en-US" sz="1400" b="1" dirty="0">
                <a:latin typeface="Calibri" pitchFamily="34" charset="0"/>
                <a:ea typeface="Calibri" pitchFamily="34" charset="0"/>
                <a:cs typeface="B Mitra" pitchFamily="2" charset="-78"/>
              </a:rPr>
              <a:t>لامپهای هالوژن : گرمای بسیار زیادی تولید می کند و در صورت عدم تهویه حرارت زیاد ،عمر لامپ کاهش می یابد ، عمر لامپ حدود 2000 ساعت</a:t>
            </a:r>
            <a:endParaRPr lang="en-US" altLang="en-US" sz="1400" b="1" dirty="0">
              <a:latin typeface="Calibri" pitchFamily="34" charset="0"/>
              <a:ea typeface="Calibri" pitchFamily="34" charset="0"/>
              <a:cs typeface="Arial" charset="0"/>
            </a:endParaRPr>
          </a:p>
          <a:p>
            <a:pPr algn="justLow" rtl="1" eaLnBrk="1" hangingPunct="1">
              <a:lnSpc>
                <a:spcPct val="115000"/>
              </a:lnSpc>
            </a:pPr>
            <a:endParaRPr lang="en-US" altLang="en-US" sz="1400" b="1" dirty="0">
              <a:latin typeface="Calibri" pitchFamily="34" charset="0"/>
              <a:ea typeface="Calibri" pitchFamily="34" charset="0"/>
              <a:cs typeface="B Mitra" pitchFamily="2" charset="-78"/>
            </a:endParaRPr>
          </a:p>
          <a:p>
            <a:pPr algn="justLow" rtl="1" eaLnBrk="1" hangingPunct="1">
              <a:lnSpc>
                <a:spcPct val="115000"/>
              </a:lnSpc>
            </a:pPr>
            <a:endParaRPr lang="en-US" altLang="en-US" sz="1400" b="1" dirty="0">
              <a:latin typeface="Calibri" pitchFamily="34" charset="0"/>
              <a:ea typeface="Calibri" pitchFamily="34" charset="0"/>
              <a:cs typeface="B Mitra" pitchFamily="2" charset="-78"/>
            </a:endParaRPr>
          </a:p>
          <a:p>
            <a:pPr algn="justLow" rtl="1" eaLnBrk="1" hangingPunct="1"/>
            <a:endParaRPr lang="en-US" altLang="en-US" sz="1400" dirty="0"/>
          </a:p>
          <a:p>
            <a:pPr algn="justLow" rtl="1" eaLnBrk="1" hangingPunct="1"/>
            <a:endParaRPr lang="en-US" altLang="en-US" sz="1400" dirty="0"/>
          </a:p>
        </p:txBody>
      </p:sp>
      <p:pic>
        <p:nvPicPr>
          <p:cNvPr id="14" name="Picture 6" descr="n00020151-s"/>
          <p:cNvPicPr>
            <a:picLocks noChangeAspect="1" noChangeArrowheads="1"/>
          </p:cNvPicPr>
          <p:nvPr/>
        </p:nvPicPr>
        <p:blipFill>
          <a:blip r:embed="rId3"/>
          <a:srcRect/>
          <a:stretch>
            <a:fillRect/>
          </a:stretch>
        </p:blipFill>
        <p:spPr bwMode="auto">
          <a:xfrm>
            <a:off x="158750" y="1239675"/>
            <a:ext cx="1752600" cy="2206625"/>
          </a:xfrm>
          <a:prstGeom prst="rect">
            <a:avLst/>
          </a:prstGeom>
          <a:noFill/>
          <a:ln w="9525">
            <a:noFill/>
            <a:miter lim="800000"/>
            <a:headEnd/>
            <a:tailEnd/>
          </a:ln>
        </p:spPr>
      </p:pic>
      <p:pic>
        <p:nvPicPr>
          <p:cNvPr id="16" name="Picture 1"/>
          <p:cNvPicPr>
            <a:picLocks noChangeAspect="1"/>
          </p:cNvPicPr>
          <p:nvPr/>
        </p:nvPicPr>
        <p:blipFill>
          <a:blip r:embed="rId4"/>
          <a:srcRect/>
          <a:stretch>
            <a:fillRect/>
          </a:stretch>
        </p:blipFill>
        <p:spPr bwMode="auto">
          <a:xfrm>
            <a:off x="1959884" y="1107416"/>
            <a:ext cx="2381250" cy="1695450"/>
          </a:xfrm>
          <a:prstGeom prst="rect">
            <a:avLst/>
          </a:prstGeom>
          <a:noFill/>
          <a:ln w="9525">
            <a:noFill/>
            <a:miter lim="800000"/>
            <a:headEnd/>
            <a:tailEnd/>
          </a:ln>
        </p:spPr>
      </p:pic>
      <p:pic>
        <p:nvPicPr>
          <p:cNvPr id="17" name="Picture 5" descr="46232-SmallPic"/>
          <p:cNvPicPr>
            <a:picLocks noChangeAspect="1" noChangeArrowheads="1"/>
          </p:cNvPicPr>
          <p:nvPr/>
        </p:nvPicPr>
        <p:blipFill>
          <a:blip r:embed="rId5"/>
          <a:srcRect/>
          <a:stretch>
            <a:fillRect/>
          </a:stretch>
        </p:blipFill>
        <p:spPr bwMode="auto">
          <a:xfrm>
            <a:off x="2974174" y="957599"/>
            <a:ext cx="2193925" cy="1749425"/>
          </a:xfrm>
          <a:prstGeom prst="rect">
            <a:avLst/>
          </a:prstGeom>
          <a:noFill/>
          <a:ln w="9525">
            <a:noFill/>
            <a:miter lim="800000"/>
            <a:headEnd/>
            <a:tailEnd/>
          </a:ln>
        </p:spPr>
      </p:pic>
      <p:pic>
        <p:nvPicPr>
          <p:cNvPr id="18" name="Picture 5"/>
          <p:cNvPicPr>
            <a:picLocks noChangeAspect="1" noChangeArrowheads="1"/>
          </p:cNvPicPr>
          <p:nvPr/>
        </p:nvPicPr>
        <p:blipFill>
          <a:blip r:embed="rId6"/>
          <a:srcRect l="21132" b="62601"/>
          <a:stretch>
            <a:fillRect/>
          </a:stretch>
        </p:blipFill>
        <p:spPr bwMode="auto">
          <a:xfrm>
            <a:off x="2571736" y="4319588"/>
            <a:ext cx="1295400" cy="1547812"/>
          </a:xfrm>
          <a:prstGeom prst="rect">
            <a:avLst/>
          </a:prstGeom>
          <a:noFill/>
          <a:ln w="9525">
            <a:noFill/>
            <a:miter lim="800000"/>
            <a:headEnd/>
            <a:tailEnd/>
          </a:ln>
          <a:effectLst/>
        </p:spPr>
      </p:pic>
      <p:sp>
        <p:nvSpPr>
          <p:cNvPr id="19" name="Rounded Rectangular Callout 1"/>
          <p:cNvSpPr>
            <a:spLocks noChangeArrowheads="1"/>
          </p:cNvSpPr>
          <p:nvPr/>
        </p:nvSpPr>
        <p:spPr bwMode="auto">
          <a:xfrm>
            <a:off x="158750" y="3894138"/>
            <a:ext cx="2438400" cy="1165225"/>
          </a:xfrm>
          <a:prstGeom prst="wedgeRoundRectCallout">
            <a:avLst>
              <a:gd name="adj1" fmla="val -34125"/>
              <a:gd name="adj2" fmla="val -86227"/>
              <a:gd name="adj3" fmla="val 16667"/>
            </a:avLst>
          </a:prstGeom>
          <a:noFill/>
          <a:ln w="28575" algn="ctr">
            <a:solidFill>
              <a:srgbClr val="FF0000"/>
            </a:solidFill>
            <a:round/>
            <a:headEnd/>
            <a:tailEnd/>
          </a:ln>
        </p:spPr>
        <p:txBody>
          <a:bodyPr/>
          <a:lstStyle/>
          <a:p>
            <a:pPr algn="justLow" rtl="1" eaLnBrk="1" hangingPunct="1"/>
            <a:r>
              <a:rPr lang="fa-IR" altLang="en-US" sz="1600" b="1" dirty="0">
                <a:cs typeface="B Mitra" pitchFamily="2" charset="-78"/>
              </a:rPr>
              <a:t>لامپهای کم مصرف: تولید گرمای بسیار کم ، بهره نوری بالا ، رنگ نور مناسب ، عمر لامپ </a:t>
            </a:r>
            <a:r>
              <a:rPr lang="fa-IR" altLang="en-US" sz="1600" b="1" dirty="0">
                <a:latin typeface="Calibri" pitchFamily="34" charset="0"/>
                <a:ea typeface="Calibri" pitchFamily="34" charset="0"/>
                <a:cs typeface="B Mitra" pitchFamily="2" charset="-78"/>
              </a:rPr>
              <a:t>حدودا ً 8000 ساعت</a:t>
            </a:r>
            <a:endParaRPr lang="en-US" altLang="en-US" sz="1600" b="1" dirty="0">
              <a:latin typeface="Calibri" pitchFamily="34" charset="0"/>
              <a:ea typeface="Calibri" pitchFamily="34" charset="0"/>
              <a:cs typeface="B Mitra" pitchFamily="2" charset="-78"/>
            </a:endParaRPr>
          </a:p>
          <a:p>
            <a:pPr algn="r" rtl="1" eaLnBrk="1" hangingPunct="1"/>
            <a:endParaRPr lang="en-US" altLang="en-US" dirty="0"/>
          </a:p>
          <a:p>
            <a:pPr algn="r" rtl="1" eaLnBrk="1" hangingPunct="1"/>
            <a:endParaRPr lang="en-US" altLang="en-US" dirty="0"/>
          </a:p>
        </p:txBody>
      </p:sp>
      <p:sp>
        <p:nvSpPr>
          <p:cNvPr id="20" name="Rounded Rectangular Callout 11"/>
          <p:cNvSpPr>
            <a:spLocks noChangeArrowheads="1"/>
          </p:cNvSpPr>
          <p:nvPr/>
        </p:nvSpPr>
        <p:spPr bwMode="auto">
          <a:xfrm>
            <a:off x="3886200" y="4648200"/>
            <a:ext cx="2176463" cy="1524000"/>
          </a:xfrm>
          <a:prstGeom prst="wedgeRoundRectCallout">
            <a:avLst>
              <a:gd name="adj1" fmla="val -66255"/>
              <a:gd name="adj2" fmla="val 449"/>
              <a:gd name="adj3" fmla="val 16667"/>
            </a:avLst>
          </a:prstGeom>
          <a:noFill/>
          <a:ln w="28575" algn="ctr">
            <a:solidFill>
              <a:srgbClr val="FF0000"/>
            </a:solidFill>
            <a:round/>
            <a:headEnd/>
            <a:tailEnd/>
          </a:ln>
        </p:spPr>
        <p:txBody>
          <a:bodyPr/>
          <a:lstStyle/>
          <a:p>
            <a:pPr algn="justLow" rtl="1" eaLnBrk="1" hangingPunct="1">
              <a:lnSpc>
                <a:spcPct val="115000"/>
              </a:lnSpc>
            </a:pPr>
            <a:r>
              <a:rPr lang="fa-IR" altLang="en-US" sz="1600" b="1">
                <a:latin typeface="Calibri" pitchFamily="34" charset="0"/>
                <a:ea typeface="Calibri" pitchFamily="34" charset="0"/>
                <a:cs typeface="B Mitra" pitchFamily="2" charset="-78"/>
              </a:rPr>
              <a:t>لامپهای رشته ای: 95 درصد انرژی وارد شده به لامپ تبدیل به گرما می شود، عمر لامپ حدوداً  1000 ساعت</a:t>
            </a:r>
            <a:endParaRPr lang="en-US" altLang="en-US" sz="1400" b="1">
              <a:latin typeface="Calibri" pitchFamily="34" charset="0"/>
              <a:ea typeface="Calibri" pitchFamily="34" charset="0"/>
              <a:cs typeface="B Mitra" pitchFamily="2" charset="-78"/>
            </a:endParaRPr>
          </a:p>
          <a:p>
            <a:pPr algn="justLow" rtl="1" eaLnBrk="1" hangingPunct="1">
              <a:lnSpc>
                <a:spcPct val="115000"/>
              </a:lnSpc>
            </a:pPr>
            <a:endParaRPr lang="en-US" altLang="en-US" sz="1600" b="1">
              <a:latin typeface="Calibri" pitchFamily="34" charset="0"/>
              <a:ea typeface="Calibri" pitchFamily="34" charset="0"/>
              <a:cs typeface="B Mitra" pitchFamily="2" charset="-78"/>
            </a:endParaRPr>
          </a:p>
          <a:p>
            <a:pPr algn="justLow" rtl="1" eaLnBrk="1" hangingPunct="1"/>
            <a:endParaRPr lang="en-US" altLang="en-US"/>
          </a:p>
          <a:p>
            <a:pPr algn="justLow" rtl="1" eaLnBrk="1" hangingPunct="1"/>
            <a:endParaRPr lang="en-US" altLang="en-US"/>
          </a:p>
        </p:txBody>
      </p:sp>
      <p:sp>
        <p:nvSpPr>
          <p:cNvPr id="21" name="Rounded Rectangular Callout 10"/>
          <p:cNvSpPr>
            <a:spLocks noChangeArrowheads="1"/>
          </p:cNvSpPr>
          <p:nvPr/>
        </p:nvSpPr>
        <p:spPr bwMode="auto">
          <a:xfrm>
            <a:off x="2994025" y="2847975"/>
            <a:ext cx="2789238" cy="1408113"/>
          </a:xfrm>
          <a:prstGeom prst="wedgeRoundRectCallout">
            <a:avLst>
              <a:gd name="adj1" fmla="val -41079"/>
              <a:gd name="adj2" fmla="val -109560"/>
              <a:gd name="adj3" fmla="val 16667"/>
            </a:avLst>
          </a:prstGeom>
          <a:noFill/>
          <a:ln w="28575" algn="ctr">
            <a:solidFill>
              <a:srgbClr val="FF0000"/>
            </a:solidFill>
            <a:round/>
            <a:headEnd/>
            <a:tailEnd/>
          </a:ln>
        </p:spPr>
        <p:txBody>
          <a:bodyPr/>
          <a:lstStyle/>
          <a:p>
            <a:pPr algn="justLow" rtl="1" eaLnBrk="1" hangingPunct="1"/>
            <a:r>
              <a:rPr lang="fa-IR" altLang="en-US" sz="1600" b="1" dirty="0">
                <a:latin typeface="Calibri" pitchFamily="34" charset="0"/>
                <a:ea typeface="Calibri" pitchFamily="34" charset="0"/>
                <a:cs typeface="B Mitra" pitchFamily="2" charset="-78"/>
              </a:rPr>
              <a:t>لامپهای فوق کم مصرف </a:t>
            </a:r>
            <a:r>
              <a:rPr lang="en-US" altLang="en-US" sz="1600" b="1" dirty="0">
                <a:latin typeface="Calibri" pitchFamily="34" charset="0"/>
                <a:ea typeface="Calibri" pitchFamily="34" charset="0"/>
                <a:cs typeface="B Mitra" pitchFamily="2" charset="-78"/>
              </a:rPr>
              <a:t>LED</a:t>
            </a:r>
            <a:r>
              <a:rPr lang="fa-IR" altLang="en-US" sz="1600" b="1" dirty="0">
                <a:latin typeface="Calibri" pitchFamily="34" charset="0"/>
                <a:ea typeface="Calibri" pitchFamily="34" charset="0"/>
                <a:cs typeface="B Mitra" pitchFamily="2" charset="-78"/>
              </a:rPr>
              <a:t> و </a:t>
            </a:r>
            <a:r>
              <a:rPr lang="en-US" altLang="en-US" sz="1600" b="1" dirty="0">
                <a:latin typeface="Calibri" pitchFamily="34" charset="0"/>
                <a:ea typeface="Calibri" pitchFamily="34" charset="0"/>
                <a:cs typeface="B Mitra" pitchFamily="2" charset="-78"/>
              </a:rPr>
              <a:t>SMD</a:t>
            </a:r>
            <a:r>
              <a:rPr lang="fa-IR" altLang="en-US" sz="1600" b="1" dirty="0">
                <a:latin typeface="Calibri" pitchFamily="34" charset="0"/>
                <a:ea typeface="Calibri" pitchFamily="34" charset="0"/>
                <a:cs typeface="B Mitra" pitchFamily="2" charset="-78"/>
              </a:rPr>
              <a:t> : تولید گرمای بسیار کم ، قابلیت تولید نور در رنگها و شدت های مختلف، عمر لامپ </a:t>
            </a:r>
            <a:r>
              <a:rPr lang="fa-IR" altLang="en-US" b="1" dirty="0">
                <a:latin typeface="Calibri" pitchFamily="34" charset="0"/>
                <a:ea typeface="Calibri" pitchFamily="34" charset="0"/>
                <a:cs typeface="B Mitra" pitchFamily="2" charset="-78"/>
              </a:rPr>
              <a:t>حدوداً  50000 ساعت</a:t>
            </a:r>
            <a:endParaRPr lang="en-US" altLang="en-US" sz="1600" b="1" dirty="0">
              <a:latin typeface="Calibri" pitchFamily="34" charset="0"/>
              <a:ea typeface="Calibri" pitchFamily="34" charset="0"/>
              <a:cs typeface="Arial" charset="0"/>
            </a:endParaRPr>
          </a:p>
          <a:p>
            <a:pPr algn="justLow" rtl="1" eaLnBrk="1" hangingPunct="1"/>
            <a:endParaRPr lang="en-US" altLang="en-US" dirty="0"/>
          </a:p>
          <a:p>
            <a:pPr algn="r" rtl="1" eaLnBrk="1" hangingPunct="1"/>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1659625194223111192139902391022206514116">
            <a:extLst>
              <a:ext uri="{FF2B5EF4-FFF2-40B4-BE49-F238E27FC236}">
                <a16:creationId xmlns:a16="http://schemas.microsoft.com/office/drawing/2014/main" xmlns="" id="{25FD844B-2E4C-4D5E-8C9B-DB80A440DE5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21851" y="1883570"/>
            <a:ext cx="1863329" cy="3888581"/>
          </a:xfrm>
          <a:noFill/>
        </p:spPr>
      </p:pic>
      <p:sp>
        <p:nvSpPr>
          <p:cNvPr id="3" name="Slide Number Placeholder 2">
            <a:extLst>
              <a:ext uri="{FF2B5EF4-FFF2-40B4-BE49-F238E27FC236}">
                <a16:creationId xmlns:a16="http://schemas.microsoft.com/office/drawing/2014/main" xmlns="" id="{58D9372C-A345-40C2-9A95-1066FF9E0FF7}"/>
              </a:ext>
            </a:extLst>
          </p:cNvPr>
          <p:cNvSpPr>
            <a:spLocks noGrp="1"/>
          </p:cNvSpPr>
          <p:nvPr>
            <p:ph type="sldNum" sz="quarter" idx="12"/>
          </p:nvPr>
        </p:nvSpPr>
        <p:spPr/>
        <p:txBody>
          <a:bodyPr/>
          <a:lstStyle/>
          <a:p>
            <a:pPr>
              <a:defRPr/>
            </a:pPr>
            <a:fld id="{52DCCCCF-399F-454D-83A7-6FAD8F8ED36E}" type="slidenum">
              <a:rPr lang="ar-SA" altLang="en-US" smtClean="0"/>
              <a:pPr>
                <a:defRPr/>
              </a:pPr>
              <a:t>34</a:t>
            </a:fld>
            <a:endParaRPr lang="en-US" altLang="en-US"/>
          </a:p>
        </p:txBody>
      </p:sp>
      <p:sp>
        <p:nvSpPr>
          <p:cNvPr id="43010" name="Rectangle 2">
            <a:extLst>
              <a:ext uri="{FF2B5EF4-FFF2-40B4-BE49-F238E27FC236}">
                <a16:creationId xmlns:a16="http://schemas.microsoft.com/office/drawing/2014/main" xmlns="" id="{2BE73823-4710-4AE7-9070-4754D202AB29}"/>
              </a:ext>
            </a:extLst>
          </p:cNvPr>
          <p:cNvSpPr>
            <a:spLocks noGrp="1" noChangeArrowheads="1"/>
          </p:cNvSpPr>
          <p:nvPr>
            <p:ph type="title" idx="4294967295"/>
          </p:nvPr>
        </p:nvSpPr>
        <p:spPr>
          <a:xfrm>
            <a:off x="2286000" y="857250"/>
            <a:ext cx="6858000" cy="1027113"/>
          </a:xfrm>
        </p:spPr>
        <p:txBody>
          <a:bodyPr>
            <a:normAutofit/>
          </a:bodyPr>
          <a:lstStyle/>
          <a:p>
            <a:pPr eaLnBrk="1" hangingPunct="1"/>
            <a:r>
              <a:rPr lang="ar-SA" altLang="en-US" b="1" dirty="0">
                <a:solidFill>
                  <a:srgbClr val="0000CC"/>
                </a:solidFill>
                <a:cs typeface="2  Titr" pitchFamily="2" charset="0"/>
              </a:rPr>
              <a:t>توصيه هاي مفيد در زمينه </a:t>
            </a:r>
            <a:r>
              <a:rPr lang="fa-IR" altLang="en-US" b="1" dirty="0">
                <a:solidFill>
                  <a:srgbClr val="0000CC"/>
                </a:solidFill>
                <a:cs typeface="2  Titr" pitchFamily="2" charset="0"/>
              </a:rPr>
              <a:t>روشنايي</a:t>
            </a:r>
            <a:r>
              <a:rPr lang="ar-SA" altLang="en-US" sz="4500" b="1" dirty="0">
                <a:solidFill>
                  <a:srgbClr val="0000CC"/>
                </a:solidFill>
                <a:cs typeface="2  Titr" pitchFamily="2" charset="0"/>
              </a:rPr>
              <a:t> </a:t>
            </a:r>
            <a:endParaRPr lang="en-US" altLang="en-US" sz="4500" dirty="0">
              <a:solidFill>
                <a:srgbClr val="0000CC"/>
              </a:solidFill>
              <a:cs typeface="2  Titr" pitchFamily="2" charset="0"/>
            </a:endParaRPr>
          </a:p>
        </p:txBody>
      </p:sp>
      <p:sp>
        <p:nvSpPr>
          <p:cNvPr id="8" name="Text Box 8" descr="Newsprint">
            <a:extLst>
              <a:ext uri="{FF2B5EF4-FFF2-40B4-BE49-F238E27FC236}">
                <a16:creationId xmlns:a16="http://schemas.microsoft.com/office/drawing/2014/main" xmlns="" id="{0598BE7C-65CA-4CC6-9D67-70A5E15F1BB1}"/>
              </a:ext>
            </a:extLst>
          </p:cNvPr>
          <p:cNvSpPr txBox="1">
            <a:spLocks noChangeArrowheads="1"/>
          </p:cNvSpPr>
          <p:nvPr/>
        </p:nvSpPr>
        <p:spPr bwMode="auto">
          <a:xfrm>
            <a:off x="3607594" y="1714500"/>
            <a:ext cx="41255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ü"/>
            </a:pPr>
            <a:r>
              <a:rPr lang="fa-IR" altLang="en-US" sz="1575" b="1">
                <a:cs typeface="2  Badr" pitchFamily="2" charset="0"/>
              </a:rPr>
              <a:t> </a:t>
            </a:r>
            <a:r>
              <a:rPr lang="ar-SA" altLang="en-US" sz="1800" b="1">
                <a:cs typeface="2  Badr" pitchFamily="2" charset="0"/>
              </a:rPr>
              <a:t>از لحاظ علمي استفاده از نور طبيعي سلامت روحي و رواني افراد خانواده را افزايش ميدهد . لذا سعي شود که در روز از نور طبيعي حداکثر استفاده به عمل آيد . </a:t>
            </a:r>
            <a:endParaRPr lang="fa-IR" altLang="en-US" sz="1800" b="1">
              <a:cs typeface="2  Badr" pitchFamily="2" charset="0"/>
            </a:endParaRPr>
          </a:p>
          <a:p>
            <a:pPr eaLnBrk="1" hangingPunct="1">
              <a:spcBef>
                <a:spcPct val="0"/>
              </a:spcBef>
              <a:buFont typeface="Wingdings" panose="05000000000000000000" pitchFamily="2" charset="2"/>
              <a:buChar char="ü"/>
            </a:pPr>
            <a:endParaRPr lang="ar-SA" altLang="en-US" sz="1800" b="1">
              <a:cs typeface="2  Badr" pitchFamily="2" charset="0"/>
            </a:endParaRPr>
          </a:p>
          <a:p>
            <a:pPr eaLnBrk="1" hangingPunct="1">
              <a:spcBef>
                <a:spcPct val="0"/>
              </a:spcBef>
              <a:buFont typeface="Wingdings" panose="05000000000000000000" pitchFamily="2" charset="2"/>
              <a:buChar char="ü"/>
            </a:pPr>
            <a:r>
              <a:rPr lang="fa-IR" altLang="en-US" sz="1800" b="1">
                <a:cs typeface="2  Badr" pitchFamily="2" charset="0"/>
              </a:rPr>
              <a:t>  </a:t>
            </a:r>
            <a:r>
              <a:rPr lang="ar-SA" altLang="en-US" sz="1800" b="1">
                <a:cs typeface="2  Badr" pitchFamily="2" charset="0"/>
              </a:rPr>
              <a:t>سعي شود در رنگ آميزي ديوارها ، سقف و درها و انتخاب مبل و پرده ها از رنگ روشن استفاده شود تا به اين وسيله بازتاب نوري افزايش يابد . </a:t>
            </a:r>
            <a:endParaRPr lang="fa-IR" altLang="en-US" sz="1800" b="1">
              <a:cs typeface="2  Badr" pitchFamily="2" charset="0"/>
            </a:endParaRPr>
          </a:p>
          <a:p>
            <a:pPr eaLnBrk="1" hangingPunct="1">
              <a:spcBef>
                <a:spcPct val="0"/>
              </a:spcBef>
              <a:buFont typeface="Wingdings" panose="05000000000000000000" pitchFamily="2" charset="2"/>
              <a:buChar char="ü"/>
            </a:pPr>
            <a:endParaRPr lang="ar-SA" altLang="en-US" sz="1800" b="1">
              <a:cs typeface="2  Badr" pitchFamily="2" charset="0"/>
            </a:endParaRPr>
          </a:p>
        </p:txBody>
      </p:sp>
      <p:pic>
        <p:nvPicPr>
          <p:cNvPr id="43018" name="Picture 10" descr="2247984c55dcdgj8">
            <a:extLst>
              <a:ext uri="{FF2B5EF4-FFF2-40B4-BE49-F238E27FC236}">
                <a16:creationId xmlns:a16="http://schemas.microsoft.com/office/drawing/2014/main" xmlns="" id="{B9E5D1A5-84EB-4AC2-B719-26E29EB5B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531" y="4238625"/>
            <a:ext cx="270033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528755"/>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fmla="#ppt_w*sin(2.5*pi*$)">
                                          <p:val>
                                            <p:fltVal val="0"/>
                                          </p:val>
                                        </p:tav>
                                        <p:tav tm="100000">
                                          <p:val>
                                            <p:fltVal val="1"/>
                                          </p:val>
                                        </p:tav>
                                      </p:tavLst>
                                    </p:anim>
                                    <p:anim calcmode="lin" valueType="num">
                                      <p:cBhvr>
                                        <p:cTn id="8" dur="1000" fill="hold"/>
                                        <p:tgtEl>
                                          <p:spTgt spid="430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9" presetClass="entr" presetSubtype="10" fill="hold" nodeType="afterEffect">
                                  <p:stCondLst>
                                    <p:cond delay="0"/>
                                  </p:stCondLst>
                                  <p:childTnLst>
                                    <p:set>
                                      <p:cBhvr>
                                        <p:cTn id="11" dur="1" fill="hold">
                                          <p:stCondLst>
                                            <p:cond delay="0"/>
                                          </p:stCondLst>
                                        </p:cTn>
                                        <p:tgtEl>
                                          <p:spTgt spid="43017"/>
                                        </p:tgtEl>
                                        <p:attrNameLst>
                                          <p:attrName>style.visibility</p:attrName>
                                        </p:attrNameLst>
                                      </p:cBhvr>
                                      <p:to>
                                        <p:strVal val="visible"/>
                                      </p:to>
                                    </p:set>
                                    <p:anim calcmode="lin" valueType="num">
                                      <p:cBhvr>
                                        <p:cTn id="12" dur="5000" fill="hold"/>
                                        <p:tgtEl>
                                          <p:spTgt spid="43017"/>
                                        </p:tgtEl>
                                        <p:attrNameLst>
                                          <p:attrName>ppt_w</p:attrName>
                                        </p:attrNameLst>
                                      </p:cBhvr>
                                      <p:tavLst>
                                        <p:tav tm="0" fmla="#ppt_w*sin(2.5*pi*$)">
                                          <p:val>
                                            <p:fltVal val="0"/>
                                          </p:val>
                                        </p:tav>
                                        <p:tav tm="100000">
                                          <p:val>
                                            <p:fltVal val="1"/>
                                          </p:val>
                                        </p:tav>
                                      </p:tavLst>
                                    </p:anim>
                                    <p:anim calcmode="lin" valueType="num">
                                      <p:cBhvr>
                                        <p:cTn id="13" dur="5000" fill="hold"/>
                                        <p:tgtEl>
                                          <p:spTgt spid="4301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6000"/>
                            </p:stCondLst>
                            <p:childTnLst>
                              <p:par>
                                <p:cTn id="15" presetID="35" presetClass="entr" presetSubtype="0" fill="hold" nodeType="after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fade">
                                      <p:cBhvr>
                                        <p:cTn id="17" dur="2000"/>
                                        <p:tgtEl>
                                          <p:spTgt spid="43018"/>
                                        </p:tgtEl>
                                      </p:cBhvr>
                                    </p:animEffect>
                                    <p:anim calcmode="lin" valueType="num">
                                      <p:cBhvr>
                                        <p:cTn id="18" dur="2000" fill="hold"/>
                                        <p:tgtEl>
                                          <p:spTgt spid="43018"/>
                                        </p:tgtEl>
                                        <p:attrNameLst>
                                          <p:attrName>style.rotation</p:attrName>
                                        </p:attrNameLst>
                                      </p:cBhvr>
                                      <p:tavLst>
                                        <p:tav tm="0">
                                          <p:val>
                                            <p:fltVal val="720"/>
                                          </p:val>
                                        </p:tav>
                                        <p:tav tm="100000">
                                          <p:val>
                                            <p:fltVal val="0"/>
                                          </p:val>
                                        </p:tav>
                                      </p:tavLst>
                                    </p:anim>
                                    <p:anim calcmode="lin" valueType="num">
                                      <p:cBhvr>
                                        <p:cTn id="19" dur="2000" fill="hold"/>
                                        <p:tgtEl>
                                          <p:spTgt spid="43018"/>
                                        </p:tgtEl>
                                        <p:attrNameLst>
                                          <p:attrName>ppt_h</p:attrName>
                                        </p:attrNameLst>
                                      </p:cBhvr>
                                      <p:tavLst>
                                        <p:tav tm="0">
                                          <p:val>
                                            <p:fltVal val="0"/>
                                          </p:val>
                                        </p:tav>
                                        <p:tav tm="100000">
                                          <p:val>
                                            <p:strVal val="#ppt_h"/>
                                          </p:val>
                                        </p:tav>
                                      </p:tavLst>
                                    </p:anim>
                                    <p:anim calcmode="lin" valueType="num">
                                      <p:cBhvr>
                                        <p:cTn id="20" dur="2000" fill="hold"/>
                                        <p:tgtEl>
                                          <p:spTgt spid="43018"/>
                                        </p:tgtEl>
                                        <p:attrNameLst>
                                          <p:attrName>ppt_w</p:attrName>
                                        </p:attrNameLst>
                                      </p:cBhvr>
                                      <p:tavLst>
                                        <p:tav tm="0">
                                          <p:val>
                                            <p:fltVal val="0"/>
                                          </p:val>
                                        </p:tav>
                                        <p:tav tm="100000">
                                          <p:val>
                                            <p:strVal val="#ppt_w"/>
                                          </p:val>
                                        </p:tav>
                                      </p:tavLst>
                                    </p:anim>
                                  </p:childTnLst>
                                </p:cTn>
                              </p:par>
                            </p:childTnLst>
                          </p:cTn>
                        </p:par>
                        <p:par>
                          <p:cTn id="21" fill="hold" nodeType="afterGroup">
                            <p:stCondLst>
                              <p:cond delay="8000"/>
                            </p:stCondLst>
                            <p:childTnLst>
                              <p:par>
                                <p:cTn id="22" presetID="3" presetClass="entr" presetSubtype="10"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horizontal)">
                                      <p:cBhvr>
                                        <p:cTn id="24" dur="1000"/>
                                        <p:tgtEl>
                                          <p:spTgt spid="8">
                                            <p:txEl>
                                              <p:pRg st="0" end="0"/>
                                            </p:txEl>
                                          </p:spTgt>
                                        </p:tgtEl>
                                      </p:cBhvr>
                                    </p:animEffect>
                                  </p:childTnLst>
                                </p:cTn>
                              </p:par>
                            </p:childTnLst>
                          </p:cTn>
                        </p:par>
                        <p:par>
                          <p:cTn id="25" fill="hold" nodeType="afterGroup">
                            <p:stCondLst>
                              <p:cond delay="9000"/>
                            </p:stCondLst>
                            <p:childTnLst>
                              <p:par>
                                <p:cTn id="26" presetID="3" presetClass="entr" presetSubtype="10" fill="hold"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linds(horizontal)">
                                      <p:cBhvr>
                                        <p:cTn id="28"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a:extLst>
              <a:ext uri="{FF2B5EF4-FFF2-40B4-BE49-F238E27FC236}">
                <a16:creationId xmlns:a16="http://schemas.microsoft.com/office/drawing/2014/main" xmlns="" id="{36DAFD44-913F-47BE-B8AE-603C0CC574C6}"/>
              </a:ext>
            </a:extLst>
          </p:cNvPr>
          <p:cNvSpPr>
            <a:spLocks noChangeArrowheads="1"/>
          </p:cNvSpPr>
          <p:nvPr/>
        </p:nvSpPr>
        <p:spPr bwMode="auto">
          <a:xfrm>
            <a:off x="4196954" y="1714501"/>
            <a:ext cx="3429000" cy="35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ar-SA" altLang="en-US" sz="1800" b="1" dirty="0">
                <a:cs typeface="2  Badr" pitchFamily="2" charset="0"/>
              </a:rPr>
              <a:t>گرد و خاک موجود در محيط </a:t>
            </a:r>
            <a:r>
              <a:rPr lang="fa-IR" altLang="en-US" sz="1800" b="1" dirty="0">
                <a:cs typeface="2  Badr" pitchFamily="2" charset="0"/>
              </a:rPr>
              <a:t>به </a:t>
            </a:r>
            <a:r>
              <a:rPr lang="ar-SA" altLang="en-US" sz="1800" b="1" dirty="0">
                <a:cs typeface="2  Badr" pitchFamily="2" charset="0"/>
              </a:rPr>
              <a:t>ميزان </a:t>
            </a:r>
            <a:r>
              <a:rPr lang="fa-IR" altLang="en-US" sz="1800" b="1" dirty="0">
                <a:cs typeface="2  Badr" pitchFamily="2" charset="0"/>
              </a:rPr>
              <a:t>15 درصد از</a:t>
            </a:r>
            <a:r>
              <a:rPr lang="ar-SA" altLang="en-US" sz="1800" b="1" dirty="0">
                <a:cs typeface="2  Badr" pitchFamily="2" charset="0"/>
              </a:rPr>
              <a:t>بهره وري لامپها مي کاهد و آنها را کدر مي کند بنابراين تميز کردن منظم لامپها بر نور دهي بهتر آنها موثر است . </a:t>
            </a:r>
            <a:endParaRPr lang="fa-IR" altLang="en-US" sz="1800" b="1" dirty="0">
              <a:cs typeface="2  Badr" pitchFamily="2" charset="0"/>
            </a:endParaRPr>
          </a:p>
          <a:p>
            <a:pPr>
              <a:spcBef>
                <a:spcPct val="0"/>
              </a:spcBef>
              <a:buFontTx/>
              <a:buNone/>
            </a:pPr>
            <a:endParaRPr lang="fa-IR" altLang="en-US" sz="1800" b="1" dirty="0">
              <a:cs typeface="2  Badr" pitchFamily="2" charset="0"/>
            </a:endParaRPr>
          </a:p>
          <a:p>
            <a:pPr>
              <a:spcBef>
                <a:spcPct val="0"/>
              </a:spcBef>
              <a:buFontTx/>
              <a:buNone/>
            </a:pPr>
            <a:r>
              <a:rPr lang="ar-SA" altLang="en-US" sz="1800" b="1" dirty="0">
                <a:cs typeface="2  Badr" pitchFamily="2" charset="0"/>
              </a:rPr>
              <a:t>در فضاهاي بزرگ اگر به روشنايي بيشتر نياز داريد از روشنايي موضعي مانند آباژور يا چراغ مطالعه استفاده کنيد .  </a:t>
            </a:r>
            <a:endParaRPr lang="fa-IR" altLang="en-US" sz="1800" b="1" dirty="0">
              <a:cs typeface="2  Badr" pitchFamily="2" charset="0"/>
            </a:endParaRPr>
          </a:p>
          <a:p>
            <a:pPr>
              <a:spcBef>
                <a:spcPct val="0"/>
              </a:spcBef>
              <a:buFontTx/>
              <a:buNone/>
            </a:pPr>
            <a:endParaRPr lang="ar-SA" altLang="en-US" sz="1050" b="1" dirty="0">
              <a:cs typeface="2  Badr" pitchFamily="2" charset="0"/>
            </a:endParaRPr>
          </a:p>
          <a:p>
            <a:pPr>
              <a:spcBef>
                <a:spcPct val="0"/>
              </a:spcBef>
              <a:buFontTx/>
              <a:buNone/>
            </a:pPr>
            <a:r>
              <a:rPr lang="ar-SA" altLang="en-US" sz="1800" b="1" dirty="0">
                <a:cs typeface="2  Badr" pitchFamily="2" charset="0"/>
              </a:rPr>
              <a:t>لامپهاي اضافي و غير ضروري را خاموش کنيد و هم چنين در هنگام ترک اتاق يا مکانهاي ديگر حتي براي مدت کوتاه لامپها را خاموش کنيد</a:t>
            </a:r>
            <a:endParaRPr lang="en-US" altLang="en-US" sz="1800" b="1" dirty="0">
              <a:cs typeface="2  Badr" pitchFamily="2" charset="0"/>
            </a:endParaRPr>
          </a:p>
        </p:txBody>
      </p:sp>
      <p:sp>
        <p:nvSpPr>
          <p:cNvPr id="154629" name="Rectangle 2">
            <a:extLst>
              <a:ext uri="{FF2B5EF4-FFF2-40B4-BE49-F238E27FC236}">
                <a16:creationId xmlns:a16="http://schemas.microsoft.com/office/drawing/2014/main" xmlns="" id="{708B1ED7-C5CF-43E1-9CB2-B3A4BCADC7F6}"/>
              </a:ext>
            </a:extLst>
          </p:cNvPr>
          <p:cNvSpPr>
            <a:spLocks noChangeArrowheads="1"/>
          </p:cNvSpPr>
          <p:nvPr/>
        </p:nvSpPr>
        <p:spPr bwMode="auto">
          <a:xfrm>
            <a:off x="2857501" y="779055"/>
            <a:ext cx="6107906"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3300" b="1" dirty="0">
                <a:solidFill>
                  <a:srgbClr val="0000CC"/>
                </a:solidFill>
                <a:cs typeface="2  Titr" pitchFamily="2" charset="0"/>
              </a:rPr>
              <a:t>توصيه هاي مفيد در زمينه </a:t>
            </a:r>
            <a:r>
              <a:rPr lang="fa-IR" altLang="en-US" sz="3300" b="1" dirty="0">
                <a:solidFill>
                  <a:srgbClr val="0000CC"/>
                </a:solidFill>
                <a:cs typeface="2  Titr" pitchFamily="2" charset="0"/>
              </a:rPr>
              <a:t>روشنايي</a:t>
            </a:r>
            <a:r>
              <a:rPr lang="ar-SA" altLang="en-US" sz="4950" b="1" dirty="0">
                <a:solidFill>
                  <a:srgbClr val="0000CC"/>
                </a:solidFill>
                <a:cs typeface="2  Titr" pitchFamily="2" charset="0"/>
              </a:rPr>
              <a:t> </a:t>
            </a:r>
            <a:endParaRPr lang="en-US" altLang="en-US" sz="4950" dirty="0">
              <a:solidFill>
                <a:srgbClr val="0000CC"/>
              </a:solidFill>
              <a:cs typeface="2  Titr" pitchFamily="2" charset="0"/>
            </a:endParaRPr>
          </a:p>
        </p:txBody>
      </p:sp>
      <p:pic>
        <p:nvPicPr>
          <p:cNvPr id="154631" name="Picture 7" descr="bababarghy">
            <a:extLst>
              <a:ext uri="{FF2B5EF4-FFF2-40B4-BE49-F238E27FC236}">
                <a16:creationId xmlns:a16="http://schemas.microsoft.com/office/drawing/2014/main" xmlns="" id="{DA9ACC96-FDF0-4241-8606-C923B9A484C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74032" y="4582462"/>
            <a:ext cx="1916906" cy="1437084"/>
          </a:xfrm>
          <a:noFill/>
        </p:spPr>
      </p:pic>
      <p:sp>
        <p:nvSpPr>
          <p:cNvPr id="3" name="Slide Number Placeholder 2">
            <a:extLst>
              <a:ext uri="{FF2B5EF4-FFF2-40B4-BE49-F238E27FC236}">
                <a16:creationId xmlns:a16="http://schemas.microsoft.com/office/drawing/2014/main" xmlns="" id="{5FF069BB-8305-4A77-B10A-FF4A818787CF}"/>
              </a:ext>
            </a:extLst>
          </p:cNvPr>
          <p:cNvSpPr>
            <a:spLocks noGrp="1"/>
          </p:cNvSpPr>
          <p:nvPr>
            <p:ph type="sldNum" sz="quarter" idx="12"/>
          </p:nvPr>
        </p:nvSpPr>
        <p:spPr/>
        <p:txBody>
          <a:bodyPr/>
          <a:lstStyle/>
          <a:p>
            <a:pPr>
              <a:defRPr/>
            </a:pPr>
            <a:fld id="{52DCCCCF-399F-454D-83A7-6FAD8F8ED36E}" type="slidenum">
              <a:rPr lang="ar-SA" altLang="en-US" smtClean="0"/>
              <a:pPr>
                <a:defRPr/>
              </a:pPr>
              <a:t>35</a:t>
            </a:fld>
            <a:endParaRPr lang="en-US" altLang="en-US"/>
          </a:p>
        </p:txBody>
      </p:sp>
      <p:sp>
        <p:nvSpPr>
          <p:cNvPr id="154632" name="AutoShape 8">
            <a:extLst>
              <a:ext uri="{FF2B5EF4-FFF2-40B4-BE49-F238E27FC236}">
                <a16:creationId xmlns:a16="http://schemas.microsoft.com/office/drawing/2014/main" xmlns="" id="{B8D85689-B028-45FE-B4FE-7171D7D9D037}"/>
              </a:ext>
            </a:extLst>
          </p:cNvPr>
          <p:cNvSpPr>
            <a:spLocks noChangeArrowheads="1"/>
          </p:cNvSpPr>
          <p:nvPr/>
        </p:nvSpPr>
        <p:spPr bwMode="auto">
          <a:xfrm>
            <a:off x="1571626" y="3804049"/>
            <a:ext cx="2321719" cy="972740"/>
          </a:xfrm>
          <a:prstGeom prst="cloudCallout">
            <a:avLst>
              <a:gd name="adj1" fmla="val -45079"/>
              <a:gd name="adj2" fmla="val 69949"/>
            </a:avLst>
          </a:prstGeom>
          <a:solidFill>
            <a:schemeClr val="accent1"/>
          </a:solidFill>
          <a:ln w="9525">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fa-IR" altLang="en-US" sz="1350">
                <a:cs typeface="2  Badr" pitchFamily="2" charset="0"/>
              </a:rPr>
              <a:t>هرگز نشه فراموش</a:t>
            </a:r>
          </a:p>
          <a:p>
            <a:pPr algn="ctr" rtl="0">
              <a:spcBef>
                <a:spcPct val="0"/>
              </a:spcBef>
              <a:buFontTx/>
              <a:buNone/>
            </a:pPr>
            <a:r>
              <a:rPr lang="fa-IR" altLang="en-US" sz="1350">
                <a:cs typeface="2  Badr" pitchFamily="2" charset="0"/>
              </a:rPr>
              <a:t> لامپ اضافي خاموش</a:t>
            </a:r>
            <a:endParaRPr lang="en-US" altLang="en-US" sz="1350">
              <a:cs typeface="2  Badr" pitchFamily="2" charset="0"/>
            </a:endParaRPr>
          </a:p>
        </p:txBody>
      </p:sp>
      <p:pic>
        <p:nvPicPr>
          <p:cNvPr id="154633" name="Picture 9" descr="tablelamp1">
            <a:extLst>
              <a:ext uri="{FF2B5EF4-FFF2-40B4-BE49-F238E27FC236}">
                <a16:creationId xmlns:a16="http://schemas.microsoft.com/office/drawing/2014/main" xmlns="" id="{46F27FF9-2828-4E2A-9809-725CCBB61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095" y="1646635"/>
            <a:ext cx="1878806"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14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p:cTn id="7" dur="1000" fill="hold"/>
                                        <p:tgtEl>
                                          <p:spTgt spid="154629"/>
                                        </p:tgtEl>
                                        <p:attrNameLst>
                                          <p:attrName>ppt_w</p:attrName>
                                        </p:attrNameLst>
                                      </p:cBhvr>
                                      <p:tavLst>
                                        <p:tav tm="0" fmla="#ppt_w*sin(2.5*pi*$)">
                                          <p:val>
                                            <p:fltVal val="0"/>
                                          </p:val>
                                        </p:tav>
                                        <p:tav tm="100000">
                                          <p:val>
                                            <p:fltVal val="1"/>
                                          </p:val>
                                        </p:tav>
                                      </p:tavLst>
                                    </p:anim>
                                    <p:anim calcmode="lin" valueType="num">
                                      <p:cBhvr>
                                        <p:cTn id="8" dur="1000" fill="hold"/>
                                        <p:tgtEl>
                                          <p:spTgt spid="15462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54633"/>
                                        </p:tgtEl>
                                        <p:attrNameLst>
                                          <p:attrName>style.visibility</p:attrName>
                                        </p:attrNameLst>
                                      </p:cBhvr>
                                      <p:to>
                                        <p:strVal val="visible"/>
                                      </p:to>
                                    </p:set>
                                    <p:anim calcmode="lin" valueType="num">
                                      <p:cBhvr additive="base">
                                        <p:cTn id="12" dur="500" fill="hold"/>
                                        <p:tgtEl>
                                          <p:spTgt spid="154633"/>
                                        </p:tgtEl>
                                        <p:attrNameLst>
                                          <p:attrName>ppt_x</p:attrName>
                                        </p:attrNameLst>
                                      </p:cBhvr>
                                      <p:tavLst>
                                        <p:tav tm="0">
                                          <p:val>
                                            <p:strVal val="#ppt_x"/>
                                          </p:val>
                                        </p:tav>
                                        <p:tav tm="100000">
                                          <p:val>
                                            <p:strVal val="#ppt_x"/>
                                          </p:val>
                                        </p:tav>
                                      </p:tavLst>
                                    </p:anim>
                                    <p:anim calcmode="lin" valueType="num">
                                      <p:cBhvr additive="base">
                                        <p:cTn id="13" dur="500" fill="hold"/>
                                        <p:tgtEl>
                                          <p:spTgt spid="15463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19" presetClass="entr" presetSubtype="10" fill="hold" grpId="0" nodeType="afterEffect">
                                  <p:stCondLst>
                                    <p:cond delay="0"/>
                                  </p:stCondLst>
                                  <p:childTnLst>
                                    <p:set>
                                      <p:cBhvr>
                                        <p:cTn id="16" dur="1" fill="hold">
                                          <p:stCondLst>
                                            <p:cond delay="0"/>
                                          </p:stCondLst>
                                        </p:cTn>
                                        <p:tgtEl>
                                          <p:spTgt spid="154628"/>
                                        </p:tgtEl>
                                        <p:attrNameLst>
                                          <p:attrName>style.visibility</p:attrName>
                                        </p:attrNameLst>
                                      </p:cBhvr>
                                      <p:to>
                                        <p:strVal val="visible"/>
                                      </p:to>
                                    </p:set>
                                    <p:anim calcmode="lin" valueType="num">
                                      <p:cBhvr>
                                        <p:cTn id="17" dur="5000" fill="hold"/>
                                        <p:tgtEl>
                                          <p:spTgt spid="154628"/>
                                        </p:tgtEl>
                                        <p:attrNameLst>
                                          <p:attrName>ppt_w</p:attrName>
                                        </p:attrNameLst>
                                      </p:cBhvr>
                                      <p:tavLst>
                                        <p:tav tm="0" fmla="#ppt_w*sin(2.5*pi*$)">
                                          <p:val>
                                            <p:fltVal val="0"/>
                                          </p:val>
                                        </p:tav>
                                        <p:tav tm="100000">
                                          <p:val>
                                            <p:fltVal val="1"/>
                                          </p:val>
                                        </p:tav>
                                      </p:tavLst>
                                    </p:anim>
                                    <p:anim calcmode="lin" valueType="num">
                                      <p:cBhvr>
                                        <p:cTn id="18" dur="5000" fill="hold"/>
                                        <p:tgtEl>
                                          <p:spTgt spid="154628"/>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6500"/>
                            </p:stCondLst>
                            <p:childTnLst>
                              <p:par>
                                <p:cTn id="20" presetID="34" presetClass="entr" presetSubtype="0" fill="hold" nodeType="afterEffect">
                                  <p:stCondLst>
                                    <p:cond delay="0"/>
                                  </p:stCondLst>
                                  <p:childTnLst>
                                    <p:set>
                                      <p:cBhvr>
                                        <p:cTn id="21" dur="1" fill="hold">
                                          <p:stCondLst>
                                            <p:cond delay="0"/>
                                          </p:stCondLst>
                                        </p:cTn>
                                        <p:tgtEl>
                                          <p:spTgt spid="154631"/>
                                        </p:tgtEl>
                                        <p:attrNameLst>
                                          <p:attrName>style.visibility</p:attrName>
                                        </p:attrNameLst>
                                      </p:cBhvr>
                                      <p:to>
                                        <p:strVal val="visible"/>
                                      </p:to>
                                    </p:set>
                                    <p:anim from="(-#ppt_w/2)" to="(#ppt_x)" calcmode="lin" valueType="num">
                                      <p:cBhvr>
                                        <p:cTn id="22" dur="600" fill="hold">
                                          <p:stCondLst>
                                            <p:cond delay="0"/>
                                          </p:stCondLst>
                                        </p:cTn>
                                        <p:tgtEl>
                                          <p:spTgt spid="154631"/>
                                        </p:tgtEl>
                                        <p:attrNameLst>
                                          <p:attrName>ppt_x</p:attrName>
                                        </p:attrNameLst>
                                      </p:cBhvr>
                                    </p:anim>
                                    <p:anim from="0" to="-1.0" calcmode="lin" valueType="num">
                                      <p:cBhvr>
                                        <p:cTn id="23" dur="200" decel="50000" autoRev="1" fill="hold">
                                          <p:stCondLst>
                                            <p:cond delay="600"/>
                                          </p:stCondLst>
                                        </p:cTn>
                                        <p:tgtEl>
                                          <p:spTgt spid="154631"/>
                                        </p:tgtEl>
                                        <p:attrNameLst>
                                          <p:attrName>xshear</p:attrName>
                                        </p:attrNameLst>
                                      </p:cBhvr>
                                    </p:anim>
                                    <p:animScale>
                                      <p:cBhvr>
                                        <p:cTn id="24" dur="200" decel="100000" autoRev="1" fill="hold">
                                          <p:stCondLst>
                                            <p:cond delay="600"/>
                                          </p:stCondLst>
                                        </p:cTn>
                                        <p:tgtEl>
                                          <p:spTgt spid="154631"/>
                                        </p:tgtEl>
                                      </p:cBhvr>
                                      <p:from x="100000" y="100000"/>
                                      <p:to x="80000" y="100000"/>
                                    </p:animScale>
                                    <p:anim by="(#ppt_h/3+#ppt_w*0.1)" calcmode="lin" valueType="num">
                                      <p:cBhvr additive="sum">
                                        <p:cTn id="25" dur="200" decel="100000" autoRev="1" fill="hold">
                                          <p:stCondLst>
                                            <p:cond delay="600"/>
                                          </p:stCondLst>
                                        </p:cTn>
                                        <p:tgtEl>
                                          <p:spTgt spid="154631"/>
                                        </p:tgtEl>
                                        <p:attrNameLst>
                                          <p:attrName>ppt_x</p:attrName>
                                        </p:attrNameLst>
                                      </p:cBhvr>
                                    </p:anim>
                                  </p:childTnLst>
                                </p:cTn>
                              </p:par>
                            </p:childTnLst>
                          </p:cTn>
                        </p:par>
                        <p:par>
                          <p:cTn id="26" fill="hold" nodeType="afterGroup">
                            <p:stCondLst>
                              <p:cond delay="7500"/>
                            </p:stCondLst>
                            <p:childTnLst>
                              <p:par>
                                <p:cTn id="27" presetID="53" presetClass="entr" presetSubtype="0" fill="hold" grpId="0" nodeType="afterEffect">
                                  <p:stCondLst>
                                    <p:cond delay="0"/>
                                  </p:stCondLst>
                                  <p:childTnLst>
                                    <p:set>
                                      <p:cBhvr>
                                        <p:cTn id="28" dur="1" fill="hold">
                                          <p:stCondLst>
                                            <p:cond delay="0"/>
                                          </p:stCondLst>
                                        </p:cTn>
                                        <p:tgtEl>
                                          <p:spTgt spid="154632"/>
                                        </p:tgtEl>
                                        <p:attrNameLst>
                                          <p:attrName>style.visibility</p:attrName>
                                        </p:attrNameLst>
                                      </p:cBhvr>
                                      <p:to>
                                        <p:strVal val="visible"/>
                                      </p:to>
                                    </p:set>
                                    <p:anim calcmode="lin" valueType="num">
                                      <p:cBhvr>
                                        <p:cTn id="29" dur="500" fill="hold"/>
                                        <p:tgtEl>
                                          <p:spTgt spid="154632"/>
                                        </p:tgtEl>
                                        <p:attrNameLst>
                                          <p:attrName>ppt_w</p:attrName>
                                        </p:attrNameLst>
                                      </p:cBhvr>
                                      <p:tavLst>
                                        <p:tav tm="0">
                                          <p:val>
                                            <p:fltVal val="0"/>
                                          </p:val>
                                        </p:tav>
                                        <p:tav tm="100000">
                                          <p:val>
                                            <p:strVal val="#ppt_w"/>
                                          </p:val>
                                        </p:tav>
                                      </p:tavLst>
                                    </p:anim>
                                    <p:anim calcmode="lin" valueType="num">
                                      <p:cBhvr>
                                        <p:cTn id="30" dur="500" fill="hold"/>
                                        <p:tgtEl>
                                          <p:spTgt spid="154632"/>
                                        </p:tgtEl>
                                        <p:attrNameLst>
                                          <p:attrName>ppt_h</p:attrName>
                                        </p:attrNameLst>
                                      </p:cBhvr>
                                      <p:tavLst>
                                        <p:tav tm="0">
                                          <p:val>
                                            <p:fltVal val="0"/>
                                          </p:val>
                                        </p:tav>
                                        <p:tav tm="100000">
                                          <p:val>
                                            <p:strVal val="#ppt_h"/>
                                          </p:val>
                                        </p:tav>
                                      </p:tavLst>
                                    </p:anim>
                                    <p:animEffect transition="in" filter="fade">
                                      <p:cBhvr>
                                        <p:cTn id="31" dur="500"/>
                                        <p:tgtEl>
                                          <p:spTgt spid="15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7" name="Picture 23" descr="A0458614">
            <a:extLst>
              <a:ext uri="{FF2B5EF4-FFF2-40B4-BE49-F238E27FC236}">
                <a16:creationId xmlns:a16="http://schemas.microsoft.com/office/drawing/2014/main" xmlns="" id="{C49CDEA4-6873-4B44-9B09-FF52851306B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54854" y="1868961"/>
            <a:ext cx="1621825" cy="887733"/>
          </a:xfrm>
          <a:noFill/>
        </p:spPr>
      </p:pic>
      <p:sp>
        <p:nvSpPr>
          <p:cNvPr id="3" name="Slide Number Placeholder 2">
            <a:extLst>
              <a:ext uri="{FF2B5EF4-FFF2-40B4-BE49-F238E27FC236}">
                <a16:creationId xmlns:a16="http://schemas.microsoft.com/office/drawing/2014/main" xmlns="" id="{FBCB4FC4-639A-49E6-861E-C5D63C3AF1E8}"/>
              </a:ext>
            </a:extLst>
          </p:cNvPr>
          <p:cNvSpPr>
            <a:spLocks noGrp="1"/>
          </p:cNvSpPr>
          <p:nvPr>
            <p:ph type="sldNum" sz="quarter" idx="12"/>
          </p:nvPr>
        </p:nvSpPr>
        <p:spPr/>
        <p:txBody>
          <a:bodyPr/>
          <a:lstStyle/>
          <a:p>
            <a:pPr>
              <a:defRPr/>
            </a:pPr>
            <a:fld id="{52DCCCCF-399F-454D-83A7-6FAD8F8ED36E}" type="slidenum">
              <a:rPr lang="ar-SA" altLang="en-US" smtClean="0"/>
              <a:pPr>
                <a:defRPr/>
              </a:pPr>
              <a:t>36</a:t>
            </a:fld>
            <a:endParaRPr lang="en-US" altLang="en-US"/>
          </a:p>
        </p:txBody>
      </p:sp>
      <p:sp>
        <p:nvSpPr>
          <p:cNvPr id="11266" name="Rectangle 2">
            <a:extLst>
              <a:ext uri="{FF2B5EF4-FFF2-40B4-BE49-F238E27FC236}">
                <a16:creationId xmlns:a16="http://schemas.microsoft.com/office/drawing/2014/main" xmlns="" id="{D573C5C1-4263-44A9-A170-B3FDC26FBD4D}"/>
              </a:ext>
            </a:extLst>
          </p:cNvPr>
          <p:cNvSpPr>
            <a:spLocks noGrp="1" noChangeArrowheads="1"/>
          </p:cNvSpPr>
          <p:nvPr>
            <p:ph type="body" idx="4294967295"/>
          </p:nvPr>
        </p:nvSpPr>
        <p:spPr>
          <a:xfrm>
            <a:off x="2735263" y="1928813"/>
            <a:ext cx="6408737" cy="642937"/>
          </a:xfrm>
        </p:spPr>
        <p:txBody>
          <a:bodyPr>
            <a:normAutofit fontScale="47500" lnSpcReduction="20000"/>
          </a:bodyPr>
          <a:lstStyle/>
          <a:p>
            <a:pPr algn="r" rtl="1" eaLnBrk="1" hangingPunct="1">
              <a:lnSpc>
                <a:spcPct val="90000"/>
              </a:lnSpc>
              <a:buFontTx/>
              <a:buNone/>
            </a:pPr>
            <a:r>
              <a:rPr lang="fa-IR" altLang="en-US" sz="3300" b="1" dirty="0">
                <a:solidFill>
                  <a:schemeClr val="hlink"/>
                </a:solidFill>
                <a:cs typeface="2  Badr" pitchFamily="2" charset="0"/>
              </a:rPr>
              <a:t>لامپ رشته اي :</a:t>
            </a:r>
          </a:p>
          <a:p>
            <a:pPr algn="ctr" eaLnBrk="1" hangingPunct="1">
              <a:lnSpc>
                <a:spcPct val="90000"/>
              </a:lnSpc>
              <a:buFontTx/>
              <a:buNone/>
            </a:pPr>
            <a:r>
              <a:rPr lang="fa-IR" altLang="en-US" sz="4350" b="1" dirty="0">
                <a:cs typeface="2  Badr" pitchFamily="2" charset="0"/>
              </a:rPr>
              <a:t> </a:t>
            </a:r>
            <a:r>
              <a:rPr lang="fa-IR" altLang="en-US" sz="3300" b="1" dirty="0">
                <a:cs typeface="2  Badr" pitchFamily="2" charset="0"/>
              </a:rPr>
              <a:t>بازده تقريباً 5 % </a:t>
            </a:r>
            <a:r>
              <a:rPr lang="fa-IR" altLang="en-US" sz="2700" b="1" dirty="0">
                <a:cs typeface="2  Badr" pitchFamily="2" charset="0"/>
              </a:rPr>
              <a:t>(95% انرژي مصرفي درلامپ تبديل به حرارت مي شود)</a:t>
            </a:r>
            <a:r>
              <a:rPr lang="fa-IR" altLang="en-US" sz="2175" b="1" dirty="0">
                <a:cs typeface="2  Badr" pitchFamily="2" charset="0"/>
              </a:rPr>
              <a:t>.</a:t>
            </a:r>
            <a:r>
              <a:rPr lang="fa-IR" altLang="en-US" b="1" dirty="0">
                <a:cs typeface="2  Badr" pitchFamily="2" charset="0"/>
              </a:rPr>
              <a:t> </a:t>
            </a:r>
          </a:p>
          <a:p>
            <a:pPr eaLnBrk="1" hangingPunct="1">
              <a:lnSpc>
                <a:spcPct val="90000"/>
              </a:lnSpc>
              <a:buFontTx/>
              <a:buNone/>
            </a:pPr>
            <a:endParaRPr lang="fa-IR" altLang="en-US" sz="3300" b="1" dirty="0">
              <a:cs typeface="2  Badr" pitchFamily="2" charset="0"/>
            </a:endParaRPr>
          </a:p>
        </p:txBody>
      </p:sp>
      <p:sp>
        <p:nvSpPr>
          <p:cNvPr id="11272" name="Rectangle 8">
            <a:extLst>
              <a:ext uri="{FF2B5EF4-FFF2-40B4-BE49-F238E27FC236}">
                <a16:creationId xmlns:a16="http://schemas.microsoft.com/office/drawing/2014/main" xmlns="" id="{523B78BC-8DA5-4133-BA13-BC74BAC669E2}"/>
              </a:ext>
            </a:extLst>
          </p:cNvPr>
          <p:cNvSpPr>
            <a:spLocks noChangeArrowheads="1"/>
          </p:cNvSpPr>
          <p:nvPr/>
        </p:nvSpPr>
        <p:spPr bwMode="auto">
          <a:xfrm>
            <a:off x="1143001" y="1071564"/>
            <a:ext cx="659011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fa-IR" altLang="en-US" sz="2700" b="1">
                <a:solidFill>
                  <a:srgbClr val="0000CC"/>
                </a:solidFill>
                <a:latin typeface="IranNastaliq" pitchFamily="18" charset="0"/>
                <a:cs typeface="2  Titr" pitchFamily="2" charset="0"/>
              </a:rPr>
              <a:t>راندمان مصرف انرژي الكتريكي درسيستم هاي روشنايي</a:t>
            </a:r>
            <a:endParaRPr lang="en-US" altLang="en-US" sz="2700" b="1">
              <a:solidFill>
                <a:srgbClr val="0000CC"/>
              </a:solidFill>
              <a:latin typeface="IranNastaliq" pitchFamily="18" charset="0"/>
              <a:cs typeface="2  Titr" pitchFamily="2" charset="0"/>
            </a:endParaRPr>
          </a:p>
        </p:txBody>
      </p:sp>
      <p:sp>
        <p:nvSpPr>
          <p:cNvPr id="6" name="Text Box 4">
            <a:extLst>
              <a:ext uri="{FF2B5EF4-FFF2-40B4-BE49-F238E27FC236}">
                <a16:creationId xmlns:a16="http://schemas.microsoft.com/office/drawing/2014/main" xmlns="" id="{FA3C761C-800B-45D6-8FA2-30CB471318C2}"/>
              </a:ext>
            </a:extLst>
          </p:cNvPr>
          <p:cNvSpPr txBox="1">
            <a:spLocks noChangeArrowheads="1"/>
          </p:cNvSpPr>
          <p:nvPr/>
        </p:nvSpPr>
        <p:spPr bwMode="auto">
          <a:xfrm>
            <a:off x="2782375" y="2912721"/>
            <a:ext cx="63448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en-US" sz="1800" b="1" dirty="0">
                <a:solidFill>
                  <a:schemeClr val="hlink"/>
                </a:solidFill>
                <a:cs typeface="2  Badr" pitchFamily="2" charset="0"/>
              </a:rPr>
              <a:t>لامپ فلورسنت :</a:t>
            </a:r>
          </a:p>
          <a:p>
            <a:pPr algn="ctr" eaLnBrk="1" hangingPunct="1">
              <a:spcBef>
                <a:spcPct val="0"/>
              </a:spcBef>
              <a:buFontTx/>
              <a:buNone/>
            </a:pPr>
            <a:r>
              <a:rPr lang="fa-IR" altLang="en-US" sz="1800" b="1" dirty="0">
                <a:cs typeface="2  Badr" pitchFamily="2" charset="0"/>
              </a:rPr>
              <a:t>بازده تقريباً 60 % </a:t>
            </a:r>
            <a:r>
              <a:rPr lang="fa-IR" altLang="en-US" sz="1050" b="1" dirty="0">
                <a:cs typeface="2  Badr" pitchFamily="2" charset="0"/>
              </a:rPr>
              <a:t>(</a:t>
            </a:r>
            <a:r>
              <a:rPr lang="fa-IR" altLang="en-US" sz="1350" b="1" dirty="0">
                <a:cs typeface="2  Badr" pitchFamily="2" charset="0"/>
              </a:rPr>
              <a:t>40% انرژي مصرفي درلامپ تبديل به حرارت مي شود</a:t>
            </a:r>
            <a:r>
              <a:rPr lang="fa-IR" altLang="en-US" sz="1050" b="1" dirty="0">
                <a:cs typeface="2  Badr" pitchFamily="2" charset="0"/>
              </a:rPr>
              <a:t>).</a:t>
            </a:r>
            <a:r>
              <a:rPr lang="fa-IR" altLang="en-US" sz="1050" dirty="0">
                <a:cs typeface="2  Badr" pitchFamily="2" charset="0"/>
              </a:rPr>
              <a:t> </a:t>
            </a:r>
          </a:p>
        </p:txBody>
      </p:sp>
      <p:pic>
        <p:nvPicPr>
          <p:cNvPr id="7" name="Picture 16" descr="Florecscent1">
            <a:extLst>
              <a:ext uri="{FF2B5EF4-FFF2-40B4-BE49-F238E27FC236}">
                <a16:creationId xmlns:a16="http://schemas.microsoft.com/office/drawing/2014/main" xmlns="" id="{B7BB7FA3-5F33-432B-928B-7554E8D4B6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654854" y="2952985"/>
            <a:ext cx="1621825" cy="906734"/>
          </a:xfrm>
          <a:prstGeom prst="rect">
            <a:avLst/>
          </a:prstGeom>
        </p:spPr>
      </p:pic>
      <p:sp>
        <p:nvSpPr>
          <p:cNvPr id="8" name="Text Box 4">
            <a:extLst>
              <a:ext uri="{FF2B5EF4-FFF2-40B4-BE49-F238E27FC236}">
                <a16:creationId xmlns:a16="http://schemas.microsoft.com/office/drawing/2014/main" xmlns="" id="{60EC3E24-3852-4C60-B110-E8BBDA46C5A8}"/>
              </a:ext>
            </a:extLst>
          </p:cNvPr>
          <p:cNvSpPr txBox="1">
            <a:spLocks noChangeArrowheads="1"/>
          </p:cNvSpPr>
          <p:nvPr/>
        </p:nvSpPr>
        <p:spPr bwMode="auto">
          <a:xfrm>
            <a:off x="3061477" y="3904949"/>
            <a:ext cx="60519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en-US" sz="1500" b="1" dirty="0">
                <a:solidFill>
                  <a:schemeClr val="hlink"/>
                </a:solidFill>
                <a:cs typeface="2  Badr" pitchFamily="2" charset="0"/>
              </a:rPr>
              <a:t>لامپ كم مصرف(</a:t>
            </a:r>
            <a:r>
              <a:rPr lang="en-US" altLang="en-US" sz="1500" b="1" dirty="0">
                <a:solidFill>
                  <a:schemeClr val="hlink"/>
                </a:solidFill>
                <a:cs typeface="2  Badr" pitchFamily="2" charset="0"/>
              </a:rPr>
              <a:t>CFL</a:t>
            </a:r>
            <a:r>
              <a:rPr lang="fa-IR" altLang="en-US" sz="1500" b="1" dirty="0">
                <a:solidFill>
                  <a:schemeClr val="hlink"/>
                </a:solidFill>
                <a:cs typeface="2  Badr" pitchFamily="2" charset="0"/>
              </a:rPr>
              <a:t>):</a:t>
            </a:r>
          </a:p>
          <a:p>
            <a:pPr algn="ctr" eaLnBrk="1" hangingPunct="1">
              <a:spcBef>
                <a:spcPct val="0"/>
              </a:spcBef>
              <a:buFontTx/>
              <a:buNone/>
            </a:pPr>
            <a:r>
              <a:rPr lang="fa-IR" altLang="en-US" sz="2100" b="1" dirty="0">
                <a:cs typeface="2  Badr" pitchFamily="2" charset="0"/>
              </a:rPr>
              <a:t>(بازده تقريباً 85 %) </a:t>
            </a:r>
            <a:r>
              <a:rPr lang="fa-IR" altLang="en-US" sz="1350" b="1" dirty="0">
                <a:cs typeface="2  Badr" pitchFamily="2" charset="0"/>
              </a:rPr>
              <a:t>(15% انرژي مصرفي درلامپ تبديل به حرارت مي شود). </a:t>
            </a:r>
            <a:endParaRPr lang="fa-IR" altLang="en-US" sz="1200" b="1" dirty="0">
              <a:cs typeface="2  Badr" pitchFamily="2" charset="0"/>
            </a:endParaRPr>
          </a:p>
          <a:p>
            <a:pPr algn="ctr" eaLnBrk="1" hangingPunct="1">
              <a:spcBef>
                <a:spcPct val="0"/>
              </a:spcBef>
              <a:buFontTx/>
              <a:buNone/>
            </a:pPr>
            <a:endParaRPr lang="fa-IR" altLang="en-US" sz="2400" b="1" dirty="0">
              <a:cs typeface="2  Badr" pitchFamily="2" charset="0"/>
            </a:endParaRPr>
          </a:p>
        </p:txBody>
      </p:sp>
      <p:pic>
        <p:nvPicPr>
          <p:cNvPr id="9" name="Picture 11" descr="15201-2009-5-20-19-38-">
            <a:extLst>
              <a:ext uri="{FF2B5EF4-FFF2-40B4-BE49-F238E27FC236}">
                <a16:creationId xmlns:a16="http://schemas.microsoft.com/office/drawing/2014/main" xmlns="" id="{0F059236-D89B-4D80-8C36-8CDC19BF8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854" y="3907189"/>
            <a:ext cx="1621824" cy="99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BA7F55FF-E056-45F4-8B20-C9D451913095}"/>
              </a:ext>
            </a:extLst>
          </p:cNvPr>
          <p:cNvSpPr/>
          <p:nvPr/>
        </p:nvSpPr>
        <p:spPr>
          <a:xfrm>
            <a:off x="6624228" y="4543493"/>
            <a:ext cx="2388565" cy="461665"/>
          </a:xfrm>
          <a:prstGeom prst="rect">
            <a:avLst/>
          </a:prstGeom>
        </p:spPr>
        <p:txBody>
          <a:bodyPr wrap="square">
            <a:spAutoFit/>
          </a:bodyPr>
          <a:lstStyle/>
          <a:p>
            <a:pPr algn="r" rtl="1"/>
            <a:r>
              <a:rPr lang="fa-IR" altLang="en-US" sz="2100" b="1" dirty="0">
                <a:solidFill>
                  <a:schemeClr val="hlink"/>
                </a:solidFill>
                <a:cs typeface="2  Badr" pitchFamily="2" charset="0"/>
              </a:rPr>
              <a:t>لامپ</a:t>
            </a:r>
            <a:r>
              <a:rPr lang="en-US" altLang="en-US" sz="2100" b="1" dirty="0">
                <a:solidFill>
                  <a:schemeClr val="hlink"/>
                </a:solidFill>
                <a:cs typeface="2  Badr" pitchFamily="2" charset="0"/>
              </a:rPr>
              <a:t>LED</a:t>
            </a:r>
            <a:r>
              <a:rPr lang="en-US" altLang="en-US" sz="2400" b="1" dirty="0">
                <a:solidFill>
                  <a:schemeClr val="hlink"/>
                </a:solidFill>
                <a:cs typeface="2  Badr" pitchFamily="2" charset="0"/>
              </a:rPr>
              <a:t> </a:t>
            </a:r>
            <a:endParaRPr lang="en-US" sz="2400" dirty="0"/>
          </a:p>
        </p:txBody>
      </p:sp>
      <p:sp>
        <p:nvSpPr>
          <p:cNvPr id="2" name="Rectangle 1">
            <a:extLst>
              <a:ext uri="{FF2B5EF4-FFF2-40B4-BE49-F238E27FC236}">
                <a16:creationId xmlns:a16="http://schemas.microsoft.com/office/drawing/2014/main" xmlns="" id="{76BD5565-7ED4-4907-84F8-4AC353F49CB5}"/>
              </a:ext>
            </a:extLst>
          </p:cNvPr>
          <p:cNvSpPr/>
          <p:nvPr/>
        </p:nvSpPr>
        <p:spPr>
          <a:xfrm>
            <a:off x="3169376" y="4942758"/>
            <a:ext cx="4806765" cy="323165"/>
          </a:xfrm>
          <a:prstGeom prst="rect">
            <a:avLst/>
          </a:prstGeom>
        </p:spPr>
        <p:txBody>
          <a:bodyPr wrap="none">
            <a:spAutoFit/>
          </a:bodyPr>
          <a:lstStyle/>
          <a:p>
            <a:pPr algn="r" rtl="1"/>
            <a:r>
              <a:rPr lang="fa-IR" altLang="en-US" sz="1500" b="1" dirty="0">
                <a:cs typeface="2  Badr" pitchFamily="2" charset="0"/>
              </a:rPr>
              <a:t>(بازده تقريباً </a:t>
            </a:r>
            <a:r>
              <a:rPr lang="en-US" altLang="en-US" sz="1500" b="1" dirty="0">
                <a:cs typeface="2  Badr" pitchFamily="2" charset="0"/>
              </a:rPr>
              <a:t>95</a:t>
            </a:r>
            <a:r>
              <a:rPr lang="fa-IR" altLang="en-US" sz="1500" b="1" dirty="0">
                <a:cs typeface="2  Badr" pitchFamily="2" charset="0"/>
              </a:rPr>
              <a:t> %) (5% انرژي مصرفي درلامپ تبديل به حرارت مي شود</a:t>
            </a:r>
            <a:endParaRPr lang="en-US" sz="1500" dirty="0"/>
          </a:p>
        </p:txBody>
      </p:sp>
      <p:pic>
        <p:nvPicPr>
          <p:cNvPr id="12" name="Picture 11">
            <a:extLst>
              <a:ext uri="{FF2B5EF4-FFF2-40B4-BE49-F238E27FC236}">
                <a16:creationId xmlns:a16="http://schemas.microsoft.com/office/drawing/2014/main" xmlns="" id="{A30B8418-F22B-42BD-A38F-62A41C1C3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499" y="4947968"/>
            <a:ext cx="1621823" cy="993309"/>
          </a:xfrm>
          <a:prstGeom prst="rect">
            <a:avLst/>
          </a:prstGeom>
        </p:spPr>
      </p:pic>
    </p:spTree>
    <p:extLst>
      <p:ext uri="{BB962C8B-B14F-4D97-AF65-F5344CB8AC3E}">
        <p14:creationId xmlns:p14="http://schemas.microsoft.com/office/powerpoint/2010/main" val="31247730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anim calcmode="lin" valueType="num">
                                      <p:cBhvr>
                                        <p:cTn id="8" dur="2000" fill="hold"/>
                                        <p:tgtEl>
                                          <p:spTgt spid="11272"/>
                                        </p:tgtEl>
                                        <p:attrNameLst>
                                          <p:attrName>style.rotation</p:attrName>
                                        </p:attrNameLst>
                                      </p:cBhvr>
                                      <p:tavLst>
                                        <p:tav tm="0">
                                          <p:val>
                                            <p:fltVal val="720"/>
                                          </p:val>
                                        </p:tav>
                                        <p:tav tm="100000">
                                          <p:val>
                                            <p:fltVal val="0"/>
                                          </p:val>
                                        </p:tav>
                                      </p:tavLst>
                                    </p:anim>
                                    <p:anim calcmode="lin" valueType="num">
                                      <p:cBhvr>
                                        <p:cTn id="9" dur="2000" fill="hold"/>
                                        <p:tgtEl>
                                          <p:spTgt spid="11272"/>
                                        </p:tgtEl>
                                        <p:attrNameLst>
                                          <p:attrName>ppt_h</p:attrName>
                                        </p:attrNameLst>
                                      </p:cBhvr>
                                      <p:tavLst>
                                        <p:tav tm="0">
                                          <p:val>
                                            <p:fltVal val="0"/>
                                          </p:val>
                                        </p:tav>
                                        <p:tav tm="100000">
                                          <p:val>
                                            <p:strVal val="#ppt_h"/>
                                          </p:val>
                                        </p:tav>
                                      </p:tavLst>
                                    </p:anim>
                                    <p:anim calcmode="lin" valueType="num">
                                      <p:cBhvr>
                                        <p:cTn id="10" dur="2000" fill="hold"/>
                                        <p:tgtEl>
                                          <p:spTgt spid="1127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15" presetClass="entr" presetSubtype="0" fill="hold" nodeType="afterEffect">
                                  <p:stCondLst>
                                    <p:cond delay="0"/>
                                  </p:stCondLst>
                                  <p:childTnLst>
                                    <p:set>
                                      <p:cBhvr>
                                        <p:cTn id="13" dur="1" fill="hold">
                                          <p:stCondLst>
                                            <p:cond delay="0"/>
                                          </p:stCondLst>
                                        </p:cTn>
                                        <p:tgtEl>
                                          <p:spTgt spid="11287"/>
                                        </p:tgtEl>
                                        <p:attrNameLst>
                                          <p:attrName>style.visibility</p:attrName>
                                        </p:attrNameLst>
                                      </p:cBhvr>
                                      <p:to>
                                        <p:strVal val="visible"/>
                                      </p:to>
                                    </p:set>
                                    <p:anim calcmode="lin" valueType="num">
                                      <p:cBhvr>
                                        <p:cTn id="14" dur="1000" fill="hold"/>
                                        <p:tgtEl>
                                          <p:spTgt spid="11287"/>
                                        </p:tgtEl>
                                        <p:attrNameLst>
                                          <p:attrName>ppt_w</p:attrName>
                                        </p:attrNameLst>
                                      </p:cBhvr>
                                      <p:tavLst>
                                        <p:tav tm="0">
                                          <p:val>
                                            <p:fltVal val="0"/>
                                          </p:val>
                                        </p:tav>
                                        <p:tav tm="100000">
                                          <p:val>
                                            <p:strVal val="#ppt_w"/>
                                          </p:val>
                                        </p:tav>
                                      </p:tavLst>
                                    </p:anim>
                                    <p:anim calcmode="lin" valueType="num">
                                      <p:cBhvr>
                                        <p:cTn id="15" dur="1000" fill="hold"/>
                                        <p:tgtEl>
                                          <p:spTgt spid="11287"/>
                                        </p:tgtEl>
                                        <p:attrNameLst>
                                          <p:attrName>ppt_h</p:attrName>
                                        </p:attrNameLst>
                                      </p:cBhvr>
                                      <p:tavLst>
                                        <p:tav tm="0">
                                          <p:val>
                                            <p:fltVal val="0"/>
                                          </p:val>
                                        </p:tav>
                                        <p:tav tm="100000">
                                          <p:val>
                                            <p:strVal val="#ppt_h"/>
                                          </p:val>
                                        </p:tav>
                                      </p:tavLst>
                                    </p:anim>
                                    <p:anim calcmode="lin" valueType="num">
                                      <p:cBhvr>
                                        <p:cTn id="16" dur="1000" fill="hold"/>
                                        <p:tgtEl>
                                          <p:spTgt spid="1128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287"/>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3000"/>
                            </p:stCondLst>
                            <p:childTnLst>
                              <p:par>
                                <p:cTn id="19" presetID="52" presetClass="entr" presetSubtype="0" fill="hold" grpId="0" nodeType="afterEffect">
                                  <p:stCondLst>
                                    <p:cond delay="0"/>
                                  </p:stCondLst>
                                  <p:childTnLst>
                                    <p:set>
                                      <p:cBhvr>
                                        <p:cTn id="20" dur="1" fill="hold">
                                          <p:stCondLst>
                                            <p:cond delay="0"/>
                                          </p:stCondLst>
                                        </p:cTn>
                                        <p:tgtEl>
                                          <p:spTgt spid="11266">
                                            <p:txEl>
                                              <p:pRg st="0" end="0"/>
                                            </p:txEl>
                                          </p:spTgt>
                                        </p:tgtEl>
                                        <p:attrNameLst>
                                          <p:attrName>style.visibility</p:attrName>
                                        </p:attrNameLst>
                                      </p:cBhvr>
                                      <p:to>
                                        <p:strVal val="visible"/>
                                      </p:to>
                                    </p:set>
                                    <p:animScale>
                                      <p:cBhvr>
                                        <p:cTn id="21" dur="1000" decel="50000" fill="hold">
                                          <p:stCondLst>
                                            <p:cond delay="0"/>
                                          </p:stCondLst>
                                        </p:cTn>
                                        <p:tgtEl>
                                          <p:spTgt spid="1126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6">
                                            <p:txEl>
                                              <p:pRg st="0" end="0"/>
                                            </p:txEl>
                                          </p:spTgt>
                                        </p:tgtEl>
                                        <p:attrNameLst>
                                          <p:attrName>ppt_x</p:attrName>
                                          <p:attrName>ppt_y</p:attrName>
                                        </p:attrNameLst>
                                      </p:cBhvr>
                                    </p:animMotion>
                                    <p:animEffect transition="in" filter="fade">
                                      <p:cBhvr>
                                        <p:cTn id="23" dur="1000"/>
                                        <p:tgtEl>
                                          <p:spTgt spid="11266">
                                            <p:txEl>
                                              <p:pRg st="0" end="0"/>
                                            </p:txEl>
                                          </p:spTgt>
                                        </p:tgtEl>
                                      </p:cBhvr>
                                    </p:animEffect>
                                  </p:childTnLst>
                                </p:cTn>
                              </p:par>
                            </p:childTnLst>
                          </p:cTn>
                        </p:par>
                        <p:par>
                          <p:cTn id="24" fill="hold" nodeType="afterGroup">
                            <p:stCondLst>
                              <p:cond delay="4000"/>
                            </p:stCondLst>
                            <p:childTnLst>
                              <p:par>
                                <p:cTn id="25" presetID="52" presetClass="entr" presetSubtype="0" fill="hold" grpId="0" nodeType="afterEffect">
                                  <p:stCondLst>
                                    <p:cond delay="0"/>
                                  </p:stCondLst>
                                  <p:childTnLst>
                                    <p:set>
                                      <p:cBhvr>
                                        <p:cTn id="26" dur="1" fill="hold">
                                          <p:stCondLst>
                                            <p:cond delay="0"/>
                                          </p:stCondLst>
                                        </p:cTn>
                                        <p:tgtEl>
                                          <p:spTgt spid="11266">
                                            <p:txEl>
                                              <p:pRg st="1" end="1"/>
                                            </p:txEl>
                                          </p:spTgt>
                                        </p:tgtEl>
                                        <p:attrNameLst>
                                          <p:attrName>style.visibility</p:attrName>
                                        </p:attrNameLst>
                                      </p:cBhvr>
                                      <p:to>
                                        <p:strVal val="visible"/>
                                      </p:to>
                                    </p:set>
                                    <p:animScale>
                                      <p:cBhvr>
                                        <p:cTn id="27" dur="2000" decel="50000" fill="hold">
                                          <p:stCondLst>
                                            <p:cond delay="0"/>
                                          </p:stCondLst>
                                        </p:cTn>
                                        <p:tgtEl>
                                          <p:spTgt spid="1126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11266">
                                            <p:txEl>
                                              <p:pRg st="1" end="1"/>
                                            </p:txEl>
                                          </p:spTgt>
                                        </p:tgtEl>
                                        <p:attrNameLst>
                                          <p:attrName>ppt_x</p:attrName>
                                          <p:attrName>ppt_y</p:attrName>
                                        </p:attrNameLst>
                                      </p:cBhvr>
                                    </p:animMotion>
                                    <p:animEffect transition="in" filter="fade">
                                      <p:cBhvr>
                                        <p:cTn id="29" dur="2000"/>
                                        <p:tgtEl>
                                          <p:spTgt spid="11266">
                                            <p:txEl>
                                              <p:pRg st="1" end="1"/>
                                            </p:txEl>
                                          </p:spTgt>
                                        </p:tgtEl>
                                      </p:cBhvr>
                                    </p:animEffect>
                                  </p:childTnLst>
                                </p:cTn>
                              </p:par>
                            </p:childTnLst>
                          </p:cTn>
                        </p:par>
                        <p:par>
                          <p:cTn id="30" fill="hold">
                            <p:stCondLst>
                              <p:cond delay="6000"/>
                            </p:stCondLst>
                            <p:childTnLst>
                              <p:par>
                                <p:cTn id="31" presetID="26" presetClass="entr" presetSubtype="0" fill="hold"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down)">
                                      <p:cBhvr>
                                        <p:cTn id="33" dur="580">
                                          <p:stCondLst>
                                            <p:cond delay="0"/>
                                          </p:stCondLst>
                                        </p:cTn>
                                        <p:tgtEl>
                                          <p:spTgt spid="6">
                                            <p:txEl>
                                              <p:pRg st="0" end="0"/>
                                            </p:txEl>
                                          </p:spTgt>
                                        </p:tgtEl>
                                      </p:cBhvr>
                                    </p:animEffect>
                                    <p:anim calcmode="lin" valueType="num">
                                      <p:cBhvr>
                                        <p:cTn id="3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xEl>
                                              <p:pRg st="0" end="0"/>
                                            </p:txEl>
                                          </p:spTgt>
                                        </p:tgtEl>
                                      </p:cBhvr>
                                      <p:to x="100000" y="60000"/>
                                    </p:animScale>
                                    <p:animScale>
                                      <p:cBhvr>
                                        <p:cTn id="40" dur="166" decel="50000">
                                          <p:stCondLst>
                                            <p:cond delay="676"/>
                                          </p:stCondLst>
                                        </p:cTn>
                                        <p:tgtEl>
                                          <p:spTgt spid="6">
                                            <p:txEl>
                                              <p:pRg st="0" end="0"/>
                                            </p:txEl>
                                          </p:spTgt>
                                        </p:tgtEl>
                                      </p:cBhvr>
                                      <p:to x="100000" y="100000"/>
                                    </p:animScale>
                                    <p:animScale>
                                      <p:cBhvr>
                                        <p:cTn id="41" dur="26">
                                          <p:stCondLst>
                                            <p:cond delay="1312"/>
                                          </p:stCondLst>
                                        </p:cTn>
                                        <p:tgtEl>
                                          <p:spTgt spid="6">
                                            <p:txEl>
                                              <p:pRg st="0" end="0"/>
                                            </p:txEl>
                                          </p:spTgt>
                                        </p:tgtEl>
                                      </p:cBhvr>
                                      <p:to x="100000" y="80000"/>
                                    </p:animScale>
                                    <p:animScale>
                                      <p:cBhvr>
                                        <p:cTn id="42" dur="166" decel="50000">
                                          <p:stCondLst>
                                            <p:cond delay="1338"/>
                                          </p:stCondLst>
                                        </p:cTn>
                                        <p:tgtEl>
                                          <p:spTgt spid="6">
                                            <p:txEl>
                                              <p:pRg st="0" end="0"/>
                                            </p:txEl>
                                          </p:spTgt>
                                        </p:tgtEl>
                                      </p:cBhvr>
                                      <p:to x="100000" y="100000"/>
                                    </p:animScale>
                                    <p:animScale>
                                      <p:cBhvr>
                                        <p:cTn id="43" dur="26">
                                          <p:stCondLst>
                                            <p:cond delay="1642"/>
                                          </p:stCondLst>
                                        </p:cTn>
                                        <p:tgtEl>
                                          <p:spTgt spid="6">
                                            <p:txEl>
                                              <p:pRg st="0" end="0"/>
                                            </p:txEl>
                                          </p:spTgt>
                                        </p:tgtEl>
                                      </p:cBhvr>
                                      <p:to x="100000" y="90000"/>
                                    </p:animScale>
                                    <p:animScale>
                                      <p:cBhvr>
                                        <p:cTn id="44" dur="166" decel="50000">
                                          <p:stCondLst>
                                            <p:cond delay="1668"/>
                                          </p:stCondLst>
                                        </p:cTn>
                                        <p:tgtEl>
                                          <p:spTgt spid="6">
                                            <p:txEl>
                                              <p:pRg st="0" end="0"/>
                                            </p:txEl>
                                          </p:spTgt>
                                        </p:tgtEl>
                                      </p:cBhvr>
                                      <p:to x="100000" y="100000"/>
                                    </p:animScale>
                                    <p:animScale>
                                      <p:cBhvr>
                                        <p:cTn id="45" dur="26">
                                          <p:stCondLst>
                                            <p:cond delay="1808"/>
                                          </p:stCondLst>
                                        </p:cTn>
                                        <p:tgtEl>
                                          <p:spTgt spid="6">
                                            <p:txEl>
                                              <p:pRg st="0" end="0"/>
                                            </p:txEl>
                                          </p:spTgt>
                                        </p:tgtEl>
                                      </p:cBhvr>
                                      <p:to x="100000" y="95000"/>
                                    </p:animScale>
                                    <p:animScale>
                                      <p:cBhvr>
                                        <p:cTn id="46" dur="166" decel="50000">
                                          <p:stCondLst>
                                            <p:cond delay="1834"/>
                                          </p:stCondLst>
                                        </p:cTn>
                                        <p:tgtEl>
                                          <p:spTgt spid="6">
                                            <p:txEl>
                                              <p:pRg st="0" end="0"/>
                                            </p:txEl>
                                          </p:spTgt>
                                        </p:tgtEl>
                                      </p:cBhvr>
                                      <p:to x="100000" y="100000"/>
                                    </p:animScale>
                                  </p:childTnLst>
                                </p:cTn>
                              </p:par>
                            </p:childTnLst>
                          </p:cTn>
                        </p:par>
                        <p:par>
                          <p:cTn id="47" fill="hold">
                            <p:stCondLst>
                              <p:cond delay="8000"/>
                            </p:stCondLst>
                            <p:childTnLst>
                              <p:par>
                                <p:cTn id="48" presetID="56" presetClass="entr" presetSubtype="0" fill="hold" nodeType="afterEffect">
                                  <p:stCondLst>
                                    <p:cond delay="0"/>
                                  </p:stCondLst>
                                  <p:iterate type="lt">
                                    <p:tmPct val="10000"/>
                                  </p:iterate>
                                  <p:childTnLst>
                                    <p:set>
                                      <p:cBhvr>
                                        <p:cTn id="49" dur="1" fill="hold">
                                          <p:stCondLst>
                                            <p:cond delay="0"/>
                                          </p:stCondLst>
                                        </p:cTn>
                                        <p:tgtEl>
                                          <p:spTgt spid="6">
                                            <p:txEl>
                                              <p:pRg st="1" end="1"/>
                                            </p:txEl>
                                          </p:spTgt>
                                        </p:tgtEl>
                                        <p:attrNameLst>
                                          <p:attrName>style.visibility</p:attrName>
                                        </p:attrNameLst>
                                      </p:cBhvr>
                                      <p:to>
                                        <p:strVal val="visible"/>
                                      </p:to>
                                    </p:set>
                                    <p:anim by="(-#ppt_w*2)" calcmode="lin" valueType="num">
                                      <p:cBhvr rctx="PPT">
                                        <p:cTn id="50" dur="500" autoRev="1" fill="hold">
                                          <p:stCondLst>
                                            <p:cond delay="0"/>
                                          </p:stCondLst>
                                        </p:cTn>
                                        <p:tgtEl>
                                          <p:spTgt spid="6">
                                            <p:txEl>
                                              <p:pRg st="1" end="1"/>
                                            </p:txEl>
                                          </p:spTgt>
                                        </p:tgtEl>
                                        <p:attrNameLst>
                                          <p:attrName>ppt_w</p:attrName>
                                        </p:attrNameLst>
                                      </p:cBhvr>
                                    </p:anim>
                                    <p:anim by="(#ppt_w*0.50)" calcmode="lin" valueType="num">
                                      <p:cBhvr>
                                        <p:cTn id="51" dur="500" decel="50000" autoRev="1" fill="hold">
                                          <p:stCondLst>
                                            <p:cond delay="0"/>
                                          </p:stCondLst>
                                        </p:cTn>
                                        <p:tgtEl>
                                          <p:spTgt spid="6">
                                            <p:txEl>
                                              <p:pRg st="1" end="1"/>
                                            </p:txEl>
                                          </p:spTgt>
                                        </p:tgtEl>
                                        <p:attrNameLst>
                                          <p:attrName>ppt_x</p:attrName>
                                        </p:attrNameLst>
                                      </p:cBhvr>
                                    </p:anim>
                                    <p:anim from="(-#ppt_h/2)" to="(#ppt_y)" calcmode="lin" valueType="num">
                                      <p:cBhvr>
                                        <p:cTn id="52" dur="1000" fill="hold">
                                          <p:stCondLst>
                                            <p:cond delay="0"/>
                                          </p:stCondLst>
                                        </p:cTn>
                                        <p:tgtEl>
                                          <p:spTgt spid="6">
                                            <p:txEl>
                                              <p:pRg st="1" end="1"/>
                                            </p:txEl>
                                          </p:spTgt>
                                        </p:tgtEl>
                                        <p:attrNameLst>
                                          <p:attrName>ppt_y</p:attrName>
                                        </p:attrNameLst>
                                      </p:cBhvr>
                                    </p:anim>
                                    <p:animRot by="21600000">
                                      <p:cBhvr>
                                        <p:cTn id="53" dur="1000" fill="hold">
                                          <p:stCondLst>
                                            <p:cond delay="0"/>
                                          </p:stCondLst>
                                        </p:cTn>
                                        <p:tgtEl>
                                          <p:spTgt spid="6">
                                            <p:txEl>
                                              <p:pRg st="1" end="1"/>
                                            </p:txEl>
                                          </p:spTgt>
                                        </p:tgtEl>
                                        <p:attrNameLst>
                                          <p:attrName>r</p:attrName>
                                        </p:attrNameLst>
                                      </p:cBhvr>
                                    </p:animRot>
                                  </p:childTnLst>
                                </p:cTn>
                              </p:par>
                            </p:childTnLst>
                          </p:cTn>
                        </p:par>
                        <p:par>
                          <p:cTn id="54" fill="hold">
                            <p:stCondLst>
                              <p:cond delay="14300"/>
                            </p:stCondLst>
                            <p:childTnLst>
                              <p:par>
                                <p:cTn id="55" presetID="4"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par>
                          <p:cTn id="58" fill="hold">
                            <p:stCondLst>
                              <p:cond delay="14800"/>
                            </p:stCondLst>
                            <p:childTnLst>
                              <p:par>
                                <p:cTn id="59" presetID="52" presetClass="entr" presetSubtype="0" fill="hold" nodeType="after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Scale>
                                      <p:cBhvr>
                                        <p:cTn id="61" dur="2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2000" decel="50000" fill="hold">
                                          <p:stCondLst>
                                            <p:cond delay="0"/>
                                          </p:stCondLst>
                                        </p:cTn>
                                        <p:tgtEl>
                                          <p:spTgt spid="8">
                                            <p:txEl>
                                              <p:pRg st="0" end="0"/>
                                            </p:txEl>
                                          </p:spTgt>
                                        </p:tgtEl>
                                        <p:attrNameLst>
                                          <p:attrName>ppt_x</p:attrName>
                                          <p:attrName>ppt_y</p:attrName>
                                        </p:attrNameLst>
                                      </p:cBhvr>
                                    </p:animMotion>
                                    <p:animEffect transition="in" filter="fade">
                                      <p:cBhvr>
                                        <p:cTn id="63" dur="2000"/>
                                        <p:tgtEl>
                                          <p:spTgt spid="8">
                                            <p:txEl>
                                              <p:pRg st="0" end="0"/>
                                            </p:txEl>
                                          </p:spTgt>
                                        </p:tgtEl>
                                      </p:cBhvr>
                                    </p:animEffect>
                                  </p:childTnLst>
                                </p:cTn>
                              </p:par>
                            </p:childTnLst>
                          </p:cTn>
                        </p:par>
                        <p:par>
                          <p:cTn id="64" fill="hold">
                            <p:stCondLst>
                              <p:cond delay="16800"/>
                            </p:stCondLst>
                            <p:childTnLst>
                              <p:par>
                                <p:cTn id="65" presetID="54" presetClass="entr" presetSubtype="0" accel="100000" fill="hold" nodeType="after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p:cTn id="67" dur="20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68" dur="2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69" dur="2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70" dur="2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71" dur="2000"/>
                                        <p:tgtEl>
                                          <p:spTgt spid="8">
                                            <p:txEl>
                                              <p:pRg st="1" end="1"/>
                                            </p:txEl>
                                          </p:spTgt>
                                        </p:tgtEl>
                                      </p:cBhvr>
                                    </p:animEffect>
                                  </p:childTnLst>
                                </p:cTn>
                              </p:par>
                            </p:childTnLst>
                          </p:cTn>
                        </p:par>
                        <p:par>
                          <p:cTn id="72" fill="hold">
                            <p:stCondLst>
                              <p:cond delay="18800"/>
                            </p:stCondLst>
                            <p:childTnLst>
                              <p:par>
                                <p:cTn id="73" presetID="2" presetClass="entr" presetSubtype="4"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Newsprint">
            <a:extLst>
              <a:ext uri="{FF2B5EF4-FFF2-40B4-BE49-F238E27FC236}">
                <a16:creationId xmlns:a16="http://schemas.microsoft.com/office/drawing/2014/main" xmlns="" id="{4E9AF2CA-7319-4770-A877-11D6F2638C3B}"/>
              </a:ext>
            </a:extLst>
          </p:cNvPr>
          <p:cNvSpPr>
            <a:spLocks noGrp="1" noChangeArrowheads="1"/>
          </p:cNvSpPr>
          <p:nvPr>
            <p:ph type="body" idx="4294967295"/>
          </p:nvPr>
        </p:nvSpPr>
        <p:spPr>
          <a:xfrm>
            <a:off x="3057525" y="1428750"/>
            <a:ext cx="3688977" cy="3357563"/>
          </a:xfrm>
          <a:noFill/>
        </p:spPr>
        <p:txBody>
          <a:bodyPr>
            <a:normAutofit fontScale="77500" lnSpcReduction="20000"/>
          </a:bodyPr>
          <a:lstStyle/>
          <a:p>
            <a:pPr algn="just" rtl="1" eaLnBrk="1" hangingPunct="1">
              <a:lnSpc>
                <a:spcPct val="120000"/>
              </a:lnSpc>
              <a:buFont typeface="Wingdings" panose="05000000000000000000" pitchFamily="2" charset="2"/>
              <a:buChar char="ü"/>
            </a:pPr>
            <a:r>
              <a:rPr lang="ar-SA" altLang="en-US" sz="3300" b="1" dirty="0">
                <a:cs typeface="2  Badr" pitchFamily="2" charset="0"/>
              </a:rPr>
              <a:t>در هنگام خريد يخچال و فريزر از بين مدلهای مشابه ، يخچال و فريزری را انتخاب نماييد که مصرف انرژی کمتری داشته باشد . </a:t>
            </a:r>
          </a:p>
          <a:p>
            <a:pPr algn="just" rtl="1" eaLnBrk="1" hangingPunct="1">
              <a:lnSpc>
                <a:spcPct val="120000"/>
              </a:lnSpc>
              <a:spcBef>
                <a:spcPct val="50000"/>
              </a:spcBef>
              <a:buFont typeface="Wingdings" panose="05000000000000000000" pitchFamily="2" charset="2"/>
              <a:buChar char="ü"/>
            </a:pPr>
            <a:r>
              <a:rPr lang="ar-SA" altLang="en-US" sz="3000" b="1" dirty="0">
                <a:cs typeface="2  Badr" pitchFamily="2" charset="0"/>
              </a:rPr>
              <a:t>حجم يخچال و فريزر بايد با توجه به نياز و تعداد افراد خانواده انتخاب گردد . </a:t>
            </a:r>
            <a:endParaRPr lang="fa-IR" altLang="en-US" sz="3000" b="1" dirty="0">
              <a:cs typeface="2  Badr" pitchFamily="2" charset="0"/>
            </a:endParaRPr>
          </a:p>
          <a:p>
            <a:pPr algn="just" eaLnBrk="1" hangingPunct="1">
              <a:lnSpc>
                <a:spcPct val="120000"/>
              </a:lnSpc>
              <a:spcBef>
                <a:spcPct val="50000"/>
              </a:spcBef>
              <a:buFont typeface="Wingdings" panose="05000000000000000000" pitchFamily="2" charset="2"/>
              <a:buNone/>
            </a:pPr>
            <a:endParaRPr lang="fa-IR" altLang="en-US" sz="3000" b="1" dirty="0">
              <a:cs typeface="2  Badr" pitchFamily="2" charset="0"/>
            </a:endParaRPr>
          </a:p>
          <a:p>
            <a:pPr algn="just" eaLnBrk="1" hangingPunct="1">
              <a:lnSpc>
                <a:spcPct val="120000"/>
              </a:lnSpc>
              <a:spcBef>
                <a:spcPct val="50000"/>
              </a:spcBef>
              <a:buFont typeface="Wingdings" panose="05000000000000000000" pitchFamily="2" charset="2"/>
              <a:buChar char="ü"/>
            </a:pPr>
            <a:endParaRPr lang="ar-SA" altLang="en-US" sz="3000" b="1" dirty="0">
              <a:cs typeface="2  Badr" pitchFamily="2" charset="0"/>
            </a:endParaRPr>
          </a:p>
        </p:txBody>
      </p:sp>
      <p:sp>
        <p:nvSpPr>
          <p:cNvPr id="12311" name="Rectangle 23">
            <a:extLst>
              <a:ext uri="{FF2B5EF4-FFF2-40B4-BE49-F238E27FC236}">
                <a16:creationId xmlns:a16="http://schemas.microsoft.com/office/drawing/2014/main" xmlns="" id="{D08F0DF4-21CF-4313-902C-55B430C646DB}"/>
              </a:ext>
            </a:extLst>
          </p:cNvPr>
          <p:cNvSpPr>
            <a:spLocks noGrp="1" noChangeArrowheads="1"/>
          </p:cNvSpPr>
          <p:nvPr>
            <p:ph type="title" idx="4294967295"/>
          </p:nvPr>
        </p:nvSpPr>
        <p:spPr>
          <a:xfrm>
            <a:off x="3643313" y="357188"/>
            <a:ext cx="5500687" cy="984250"/>
          </a:xfrm>
        </p:spPr>
        <p:txBody>
          <a:bodyPr/>
          <a:lstStyle/>
          <a:p>
            <a:pPr eaLnBrk="1" hangingPunct="1"/>
            <a:r>
              <a:rPr lang="fa-IR" altLang="en-US" sz="4800">
                <a:solidFill>
                  <a:srgbClr val="0000CC"/>
                </a:solidFill>
                <a:cs typeface="2  Titr" pitchFamily="2" charset="0"/>
              </a:rPr>
              <a:t>یخچال و فریزر:</a:t>
            </a:r>
            <a:endParaRPr lang="en-US" altLang="en-US" sz="4800">
              <a:solidFill>
                <a:srgbClr val="0000CC"/>
              </a:solidFill>
              <a:cs typeface="2  Titr" pitchFamily="2" charset="0"/>
            </a:endParaRPr>
          </a:p>
        </p:txBody>
      </p:sp>
      <p:pic>
        <p:nvPicPr>
          <p:cNvPr id="24585" name="Picture 32" descr="RM25KGRS_medium">
            <a:extLst>
              <a:ext uri="{FF2B5EF4-FFF2-40B4-BE49-F238E27FC236}">
                <a16:creationId xmlns:a16="http://schemas.microsoft.com/office/drawing/2014/main" xmlns="" id="{51E72EA4-DC07-4B34-8C0A-C9014EEBC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00" t="6067" r="30467" b="12267"/>
          <a:stretch>
            <a:fillRect/>
          </a:stretch>
        </p:blipFill>
        <p:spPr bwMode="auto">
          <a:xfrm>
            <a:off x="714375" y="4357688"/>
            <a:ext cx="17859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refrigrator">
            <a:extLst>
              <a:ext uri="{FF2B5EF4-FFF2-40B4-BE49-F238E27FC236}">
                <a16:creationId xmlns:a16="http://schemas.microsoft.com/office/drawing/2014/main" xmlns="" id="{C32AA473-C701-4CEA-9545-125CE54A1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0359">
            <a:off x="603250" y="1519238"/>
            <a:ext cx="1655763" cy="252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04009"/>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2311"/>
                                        </p:tgtEl>
                                        <p:attrNameLst>
                                          <p:attrName>style.visibility</p:attrName>
                                        </p:attrNameLst>
                                      </p:cBhvr>
                                      <p:to>
                                        <p:strVal val="visible"/>
                                      </p:to>
                                    </p:set>
                                    <p:anim from="(-#ppt_w/2)" to="(#ppt_x)" calcmode="lin" valueType="num">
                                      <p:cBhvr>
                                        <p:cTn id="7" dur="600" fill="hold">
                                          <p:stCondLst>
                                            <p:cond delay="0"/>
                                          </p:stCondLst>
                                        </p:cTn>
                                        <p:tgtEl>
                                          <p:spTgt spid="12311"/>
                                        </p:tgtEl>
                                        <p:attrNameLst>
                                          <p:attrName>ppt_x</p:attrName>
                                        </p:attrNameLst>
                                      </p:cBhvr>
                                    </p:anim>
                                    <p:anim from="0" to="-1.0" calcmode="lin" valueType="num">
                                      <p:cBhvr>
                                        <p:cTn id="8" dur="200" decel="50000" autoRev="1" fill="hold">
                                          <p:stCondLst>
                                            <p:cond delay="600"/>
                                          </p:stCondLst>
                                        </p:cTn>
                                        <p:tgtEl>
                                          <p:spTgt spid="12311"/>
                                        </p:tgtEl>
                                        <p:attrNameLst>
                                          <p:attrName>xshear</p:attrName>
                                        </p:attrNameLst>
                                      </p:cBhvr>
                                    </p:anim>
                                    <p:animScale>
                                      <p:cBhvr>
                                        <p:cTn id="9" dur="200" decel="100000" autoRev="1" fill="hold">
                                          <p:stCondLst>
                                            <p:cond delay="600"/>
                                          </p:stCondLst>
                                        </p:cTn>
                                        <p:tgtEl>
                                          <p:spTgt spid="12311"/>
                                        </p:tgtEl>
                                      </p:cBhvr>
                                      <p:from x="100000" y="100000"/>
                                      <p:to x="80000" y="100000"/>
                                    </p:animScale>
                                    <p:anim by="(#ppt_h/3+#ppt_w*0.1)" calcmode="lin" valueType="num">
                                      <p:cBhvr additive="sum">
                                        <p:cTn id="10" dur="200" decel="100000" autoRev="1" fill="hold">
                                          <p:stCondLst>
                                            <p:cond delay="600"/>
                                          </p:stCondLst>
                                        </p:cTn>
                                        <p:tgtEl>
                                          <p:spTgt spid="12311"/>
                                        </p:tgtEl>
                                        <p:attrNameLst>
                                          <p:attrName>ppt_x</p:attrName>
                                        </p:attrNameLst>
                                      </p:cBhvr>
                                    </p:anim>
                                  </p:childTnLst>
                                </p:cTn>
                              </p:par>
                            </p:childTnLst>
                          </p:cTn>
                        </p:par>
                        <p:par>
                          <p:cTn id="11" fill="hold" nodeType="afterGroup">
                            <p:stCondLst>
                              <p:cond delay="1000"/>
                            </p:stCondLst>
                            <p:childTnLst>
                              <p:par>
                                <p:cTn id="12" presetID="55" presetClass="entr" presetSubtype="0" fill="hold" nodeType="afterEffect">
                                  <p:stCondLst>
                                    <p:cond delay="0"/>
                                  </p:stCondLst>
                                  <p:childTnLst>
                                    <p:set>
                                      <p:cBhvr>
                                        <p:cTn id="13" dur="1" fill="hold">
                                          <p:stCondLst>
                                            <p:cond delay="0"/>
                                          </p:stCondLst>
                                        </p:cTn>
                                        <p:tgtEl>
                                          <p:spTgt spid="24592"/>
                                        </p:tgtEl>
                                        <p:attrNameLst>
                                          <p:attrName>style.visibility</p:attrName>
                                        </p:attrNameLst>
                                      </p:cBhvr>
                                      <p:to>
                                        <p:strVal val="visible"/>
                                      </p:to>
                                    </p:set>
                                    <p:anim calcmode="lin" valueType="num">
                                      <p:cBhvr>
                                        <p:cTn id="14" dur="1000" fill="hold"/>
                                        <p:tgtEl>
                                          <p:spTgt spid="24592"/>
                                        </p:tgtEl>
                                        <p:attrNameLst>
                                          <p:attrName>ppt_w</p:attrName>
                                        </p:attrNameLst>
                                      </p:cBhvr>
                                      <p:tavLst>
                                        <p:tav tm="0">
                                          <p:val>
                                            <p:strVal val="#ppt_w*0.70"/>
                                          </p:val>
                                        </p:tav>
                                        <p:tav tm="100000">
                                          <p:val>
                                            <p:strVal val="#ppt_w"/>
                                          </p:val>
                                        </p:tav>
                                      </p:tavLst>
                                    </p:anim>
                                    <p:anim calcmode="lin" valueType="num">
                                      <p:cBhvr>
                                        <p:cTn id="15" dur="1000" fill="hold"/>
                                        <p:tgtEl>
                                          <p:spTgt spid="24592"/>
                                        </p:tgtEl>
                                        <p:attrNameLst>
                                          <p:attrName>ppt_h</p:attrName>
                                        </p:attrNameLst>
                                      </p:cBhvr>
                                      <p:tavLst>
                                        <p:tav tm="0">
                                          <p:val>
                                            <p:strVal val="#ppt_h"/>
                                          </p:val>
                                        </p:tav>
                                        <p:tav tm="100000">
                                          <p:val>
                                            <p:strVal val="#ppt_h"/>
                                          </p:val>
                                        </p:tav>
                                      </p:tavLst>
                                    </p:anim>
                                    <p:animEffect transition="in" filter="fade">
                                      <p:cBhvr>
                                        <p:cTn id="16" dur="1000"/>
                                        <p:tgtEl>
                                          <p:spTgt spid="24592"/>
                                        </p:tgtEl>
                                      </p:cBhvr>
                                    </p:animEffect>
                                  </p:childTnLst>
                                </p:cTn>
                              </p:par>
                            </p:childTnLst>
                          </p:cTn>
                        </p:par>
                        <p:par>
                          <p:cTn id="17" fill="hold" nodeType="afterGroup">
                            <p:stCondLst>
                              <p:cond delay="2000"/>
                            </p:stCondLst>
                            <p:childTnLst>
                              <p:par>
                                <p:cTn id="18" presetID="38" presetClass="path" presetSubtype="0" accel="50000" decel="50000" fill="hold" nodeType="afterEffect">
                                  <p:stCondLst>
                                    <p:cond delay="0"/>
                                  </p:stCondLst>
                                  <p:childTnLst>
                                    <p:animMotion origin="layout" path="M 2.22222E-6 2.42775E-6 L 0.02135 0.13202 L 0.04114 2.42775E-6 L 0.0625 0.13202 L 0.0835 2.42775E-6 L 0.1033 0.13202 L 0.12413 2.42775E-6 L 0.14409 0.13202 L 0.1651 2.42775E-6 L 0.18628 0.13202 L 0.20625 2.42775E-6 L 0.22725 0.13202 L 0.24705 2.42775E-6 L 0.26805 0.13202 L 0.28941 2.42775E-6 L 0.3092 0.13202 L 0.33055 2.42775E-6 " pathEditMode="relative" rAng="0" ptsTypes="FFFFFFFFFFFFFFFFF">
                                      <p:cBhvr>
                                        <p:cTn id="19" dur="2000" fill="hold"/>
                                        <p:tgtEl>
                                          <p:spTgt spid="24585"/>
                                        </p:tgtEl>
                                        <p:attrNameLst>
                                          <p:attrName>ppt_x</p:attrName>
                                          <p:attrName>ppt_y</p:attrName>
                                        </p:attrNameLst>
                                      </p:cBhvr>
                                      <p:rCtr x="16528" y="6590"/>
                                    </p:animMotion>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2291">
                                            <p:txEl>
                                              <p:pRg st="0" end="0"/>
                                            </p:txEl>
                                          </p:spTgt>
                                        </p:tgtEl>
                                        <p:attrNameLst>
                                          <p:attrName>style.visibility</p:attrName>
                                        </p:attrNameLst>
                                      </p:cBhvr>
                                      <p:to>
                                        <p:strVal val="visible"/>
                                      </p:to>
                                    </p:set>
                                    <p:animEffect transition="in" filter="slide(fromBottom)">
                                      <p:cBhvr>
                                        <p:cTn id="23" dur="2000"/>
                                        <p:tgtEl>
                                          <p:spTgt spid="12291">
                                            <p:txEl>
                                              <p:pRg st="0" end="0"/>
                                            </p:txEl>
                                          </p:spTgt>
                                        </p:tgtEl>
                                      </p:cBhvr>
                                    </p:animEffect>
                                  </p:childTnLst>
                                </p:cTn>
                              </p:par>
                            </p:childTnLst>
                          </p:cTn>
                        </p:par>
                        <p:par>
                          <p:cTn id="24" fill="hold" nodeType="afterGroup">
                            <p:stCondLst>
                              <p:cond delay="6000"/>
                            </p:stCondLst>
                            <p:childTnLst>
                              <p:par>
                                <p:cTn id="25" presetID="12" presetClass="entr" presetSubtype="4" fill="hold" grpId="0" nodeType="afterEffect">
                                  <p:stCondLst>
                                    <p:cond delay="0"/>
                                  </p:stCondLst>
                                  <p:childTnLst>
                                    <p:set>
                                      <p:cBhvr>
                                        <p:cTn id="26"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7"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3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1" name="Rectangle 23">
            <a:extLst>
              <a:ext uri="{FF2B5EF4-FFF2-40B4-BE49-F238E27FC236}">
                <a16:creationId xmlns:a16="http://schemas.microsoft.com/office/drawing/2014/main" xmlns="" id="{81A72D06-FB90-4CDD-9391-A541278EF183}"/>
              </a:ext>
            </a:extLst>
          </p:cNvPr>
          <p:cNvSpPr>
            <a:spLocks noGrp="1" noChangeArrowheads="1"/>
          </p:cNvSpPr>
          <p:nvPr>
            <p:ph type="title"/>
          </p:nvPr>
        </p:nvSpPr>
        <p:spPr>
          <a:xfrm>
            <a:off x="457200" y="274638"/>
            <a:ext cx="5915000" cy="561975"/>
          </a:xfrm>
        </p:spPr>
        <p:txBody>
          <a:bodyPr>
            <a:normAutofit fontScale="90000"/>
          </a:bodyPr>
          <a:lstStyle/>
          <a:p>
            <a:pPr algn="r" rtl="1" eaLnBrk="1" hangingPunct="1"/>
            <a:r>
              <a:rPr lang="fa-IR" altLang="en-US" dirty="0">
                <a:solidFill>
                  <a:srgbClr val="0000CC"/>
                </a:solidFill>
                <a:cs typeface="2  Titr" pitchFamily="2" charset="0"/>
              </a:rPr>
              <a:t>یخچال و فریزر:</a:t>
            </a:r>
            <a:endParaRPr lang="en-US" altLang="en-US" dirty="0">
              <a:solidFill>
                <a:srgbClr val="0000CC"/>
              </a:solidFill>
              <a:cs typeface="2  Titr" pitchFamily="2" charset="0"/>
            </a:endParaRPr>
          </a:p>
        </p:txBody>
      </p:sp>
      <p:pic>
        <p:nvPicPr>
          <p:cNvPr id="56337" name="Picture 17" descr="images1">
            <a:extLst>
              <a:ext uri="{FF2B5EF4-FFF2-40B4-BE49-F238E27FC236}">
                <a16:creationId xmlns:a16="http://schemas.microsoft.com/office/drawing/2014/main" xmlns="" id="{6BA7E324-2643-4F4B-BA51-EAF686FEEAD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5013325"/>
            <a:ext cx="1584325" cy="1844675"/>
          </a:xfrm>
          <a:noFill/>
        </p:spPr>
      </p:pic>
      <p:sp>
        <p:nvSpPr>
          <p:cNvPr id="12291" name="Rectangle 3" descr="Newsprint">
            <a:extLst>
              <a:ext uri="{FF2B5EF4-FFF2-40B4-BE49-F238E27FC236}">
                <a16:creationId xmlns:a16="http://schemas.microsoft.com/office/drawing/2014/main" xmlns="" id="{57D43CD8-2E69-47F5-A8AF-1AFA8071A2C5}"/>
              </a:ext>
            </a:extLst>
          </p:cNvPr>
          <p:cNvSpPr>
            <a:spLocks noGrp="1" noChangeArrowheads="1"/>
          </p:cNvSpPr>
          <p:nvPr>
            <p:ph sz="half" idx="2"/>
          </p:nvPr>
        </p:nvSpPr>
        <p:spPr>
          <a:xfrm>
            <a:off x="1187450" y="1341438"/>
            <a:ext cx="4875435" cy="1223962"/>
          </a:xfrm>
          <a:noFill/>
        </p:spPr>
        <p:txBody>
          <a:bodyPr>
            <a:normAutofit fontScale="77500" lnSpcReduction="20000"/>
          </a:bodyPr>
          <a:lstStyle/>
          <a:p>
            <a:pPr algn="just" rtl="1" eaLnBrk="1" hangingPunct="1">
              <a:lnSpc>
                <a:spcPct val="120000"/>
              </a:lnSpc>
              <a:buFont typeface="Wingdings" panose="05000000000000000000" pitchFamily="2" charset="2"/>
              <a:buNone/>
            </a:pPr>
            <a:endParaRPr lang="ar-SA" altLang="en-US" sz="900" dirty="0">
              <a:cs typeface="2  Badr" pitchFamily="2" charset="0"/>
            </a:endParaRPr>
          </a:p>
          <a:p>
            <a:pPr algn="just" rtl="1" eaLnBrk="1" hangingPunct="1">
              <a:lnSpc>
                <a:spcPct val="120000"/>
              </a:lnSpc>
              <a:spcBef>
                <a:spcPct val="50000"/>
              </a:spcBef>
              <a:buFont typeface="Wingdings" panose="05000000000000000000" pitchFamily="2" charset="2"/>
              <a:buChar char="ü"/>
            </a:pPr>
            <a:r>
              <a:rPr lang="fa-IR" altLang="en-US" sz="2400" b="1" dirty="0">
                <a:cs typeface="2  Badr" pitchFamily="2" charset="0"/>
              </a:rPr>
              <a:t>از </a:t>
            </a:r>
            <a:r>
              <a:rPr lang="ar-SA" altLang="en-US" sz="2400" b="1" dirty="0">
                <a:cs typeface="2  Badr" pitchFamily="2" charset="0"/>
              </a:rPr>
              <a:t>قراردادن يخچال و فريزر در مجاورت دستگاههای گرمازا مثل اجاق گاز ، آب گرمکن ، شوفاژ و زير نور مستقيم خورشيد خودداری کنيد . </a:t>
            </a:r>
          </a:p>
        </p:txBody>
      </p:sp>
      <p:pic>
        <p:nvPicPr>
          <p:cNvPr id="56341" name="Picture 21">
            <a:extLst>
              <a:ext uri="{FF2B5EF4-FFF2-40B4-BE49-F238E27FC236}">
                <a16:creationId xmlns:a16="http://schemas.microsoft.com/office/drawing/2014/main" xmlns="" id="{F4DF79DE-6530-41FE-A3AF-B7E38F235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429000"/>
            <a:ext cx="199132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AutoShape 78">
            <a:extLst>
              <a:ext uri="{FF2B5EF4-FFF2-40B4-BE49-F238E27FC236}">
                <a16:creationId xmlns:a16="http://schemas.microsoft.com/office/drawing/2014/main" xmlns="" id="{76CBA40D-6C75-46A8-8105-2078BCAA178D}"/>
              </a:ext>
            </a:extLst>
          </p:cNvPr>
          <p:cNvSpPr>
            <a:spLocks noChangeArrowheads="1"/>
          </p:cNvSpPr>
          <p:nvPr/>
        </p:nvSpPr>
        <p:spPr bwMode="auto">
          <a:xfrm>
            <a:off x="1403350" y="5156200"/>
            <a:ext cx="1800225" cy="11525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C1C04"/>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224914995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2311"/>
                                        </p:tgtEl>
                                        <p:attrNameLst>
                                          <p:attrName>style.visibility</p:attrName>
                                        </p:attrNameLst>
                                      </p:cBhvr>
                                      <p:to>
                                        <p:strVal val="visible"/>
                                      </p:to>
                                    </p:set>
                                    <p:anim from="(-#ppt_w/2)" to="(#ppt_x)" calcmode="lin" valueType="num">
                                      <p:cBhvr>
                                        <p:cTn id="7" dur="600" fill="hold">
                                          <p:stCondLst>
                                            <p:cond delay="0"/>
                                          </p:stCondLst>
                                        </p:cTn>
                                        <p:tgtEl>
                                          <p:spTgt spid="12311"/>
                                        </p:tgtEl>
                                        <p:attrNameLst>
                                          <p:attrName>ppt_x</p:attrName>
                                        </p:attrNameLst>
                                      </p:cBhvr>
                                    </p:anim>
                                    <p:anim from="0" to="-1.0" calcmode="lin" valueType="num">
                                      <p:cBhvr>
                                        <p:cTn id="8" dur="200" decel="50000" autoRev="1" fill="hold">
                                          <p:stCondLst>
                                            <p:cond delay="600"/>
                                          </p:stCondLst>
                                        </p:cTn>
                                        <p:tgtEl>
                                          <p:spTgt spid="12311"/>
                                        </p:tgtEl>
                                        <p:attrNameLst>
                                          <p:attrName>xshear</p:attrName>
                                        </p:attrNameLst>
                                      </p:cBhvr>
                                    </p:anim>
                                    <p:animScale>
                                      <p:cBhvr>
                                        <p:cTn id="9" dur="200" decel="100000" autoRev="1" fill="hold">
                                          <p:stCondLst>
                                            <p:cond delay="600"/>
                                          </p:stCondLst>
                                        </p:cTn>
                                        <p:tgtEl>
                                          <p:spTgt spid="12311"/>
                                        </p:tgtEl>
                                      </p:cBhvr>
                                      <p:from x="100000" y="100000"/>
                                      <p:to x="80000" y="100000"/>
                                    </p:animScale>
                                    <p:anim by="(#ppt_h/3+#ppt_w*0.1)" calcmode="lin" valueType="num">
                                      <p:cBhvr additive="sum">
                                        <p:cTn id="10" dur="200" decel="100000" autoRev="1" fill="hold">
                                          <p:stCondLst>
                                            <p:cond delay="600"/>
                                          </p:stCondLst>
                                        </p:cTn>
                                        <p:tgtEl>
                                          <p:spTgt spid="12311"/>
                                        </p:tgtEl>
                                        <p:attrNameLst>
                                          <p:attrName>ppt_x</p:attrName>
                                        </p:attrNameLst>
                                      </p:cBhvr>
                                    </p:anim>
                                  </p:childTnLst>
                                </p:cTn>
                              </p:par>
                            </p:childTnLst>
                          </p:cTn>
                        </p:par>
                        <p:par>
                          <p:cTn id="11" fill="hold" nodeType="afterGroup">
                            <p:stCondLst>
                              <p:cond delay="1000"/>
                            </p:stCondLst>
                            <p:childTnLst>
                              <p:par>
                                <p:cTn id="12" presetID="8" presetClass="entr" presetSubtype="16" fill="hold" nodeType="afterEffect">
                                  <p:stCondLst>
                                    <p:cond delay="0"/>
                                  </p:stCondLst>
                                  <p:childTnLst>
                                    <p:set>
                                      <p:cBhvr>
                                        <p:cTn id="13" dur="1" fill="hold">
                                          <p:stCondLst>
                                            <p:cond delay="0"/>
                                          </p:stCondLst>
                                        </p:cTn>
                                        <p:tgtEl>
                                          <p:spTgt spid="56341"/>
                                        </p:tgtEl>
                                        <p:attrNameLst>
                                          <p:attrName>style.visibility</p:attrName>
                                        </p:attrNameLst>
                                      </p:cBhvr>
                                      <p:to>
                                        <p:strVal val="visible"/>
                                      </p:to>
                                    </p:set>
                                    <p:animEffect transition="in" filter="diamond(in)">
                                      <p:cBhvr>
                                        <p:cTn id="14" dur="2000"/>
                                        <p:tgtEl>
                                          <p:spTgt spid="56341"/>
                                        </p:tgtEl>
                                      </p:cBhvr>
                                    </p:animEffect>
                                  </p:childTnLst>
                                </p:cTn>
                              </p:par>
                            </p:childTnLst>
                          </p:cTn>
                        </p:par>
                        <p:par>
                          <p:cTn id="15" fill="hold" nodeType="afterGroup">
                            <p:stCondLst>
                              <p:cond delay="3000"/>
                            </p:stCondLst>
                            <p:childTnLst>
                              <p:par>
                                <p:cTn id="16" presetID="47" presetClass="entr" presetSubtype="0" fill="hold" nodeType="afterEffect">
                                  <p:stCondLst>
                                    <p:cond delay="0"/>
                                  </p:stCondLst>
                                  <p:childTnLst>
                                    <p:set>
                                      <p:cBhvr>
                                        <p:cTn id="17" dur="1" fill="hold">
                                          <p:stCondLst>
                                            <p:cond delay="0"/>
                                          </p:stCondLst>
                                        </p:cTn>
                                        <p:tgtEl>
                                          <p:spTgt spid="56337"/>
                                        </p:tgtEl>
                                        <p:attrNameLst>
                                          <p:attrName>style.visibility</p:attrName>
                                        </p:attrNameLst>
                                      </p:cBhvr>
                                      <p:to>
                                        <p:strVal val="visible"/>
                                      </p:to>
                                    </p:set>
                                    <p:animEffect transition="in" filter="fade">
                                      <p:cBhvr>
                                        <p:cTn id="18" dur="2000"/>
                                        <p:tgtEl>
                                          <p:spTgt spid="56337"/>
                                        </p:tgtEl>
                                      </p:cBhvr>
                                    </p:animEffect>
                                    <p:anim calcmode="lin" valueType="num">
                                      <p:cBhvr>
                                        <p:cTn id="19" dur="2000" fill="hold"/>
                                        <p:tgtEl>
                                          <p:spTgt spid="56337"/>
                                        </p:tgtEl>
                                        <p:attrNameLst>
                                          <p:attrName>ppt_x</p:attrName>
                                        </p:attrNameLst>
                                      </p:cBhvr>
                                      <p:tavLst>
                                        <p:tav tm="0">
                                          <p:val>
                                            <p:strVal val="#ppt_x"/>
                                          </p:val>
                                        </p:tav>
                                        <p:tav tm="100000">
                                          <p:val>
                                            <p:strVal val="#ppt_x"/>
                                          </p:val>
                                        </p:tav>
                                      </p:tavLst>
                                    </p:anim>
                                    <p:anim calcmode="lin" valueType="num">
                                      <p:cBhvr>
                                        <p:cTn id="20" dur="2000" fill="hold"/>
                                        <p:tgtEl>
                                          <p:spTgt spid="5633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5000"/>
                            </p:stCondLst>
                            <p:childTnLst>
                              <p:par>
                                <p:cTn id="22" presetID="7" presetClass="entr" presetSubtype="4" fill="hold" nodeType="afterEffect">
                                  <p:stCondLst>
                                    <p:cond delay="0"/>
                                  </p:stCondLst>
                                  <p:childTnLst>
                                    <p:set>
                                      <p:cBhvr>
                                        <p:cTn id="23" dur="1" fill="hold">
                                          <p:stCondLst>
                                            <p:cond delay="0"/>
                                          </p:stCondLst>
                                        </p:cTn>
                                        <p:tgtEl>
                                          <p:spTgt spid="56332"/>
                                        </p:tgtEl>
                                        <p:attrNameLst>
                                          <p:attrName>style.visibility</p:attrName>
                                        </p:attrNameLst>
                                      </p:cBhvr>
                                      <p:to>
                                        <p:strVal val="visible"/>
                                      </p:to>
                                    </p:set>
                                    <p:anim calcmode="lin" valueType="num">
                                      <p:cBhvr additive="base">
                                        <p:cTn id="24" dur="2000" fill="hold"/>
                                        <p:tgtEl>
                                          <p:spTgt spid="56332"/>
                                        </p:tgtEl>
                                        <p:attrNameLst>
                                          <p:attrName>ppt_x</p:attrName>
                                        </p:attrNameLst>
                                      </p:cBhvr>
                                      <p:tavLst>
                                        <p:tav tm="0">
                                          <p:val>
                                            <p:strVal val="#ppt_x"/>
                                          </p:val>
                                        </p:tav>
                                        <p:tav tm="100000">
                                          <p:val>
                                            <p:strVal val="#ppt_x"/>
                                          </p:val>
                                        </p:tav>
                                      </p:tavLst>
                                    </p:anim>
                                    <p:anim calcmode="lin" valueType="num">
                                      <p:cBhvr additive="base">
                                        <p:cTn id="25" dur="2000" fill="hold"/>
                                        <p:tgtEl>
                                          <p:spTgt spid="56332"/>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7000"/>
                            </p:stCondLst>
                            <p:childTnLst>
                              <p:par>
                                <p:cTn id="27" presetID="12" presetClass="entr" presetSubtype="4" fill="hold" grpId="0" nodeType="afterEffect">
                                  <p:stCondLst>
                                    <p:cond delay="0"/>
                                  </p:stCondLst>
                                  <p:childTnLst>
                                    <p:set>
                                      <p:cBhvr>
                                        <p:cTn id="28"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9"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p:bldP spid="122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Newsprint">
            <a:extLst>
              <a:ext uri="{FF2B5EF4-FFF2-40B4-BE49-F238E27FC236}">
                <a16:creationId xmlns:a16="http://schemas.microsoft.com/office/drawing/2014/main" xmlns="" id="{38A52DD6-6010-49D0-982C-BB2D9CB05ABC}"/>
              </a:ext>
            </a:extLst>
          </p:cNvPr>
          <p:cNvSpPr>
            <a:spLocks noChangeArrowheads="1"/>
          </p:cNvSpPr>
          <p:nvPr/>
        </p:nvSpPr>
        <p:spPr bwMode="auto">
          <a:xfrm>
            <a:off x="2714625" y="1214438"/>
            <a:ext cx="502572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buFont typeface="Wingdings" panose="05000000000000000000" pitchFamily="2" charset="2"/>
              <a:buChar char="ü"/>
            </a:pPr>
            <a:r>
              <a:rPr lang="ar-SA" altLang="en-US" b="1" dirty="0">
                <a:cs typeface="2  Badr" pitchFamily="2" charset="0"/>
              </a:rPr>
              <a:t>در صورتی که لازم است يخچال را جا به جا کنيد ، حداقل دو ساعت بعد از جابه جايي آن را به برق وصل کنيد . </a:t>
            </a:r>
          </a:p>
          <a:p>
            <a:pPr algn="just" eaLnBrk="1" hangingPunct="1">
              <a:lnSpc>
                <a:spcPct val="120000"/>
              </a:lnSpc>
              <a:spcBef>
                <a:spcPct val="50000"/>
              </a:spcBef>
              <a:buFont typeface="Wingdings" panose="05000000000000000000" pitchFamily="2" charset="2"/>
              <a:buChar char="ü"/>
            </a:pPr>
            <a:r>
              <a:rPr lang="ar-SA" altLang="en-US" b="1" dirty="0">
                <a:cs typeface="2  Badr" pitchFamily="2" charset="0"/>
              </a:rPr>
              <a:t>پشت يخچال و فريزر بايد دست کم 20 سانتيمتر با ديوار فاصله داشته و اطراف آن فضای کافی برای گردش هوا وجود داشته باشد . </a:t>
            </a:r>
          </a:p>
        </p:txBody>
      </p:sp>
      <p:sp>
        <p:nvSpPr>
          <p:cNvPr id="12311" name="Rectangle 23">
            <a:extLst>
              <a:ext uri="{FF2B5EF4-FFF2-40B4-BE49-F238E27FC236}">
                <a16:creationId xmlns:a16="http://schemas.microsoft.com/office/drawing/2014/main" xmlns="" id="{1E33E84D-FF41-40B8-A4EE-EDDFA9EF7DB6}"/>
              </a:ext>
            </a:extLst>
          </p:cNvPr>
          <p:cNvSpPr>
            <a:spLocks noGrp="1" noChangeArrowheads="1"/>
          </p:cNvSpPr>
          <p:nvPr>
            <p:ph type="title"/>
          </p:nvPr>
        </p:nvSpPr>
        <p:spPr>
          <a:xfrm>
            <a:off x="2786063" y="274638"/>
            <a:ext cx="5900737" cy="561975"/>
          </a:xfrm>
        </p:spPr>
        <p:txBody>
          <a:bodyPr>
            <a:normAutofit fontScale="90000"/>
          </a:bodyPr>
          <a:lstStyle/>
          <a:p>
            <a:pPr eaLnBrk="1" hangingPunct="1"/>
            <a:r>
              <a:rPr lang="fa-IR" altLang="en-US">
                <a:solidFill>
                  <a:srgbClr val="0000CC"/>
                </a:solidFill>
                <a:cs typeface="2  Titr" pitchFamily="2" charset="0"/>
              </a:rPr>
              <a:t>یخچال و فریزر:</a:t>
            </a:r>
            <a:endParaRPr lang="en-US" altLang="en-US">
              <a:solidFill>
                <a:srgbClr val="0000CC"/>
              </a:solidFill>
              <a:cs typeface="2  Titr" pitchFamily="2" charset="0"/>
            </a:endParaRPr>
          </a:p>
        </p:txBody>
      </p:sp>
      <p:pic>
        <p:nvPicPr>
          <p:cNvPr id="140294" name="Picture 6" descr="45816_1263980614">
            <a:extLst>
              <a:ext uri="{FF2B5EF4-FFF2-40B4-BE49-F238E27FC236}">
                <a16:creationId xmlns:a16="http://schemas.microsoft.com/office/drawing/2014/main" xmlns="" id="{A584CF73-C78B-46B1-B3F1-EE7FFE228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052736"/>
            <a:ext cx="1837978" cy="44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7146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2311"/>
                                        </p:tgtEl>
                                        <p:attrNameLst>
                                          <p:attrName>style.visibility</p:attrName>
                                        </p:attrNameLst>
                                      </p:cBhvr>
                                      <p:to>
                                        <p:strVal val="visible"/>
                                      </p:to>
                                    </p:set>
                                    <p:anim from="(-#ppt_w/2)" to="(#ppt_x)" calcmode="lin" valueType="num">
                                      <p:cBhvr>
                                        <p:cTn id="7" dur="600" fill="hold">
                                          <p:stCondLst>
                                            <p:cond delay="0"/>
                                          </p:stCondLst>
                                        </p:cTn>
                                        <p:tgtEl>
                                          <p:spTgt spid="12311"/>
                                        </p:tgtEl>
                                        <p:attrNameLst>
                                          <p:attrName>ppt_x</p:attrName>
                                        </p:attrNameLst>
                                      </p:cBhvr>
                                    </p:anim>
                                    <p:anim from="0" to="-1.0" calcmode="lin" valueType="num">
                                      <p:cBhvr>
                                        <p:cTn id="8" dur="200" decel="50000" autoRev="1" fill="hold">
                                          <p:stCondLst>
                                            <p:cond delay="600"/>
                                          </p:stCondLst>
                                        </p:cTn>
                                        <p:tgtEl>
                                          <p:spTgt spid="12311"/>
                                        </p:tgtEl>
                                        <p:attrNameLst>
                                          <p:attrName>xshear</p:attrName>
                                        </p:attrNameLst>
                                      </p:cBhvr>
                                    </p:anim>
                                    <p:animScale>
                                      <p:cBhvr>
                                        <p:cTn id="9" dur="200" decel="100000" autoRev="1" fill="hold">
                                          <p:stCondLst>
                                            <p:cond delay="600"/>
                                          </p:stCondLst>
                                        </p:cTn>
                                        <p:tgtEl>
                                          <p:spTgt spid="12311"/>
                                        </p:tgtEl>
                                      </p:cBhvr>
                                      <p:from x="100000" y="100000"/>
                                      <p:to x="80000" y="100000"/>
                                    </p:animScale>
                                    <p:anim by="(#ppt_h/3+#ppt_w*0.1)" calcmode="lin" valueType="num">
                                      <p:cBhvr additive="sum">
                                        <p:cTn id="10" dur="200" decel="100000" autoRev="1" fill="hold">
                                          <p:stCondLst>
                                            <p:cond delay="600"/>
                                          </p:stCondLst>
                                        </p:cTn>
                                        <p:tgtEl>
                                          <p:spTgt spid="12311"/>
                                        </p:tgtEl>
                                        <p:attrNameLst>
                                          <p:attrName>ppt_x</p:attrName>
                                        </p:attrNameLst>
                                      </p:cBhvr>
                                    </p:anim>
                                  </p:childTnLst>
                                </p:cTn>
                              </p:par>
                            </p:childTnLst>
                          </p:cTn>
                        </p:par>
                        <p:par>
                          <p:cTn id="11" fill="hold" nodeType="afterGroup">
                            <p:stCondLst>
                              <p:cond delay="1000"/>
                            </p:stCondLst>
                            <p:childTnLst>
                              <p:par>
                                <p:cTn id="12" presetID="8" presetClass="entr" presetSubtype="16" fill="hold" nodeType="afterEffect">
                                  <p:stCondLst>
                                    <p:cond delay="0"/>
                                  </p:stCondLst>
                                  <p:childTnLst>
                                    <p:set>
                                      <p:cBhvr>
                                        <p:cTn id="13" dur="1" fill="hold">
                                          <p:stCondLst>
                                            <p:cond delay="0"/>
                                          </p:stCondLst>
                                        </p:cTn>
                                        <p:tgtEl>
                                          <p:spTgt spid="140294"/>
                                        </p:tgtEl>
                                        <p:attrNameLst>
                                          <p:attrName>style.visibility</p:attrName>
                                        </p:attrNameLst>
                                      </p:cBhvr>
                                      <p:to>
                                        <p:strVal val="visible"/>
                                      </p:to>
                                    </p:set>
                                    <p:animEffect transition="in" filter="diamond(in)">
                                      <p:cBhvr>
                                        <p:cTn id="14" dur="2000"/>
                                        <p:tgtEl>
                                          <p:spTgt spid="140294"/>
                                        </p:tgtEl>
                                      </p:cBhvr>
                                    </p:animEffect>
                                  </p:childTnLst>
                                </p:cTn>
                              </p:par>
                            </p:childTnLst>
                          </p:cTn>
                        </p:par>
                        <p:par>
                          <p:cTn id="15" fill="hold" nodeType="afterGroup">
                            <p:stCondLst>
                              <p:cond delay="3000"/>
                            </p:stCondLst>
                            <p:childTnLst>
                              <p:par>
                                <p:cTn id="16" presetID="12" presetClass="entr" presetSubtype="4" fill="hold" grpId="0" nodeType="after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Effect transition="in" filter="slide(fromBottom)">
                                      <p:cBhvr>
                                        <p:cTn id="18" dur="500"/>
                                        <p:tgtEl>
                                          <p:spTgt spid="12291">
                                            <p:txEl>
                                              <p:pRg st="0" end="0"/>
                                            </p:txEl>
                                          </p:spTgt>
                                        </p:tgtEl>
                                      </p:cBhvr>
                                    </p:animEffect>
                                  </p:childTnLst>
                                </p:cTn>
                              </p:par>
                            </p:childTnLst>
                          </p:cTn>
                        </p:par>
                        <p:par>
                          <p:cTn id="19" fill="hold" nodeType="afterGroup">
                            <p:stCondLst>
                              <p:cond delay="3500"/>
                            </p:stCondLst>
                            <p:childTnLst>
                              <p:par>
                                <p:cTn id="20" presetID="12" presetClass="entr" presetSubtype="4" fill="hold" grpId="0" nodeType="afterEffect">
                                  <p:stCondLst>
                                    <p:cond delay="0"/>
                                  </p:stCondLst>
                                  <p:childTnLst>
                                    <p:set>
                                      <p:cBhvr>
                                        <p:cTn id="21"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7182798" cy="1512168"/>
          </a:xfrm>
        </p:spPr>
        <p:txBody>
          <a:bodyPr>
            <a:noAutofit/>
          </a:bodyPr>
          <a:lstStyle/>
          <a:p>
            <a:pPr marL="0" indent="0" algn="ctr">
              <a:buNone/>
              <a:defRPr/>
            </a:pPr>
            <a:r>
              <a:rPr lang="fa-IR"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B Homa" panose="00000400000000000000" pitchFamily="2" charset="-78"/>
              </a:rPr>
              <a:t>وضعیت تولید و مصرف برق</a:t>
            </a:r>
          </a:p>
          <a:p>
            <a:pPr marL="0" indent="0" algn="ctr">
              <a:buNone/>
              <a:defRPr/>
            </a:pPr>
            <a:r>
              <a:rPr lang="fa-IR"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B Homa" panose="00000400000000000000" pitchFamily="2" charset="-78"/>
              </a:rPr>
              <a:t> کل کشور</a:t>
            </a:r>
            <a:endParaRPr lang="fa-IR" sz="30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820F2495-CB4C-4913-8B71-6B0E5F6F6684}"/>
              </a:ext>
            </a:extLst>
          </p:cNvPr>
          <p:cNvSpPr>
            <a:spLocks noGrp="1"/>
          </p:cNvSpPr>
          <p:nvPr>
            <p:ph type="sldNum" sz="quarter" idx="12"/>
          </p:nvPr>
        </p:nvSpPr>
        <p:spPr/>
        <p:txBody>
          <a:bodyPr/>
          <a:lstStyle/>
          <a:p>
            <a:fld id="{312EF803-0685-4826-A70A-AB36972A9AC6}" type="slidenum">
              <a:rPr lang="en-US" smtClean="0"/>
              <a:pPr/>
              <a:t>4</a:t>
            </a:fld>
            <a:endParaRPr lang="en-US"/>
          </a:p>
        </p:txBody>
      </p:sp>
    </p:spTree>
    <p:extLst>
      <p:ext uri="{BB962C8B-B14F-4D97-AF65-F5344CB8AC3E}">
        <p14:creationId xmlns:p14="http://schemas.microsoft.com/office/powerpoint/2010/main" val="678552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Rectangle 19">
            <a:extLst>
              <a:ext uri="{FF2B5EF4-FFF2-40B4-BE49-F238E27FC236}">
                <a16:creationId xmlns:a16="http://schemas.microsoft.com/office/drawing/2014/main" xmlns="" id="{561EBDDD-5B37-4506-A209-2A06FACEF400}"/>
              </a:ext>
            </a:extLst>
          </p:cNvPr>
          <p:cNvSpPr>
            <a:spLocks noGrp="1" noChangeArrowheads="1"/>
          </p:cNvSpPr>
          <p:nvPr>
            <p:ph type="title"/>
          </p:nvPr>
        </p:nvSpPr>
        <p:spPr>
          <a:xfrm>
            <a:off x="2643188" y="274638"/>
            <a:ext cx="6043612" cy="1143000"/>
          </a:xfrm>
        </p:spPr>
        <p:txBody>
          <a:bodyPr/>
          <a:lstStyle/>
          <a:p>
            <a:pPr eaLnBrk="1" hangingPunct="1"/>
            <a:r>
              <a:rPr lang="fa-IR" altLang="en-US">
                <a:solidFill>
                  <a:srgbClr val="0000CC"/>
                </a:solidFill>
                <a:cs typeface="2  Titr" pitchFamily="2" charset="0"/>
              </a:rPr>
              <a:t>یخچال و فریزر:</a:t>
            </a:r>
            <a:endParaRPr lang="en-US" altLang="en-US">
              <a:solidFill>
                <a:srgbClr val="0000CC"/>
              </a:solidFill>
              <a:cs typeface="2  Titr" pitchFamily="2" charset="0"/>
            </a:endParaRPr>
          </a:p>
        </p:txBody>
      </p:sp>
      <p:sp>
        <p:nvSpPr>
          <p:cNvPr id="13315" name="Rectangle 3" descr="Newsprint">
            <a:extLst>
              <a:ext uri="{FF2B5EF4-FFF2-40B4-BE49-F238E27FC236}">
                <a16:creationId xmlns:a16="http://schemas.microsoft.com/office/drawing/2014/main" xmlns="" id="{CBCB2B79-AC48-4D78-BFF4-B36C58885424}"/>
              </a:ext>
            </a:extLst>
          </p:cNvPr>
          <p:cNvSpPr>
            <a:spLocks noGrp="1" noChangeArrowheads="1"/>
          </p:cNvSpPr>
          <p:nvPr>
            <p:ph idx="1"/>
          </p:nvPr>
        </p:nvSpPr>
        <p:spPr>
          <a:xfrm>
            <a:off x="2555875" y="1341438"/>
            <a:ext cx="4968453" cy="4587875"/>
          </a:xfrm>
          <a:noFill/>
        </p:spPr>
        <p:txBody>
          <a:bodyPr>
            <a:normAutofit fontScale="85000" lnSpcReduction="10000"/>
          </a:bodyPr>
          <a:lstStyle/>
          <a:p>
            <a:pPr algn="just" rtl="1" eaLnBrk="1" hangingPunct="1">
              <a:lnSpc>
                <a:spcPct val="150000"/>
              </a:lnSpc>
              <a:spcBef>
                <a:spcPct val="50000"/>
              </a:spcBef>
              <a:buFont typeface="Wingdings" panose="05000000000000000000" pitchFamily="2" charset="2"/>
              <a:buChar char="ü"/>
            </a:pPr>
            <a:r>
              <a:rPr lang="ar-SA" altLang="en-US" sz="2500" dirty="0">
                <a:cs typeface="2  Badr" pitchFamily="2" charset="0"/>
              </a:rPr>
              <a:t>مواد غذايي را پيش از سرد شدن کامل در يخچال و فريزر قرار ندهيد و از گذاشتن همزمان مقدار زيادی مواد غذايي در يخچال و بخصوص فريزر خودداری کنيد . </a:t>
            </a:r>
            <a:endParaRPr lang="fa-IR" altLang="en-US" sz="2500" dirty="0">
              <a:cs typeface="2  Badr" pitchFamily="2" charset="0"/>
            </a:endParaRPr>
          </a:p>
          <a:p>
            <a:pPr algn="just" rtl="1" eaLnBrk="1" hangingPunct="1">
              <a:lnSpc>
                <a:spcPct val="150000"/>
              </a:lnSpc>
              <a:spcBef>
                <a:spcPct val="50000"/>
              </a:spcBef>
              <a:buFont typeface="Wingdings" panose="05000000000000000000" pitchFamily="2" charset="2"/>
              <a:buChar char="ü"/>
            </a:pPr>
            <a:r>
              <a:rPr lang="ar-SA" altLang="en-US" sz="2500" dirty="0">
                <a:cs typeface="2  Badr" pitchFamily="2" charset="0"/>
              </a:rPr>
              <a:t>از کنار هم چيدن و چسباندن ظروف داخل يخچال پرهيز کنيد . </a:t>
            </a:r>
            <a:endParaRPr lang="fa-IR" altLang="en-US" sz="2500" dirty="0">
              <a:cs typeface="2  Badr" pitchFamily="2" charset="0"/>
            </a:endParaRPr>
          </a:p>
          <a:p>
            <a:pPr algn="just" rtl="1" eaLnBrk="1" hangingPunct="1">
              <a:lnSpc>
                <a:spcPct val="150000"/>
              </a:lnSpc>
              <a:spcBef>
                <a:spcPct val="50000"/>
              </a:spcBef>
              <a:buFont typeface="Wingdings" panose="05000000000000000000" pitchFamily="2" charset="2"/>
              <a:buChar char="ü"/>
            </a:pPr>
            <a:r>
              <a:rPr lang="ar-SA" altLang="en-US" sz="2500" dirty="0">
                <a:cs typeface="2  Badr" pitchFamily="2" charset="0"/>
              </a:rPr>
              <a:t>درجه حرارت داخل يخچال و فريزر را درست تنظيم کنيد . درجه حرارت مناسب برای يخچال 4 تا 5 درجه سانتيگراد و برای فريزر 12- تا 17- درجه است . </a:t>
            </a:r>
          </a:p>
        </p:txBody>
      </p:sp>
      <p:pic>
        <p:nvPicPr>
          <p:cNvPr id="25619" name="Picture 19" descr="kuehlschrank10010ur">
            <a:extLst>
              <a:ext uri="{FF2B5EF4-FFF2-40B4-BE49-F238E27FC236}">
                <a16:creationId xmlns:a16="http://schemas.microsoft.com/office/drawing/2014/main" xmlns="" id="{79F13FA2-68A5-4BCB-9581-726CB6B23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8913"/>
            <a:ext cx="252095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13029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3331"/>
                                        </p:tgtEl>
                                        <p:attrNameLst>
                                          <p:attrName>style.visibility</p:attrName>
                                        </p:attrNameLst>
                                      </p:cBhvr>
                                      <p:to>
                                        <p:strVal val="visible"/>
                                      </p:to>
                                    </p:set>
                                    <p:anim from="(-#ppt_w/2)" to="(#ppt_x)" calcmode="lin" valueType="num">
                                      <p:cBhvr>
                                        <p:cTn id="7" dur="600" fill="hold">
                                          <p:stCondLst>
                                            <p:cond delay="0"/>
                                          </p:stCondLst>
                                        </p:cTn>
                                        <p:tgtEl>
                                          <p:spTgt spid="13331"/>
                                        </p:tgtEl>
                                        <p:attrNameLst>
                                          <p:attrName>ppt_x</p:attrName>
                                        </p:attrNameLst>
                                      </p:cBhvr>
                                    </p:anim>
                                    <p:anim from="0" to="-1.0" calcmode="lin" valueType="num">
                                      <p:cBhvr>
                                        <p:cTn id="8" dur="200" decel="50000" autoRev="1" fill="hold">
                                          <p:stCondLst>
                                            <p:cond delay="600"/>
                                          </p:stCondLst>
                                        </p:cTn>
                                        <p:tgtEl>
                                          <p:spTgt spid="13331"/>
                                        </p:tgtEl>
                                        <p:attrNameLst>
                                          <p:attrName>xshear</p:attrName>
                                        </p:attrNameLst>
                                      </p:cBhvr>
                                    </p:anim>
                                    <p:animScale>
                                      <p:cBhvr>
                                        <p:cTn id="9" dur="200" decel="100000" autoRev="1" fill="hold">
                                          <p:stCondLst>
                                            <p:cond delay="600"/>
                                          </p:stCondLst>
                                        </p:cTn>
                                        <p:tgtEl>
                                          <p:spTgt spid="13331"/>
                                        </p:tgtEl>
                                      </p:cBhvr>
                                      <p:from x="100000" y="100000"/>
                                      <p:to x="80000" y="100000"/>
                                    </p:animScale>
                                    <p:anim by="(#ppt_h/3+#ppt_w*0.1)" calcmode="lin" valueType="num">
                                      <p:cBhvr additive="sum">
                                        <p:cTn id="10" dur="200" decel="100000" autoRev="1" fill="hold">
                                          <p:stCondLst>
                                            <p:cond delay="600"/>
                                          </p:stCondLst>
                                        </p:cTn>
                                        <p:tgtEl>
                                          <p:spTgt spid="13331"/>
                                        </p:tgtEl>
                                        <p:attrNameLst>
                                          <p:attrName>ppt_x</p:attrName>
                                        </p:attrNameLst>
                                      </p:cBhvr>
                                    </p:anim>
                                  </p:childTnLst>
                                </p:cTn>
                              </p:par>
                            </p:childTnLst>
                          </p:cTn>
                        </p:par>
                        <p:par>
                          <p:cTn id="11" fill="hold" nodeType="afterGroup">
                            <p:stCondLst>
                              <p:cond delay="1000"/>
                            </p:stCondLst>
                            <p:childTnLst>
                              <p:par>
                                <p:cTn id="12" presetID="4" presetClass="entr" presetSubtype="16" fill="hold" nodeType="afterEffect">
                                  <p:stCondLst>
                                    <p:cond delay="0"/>
                                  </p:stCondLst>
                                  <p:childTnLst>
                                    <p:set>
                                      <p:cBhvr>
                                        <p:cTn id="13" dur="1" fill="hold">
                                          <p:stCondLst>
                                            <p:cond delay="0"/>
                                          </p:stCondLst>
                                        </p:cTn>
                                        <p:tgtEl>
                                          <p:spTgt spid="25619"/>
                                        </p:tgtEl>
                                        <p:attrNameLst>
                                          <p:attrName>style.visibility</p:attrName>
                                        </p:attrNameLst>
                                      </p:cBhvr>
                                      <p:to>
                                        <p:strVal val="visible"/>
                                      </p:to>
                                    </p:set>
                                    <p:animEffect transition="in" filter="box(in)">
                                      <p:cBhvr>
                                        <p:cTn id="14" dur="500"/>
                                        <p:tgtEl>
                                          <p:spTgt spid="25619"/>
                                        </p:tgtEl>
                                      </p:cBhvr>
                                    </p:animEffect>
                                  </p:childTnLst>
                                </p:cTn>
                              </p:par>
                            </p:childTnLst>
                          </p:cTn>
                        </p:par>
                        <p:par>
                          <p:cTn id="15" fill="hold" nodeType="afterGroup">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Effect transition="in" filter="slide(fromBottom)">
                                      <p:cBhvr>
                                        <p:cTn id="18" dur="500"/>
                                        <p:tgtEl>
                                          <p:spTgt spid="13315">
                                            <p:txEl>
                                              <p:pRg st="0" end="0"/>
                                            </p:txEl>
                                          </p:spTgt>
                                        </p:tgtEl>
                                      </p:cBhvr>
                                    </p:animEffect>
                                  </p:childTnLst>
                                </p:cTn>
                              </p:par>
                            </p:childTnLst>
                          </p:cTn>
                        </p:par>
                        <p:par>
                          <p:cTn id="19" fill="hold" nodeType="afterGroup">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slide(fromBottom)">
                                      <p:cBhvr>
                                        <p:cTn id="22" dur="500"/>
                                        <p:tgtEl>
                                          <p:spTgt spid="13315">
                                            <p:txEl>
                                              <p:pRg st="1" end="1"/>
                                            </p:txEl>
                                          </p:spTgt>
                                        </p:tgtEl>
                                      </p:cBhvr>
                                    </p:animEffect>
                                  </p:childTnLst>
                                </p:cTn>
                              </p:par>
                            </p:childTnLst>
                          </p:cTn>
                        </p:par>
                        <p:par>
                          <p:cTn id="23" fill="hold" nodeType="afterGroup">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slide(fromBottom)">
                                      <p:cBhvr>
                                        <p:cTn id="26"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descr="Newsprint">
            <a:extLst>
              <a:ext uri="{FF2B5EF4-FFF2-40B4-BE49-F238E27FC236}">
                <a16:creationId xmlns:a16="http://schemas.microsoft.com/office/drawing/2014/main" xmlns="" id="{18691679-6D44-401F-974D-4EEB96B90090}"/>
              </a:ext>
            </a:extLst>
          </p:cNvPr>
          <p:cNvSpPr>
            <a:spLocks noGrp="1" noChangeArrowheads="1"/>
          </p:cNvSpPr>
          <p:nvPr>
            <p:ph type="body" idx="4294967295"/>
          </p:nvPr>
        </p:nvSpPr>
        <p:spPr>
          <a:xfrm>
            <a:off x="179512" y="680243"/>
            <a:ext cx="6637337" cy="1665288"/>
          </a:xfrm>
          <a:noFill/>
        </p:spPr>
        <p:txBody>
          <a:bodyPr>
            <a:normAutofit fontScale="85000" lnSpcReduction="10000"/>
          </a:bodyPr>
          <a:lstStyle/>
          <a:p>
            <a:pPr algn="just" rtl="1" eaLnBrk="1" hangingPunct="1">
              <a:lnSpc>
                <a:spcPct val="150000"/>
              </a:lnSpc>
              <a:spcBef>
                <a:spcPct val="50000"/>
              </a:spcBef>
              <a:buFont typeface="Wingdings" panose="05000000000000000000" pitchFamily="2" charset="2"/>
              <a:buNone/>
            </a:pPr>
            <a:r>
              <a:rPr lang="ar-SA" altLang="en-US" sz="2800" dirty="0">
                <a:cs typeface="2  Zar" pitchFamily="2" charset="0"/>
              </a:rPr>
              <a:t>از </a:t>
            </a:r>
            <a:r>
              <a:rPr lang="ar-SA" altLang="en-US" sz="2800" b="1" dirty="0">
                <a:solidFill>
                  <a:srgbClr val="F7320B"/>
                </a:solidFill>
                <a:cs typeface="2  Zar" pitchFamily="2" charset="0"/>
              </a:rPr>
              <a:t>باز و بسته کردن بيهوده در يخچال و فريزر </a:t>
            </a:r>
            <a:r>
              <a:rPr lang="ar-SA" altLang="en-US" sz="2800" dirty="0">
                <a:cs typeface="2  Zar" pitchFamily="2" charset="0"/>
              </a:rPr>
              <a:t>و باز گذاشتن در اين وسائل به مدت طولانی اجتناب </a:t>
            </a:r>
            <a:r>
              <a:rPr lang="ar-SA" altLang="en-US" dirty="0">
                <a:cs typeface="2  Zar" pitchFamily="2" charset="0"/>
              </a:rPr>
              <a:t>کنيد</a:t>
            </a:r>
            <a:r>
              <a:rPr lang="ar-SA" altLang="en-US" sz="2800" dirty="0">
                <a:cs typeface="2  Zar" pitchFamily="2" charset="0"/>
              </a:rPr>
              <a:t> . با رعايت اين نكته ساده مي توان تا</a:t>
            </a:r>
            <a:r>
              <a:rPr lang="ar-SA" altLang="en-US" sz="2800" b="1" dirty="0">
                <a:solidFill>
                  <a:srgbClr val="F7320B"/>
                </a:solidFill>
                <a:cs typeface="2  Zar" pitchFamily="2" charset="0"/>
              </a:rPr>
              <a:t> 5% در مصرف برق صرفه جويي </a:t>
            </a:r>
            <a:r>
              <a:rPr lang="ar-SA" altLang="en-US" sz="2800" dirty="0">
                <a:cs typeface="2  Zar" pitchFamily="2" charset="0"/>
              </a:rPr>
              <a:t>كرد </a:t>
            </a:r>
            <a:r>
              <a:rPr lang="fa-IR" altLang="en-US" sz="2800" dirty="0">
                <a:cs typeface="2  Zar" pitchFamily="2" charset="0"/>
              </a:rPr>
              <a:t>.</a:t>
            </a:r>
            <a:endParaRPr lang="ar-SA" altLang="en-US" sz="2800" dirty="0">
              <a:cs typeface="2  Zar" pitchFamily="2" charset="0"/>
            </a:endParaRPr>
          </a:p>
          <a:p>
            <a:pPr algn="just" rtl="1" eaLnBrk="1" hangingPunct="1">
              <a:lnSpc>
                <a:spcPct val="150000"/>
              </a:lnSpc>
              <a:spcBef>
                <a:spcPct val="50000"/>
              </a:spcBef>
              <a:buFont typeface="Wingdings" panose="05000000000000000000" pitchFamily="2" charset="2"/>
              <a:buChar char="ü"/>
            </a:pPr>
            <a:endParaRPr lang="en-US" altLang="en-US" sz="2800" dirty="0">
              <a:cs typeface="2  Badr" pitchFamily="2" charset="0"/>
            </a:endParaRPr>
          </a:p>
        </p:txBody>
      </p:sp>
      <p:sp>
        <p:nvSpPr>
          <p:cNvPr id="18435" name="AutoShape 27">
            <a:extLst>
              <a:ext uri="{FF2B5EF4-FFF2-40B4-BE49-F238E27FC236}">
                <a16:creationId xmlns:a16="http://schemas.microsoft.com/office/drawing/2014/main" xmlns="" id="{30C22B92-5C9D-4C6B-A5D7-AA6D93067852}"/>
              </a:ext>
            </a:extLst>
          </p:cNvPr>
          <p:cNvSpPr>
            <a:spLocks noChangeAspect="1" noChangeArrowheads="1" noTextEdit="1"/>
          </p:cNvSpPr>
          <p:nvPr/>
        </p:nvSpPr>
        <p:spPr bwMode="auto">
          <a:xfrm>
            <a:off x="0" y="2492375"/>
            <a:ext cx="36576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7356" name="Picture 12" descr="deor">
            <a:extLst>
              <a:ext uri="{FF2B5EF4-FFF2-40B4-BE49-F238E27FC236}">
                <a16:creationId xmlns:a16="http://schemas.microsoft.com/office/drawing/2014/main" xmlns="" id="{8C975400-5563-4D3E-9803-714232332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786063"/>
            <a:ext cx="2436812"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a:extLst>
              <a:ext uri="{FF2B5EF4-FFF2-40B4-BE49-F238E27FC236}">
                <a16:creationId xmlns:a16="http://schemas.microsoft.com/office/drawing/2014/main" xmlns="" id="{5940AC69-941B-4C19-87A7-DC2C681D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0463"/>
            <a:ext cx="33131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09761"/>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7356"/>
                                        </p:tgtEl>
                                        <p:attrNameLst>
                                          <p:attrName>style.visibility</p:attrName>
                                        </p:attrNameLst>
                                      </p:cBhvr>
                                      <p:to>
                                        <p:strVal val="visible"/>
                                      </p:to>
                                    </p:set>
                                    <p:animEffect transition="in" filter="wheel(4)">
                                      <p:cBhvr>
                                        <p:cTn id="7" dur="2000"/>
                                        <p:tgtEl>
                                          <p:spTgt spid="57356"/>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57358"/>
                                        </p:tgtEl>
                                        <p:attrNameLst>
                                          <p:attrName>style.visibility</p:attrName>
                                        </p:attrNameLst>
                                      </p:cBhvr>
                                      <p:to>
                                        <p:strVal val="visible"/>
                                      </p:to>
                                    </p:set>
                                    <p:animEffect transition="in" filter="blinds(horizontal)">
                                      <p:cBhvr>
                                        <p:cTn id="11" dur="500"/>
                                        <p:tgtEl>
                                          <p:spTgt spid="57358"/>
                                        </p:tgtEl>
                                      </p:cBhvr>
                                    </p:animEffect>
                                  </p:childTnLst>
                                </p:cTn>
                              </p:par>
                            </p:childTnLst>
                          </p:cTn>
                        </p:par>
                        <p:par>
                          <p:cTn id="12" fill="hold" nodeType="afterGroup">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slide(fromBottom)">
                                      <p:cBhvr>
                                        <p:cTn id="15"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descr="Newsprint">
            <a:extLst>
              <a:ext uri="{FF2B5EF4-FFF2-40B4-BE49-F238E27FC236}">
                <a16:creationId xmlns:a16="http://schemas.microsoft.com/office/drawing/2014/main" xmlns="" id="{1A936C02-4F27-4645-88B4-E539EF50CE70}"/>
              </a:ext>
            </a:extLst>
          </p:cNvPr>
          <p:cNvSpPr>
            <a:spLocks noGrp="1" noChangeArrowheads="1"/>
          </p:cNvSpPr>
          <p:nvPr>
            <p:ph type="body" idx="4294967295"/>
          </p:nvPr>
        </p:nvSpPr>
        <p:spPr>
          <a:xfrm>
            <a:off x="2627784" y="1220788"/>
            <a:ext cx="4694386" cy="4954588"/>
          </a:xfrm>
          <a:noFill/>
        </p:spPr>
        <p:txBody>
          <a:bodyPr>
            <a:normAutofit fontScale="92500" lnSpcReduction="10000"/>
          </a:bodyPr>
          <a:lstStyle/>
          <a:p>
            <a:pPr marL="0" indent="0" algn="r" rtl="1" eaLnBrk="1" hangingPunct="1">
              <a:lnSpc>
                <a:spcPct val="140000"/>
              </a:lnSpc>
              <a:spcBef>
                <a:spcPct val="50000"/>
              </a:spcBef>
              <a:buFont typeface="Wingdings" panose="05000000000000000000" pitchFamily="2" charset="2"/>
              <a:buNone/>
            </a:pPr>
            <a:r>
              <a:rPr lang="fa-IR" altLang="en-US" sz="2000" b="1" dirty="0">
                <a:cs typeface="2  Badr" pitchFamily="2" charset="0"/>
              </a:rPr>
              <a:t>- </a:t>
            </a:r>
            <a:r>
              <a:rPr lang="ar-SA" altLang="en-US" sz="2000" b="1" dirty="0">
                <a:cs typeface="2  Badr" pitchFamily="2" charset="0"/>
              </a:rPr>
              <a:t>هر چند وقت يکبار لاستيک در يخچال را تميز کنيم و </a:t>
            </a:r>
            <a:r>
              <a:rPr lang="fa-IR" altLang="en-US" sz="2000" b="1" dirty="0">
                <a:cs typeface="2  Badr" pitchFamily="2" charset="0"/>
              </a:rPr>
              <a:t>در صورت</a:t>
            </a:r>
            <a:r>
              <a:rPr lang="ar-SA" altLang="en-US" sz="2000" b="1" dirty="0">
                <a:cs typeface="2  Badr" pitchFamily="2" charset="0"/>
              </a:rPr>
              <a:t> فرسوده و خراب شد</a:t>
            </a:r>
            <a:r>
              <a:rPr lang="fa-IR" altLang="en-US" sz="2000" b="1" dirty="0">
                <a:cs typeface="2  Badr" pitchFamily="2" charset="0"/>
              </a:rPr>
              <a:t>ن</a:t>
            </a:r>
            <a:r>
              <a:rPr lang="ar-SA" altLang="en-US" sz="2000" b="1" dirty="0">
                <a:cs typeface="2  Badr" pitchFamily="2" charset="0"/>
              </a:rPr>
              <a:t> آن را تعويض کنيم . </a:t>
            </a:r>
            <a:endParaRPr lang="fa-IR" altLang="en-US" sz="2000" b="1" dirty="0">
              <a:cs typeface="2  Badr" pitchFamily="2" charset="0"/>
            </a:endParaRPr>
          </a:p>
          <a:p>
            <a:pPr marL="0" indent="0" algn="just" rtl="1" eaLnBrk="1" hangingPunct="1">
              <a:lnSpc>
                <a:spcPct val="140000"/>
              </a:lnSpc>
              <a:spcBef>
                <a:spcPct val="50000"/>
              </a:spcBef>
              <a:buFont typeface="Wingdings" panose="05000000000000000000" pitchFamily="2" charset="2"/>
              <a:buNone/>
            </a:pPr>
            <a:r>
              <a:rPr lang="fa-IR" altLang="en-US" sz="2000" b="1" dirty="0">
                <a:cs typeface="2  Badr" pitchFamily="2" charset="0"/>
              </a:rPr>
              <a:t>- برای آزمایش سلامت لاستیک های دور یخچال می توانید به طریق زیر عمل کنید:</a:t>
            </a:r>
          </a:p>
          <a:p>
            <a:pPr marL="0" indent="0" algn="just" rtl="1" eaLnBrk="1" hangingPunct="1">
              <a:lnSpc>
                <a:spcPct val="140000"/>
              </a:lnSpc>
              <a:spcBef>
                <a:spcPct val="50000"/>
              </a:spcBef>
              <a:buClr>
                <a:schemeClr val="tx1"/>
              </a:buClr>
              <a:buFont typeface="Symbol" panose="05050102010706020507" pitchFamily="18" charset="2"/>
              <a:buNone/>
            </a:pPr>
            <a:r>
              <a:rPr lang="fa-IR" altLang="en-US" sz="2000" b="1" dirty="0">
                <a:cs typeface="2  Badr" pitchFamily="2" charset="0"/>
              </a:rPr>
              <a:t>- از یک اسکناس یا یک برگ کاغذ </a:t>
            </a:r>
            <a:r>
              <a:rPr lang="en-US" altLang="en-US" sz="2000" b="1" dirty="0">
                <a:cs typeface="2  Badr" pitchFamily="2" charset="0"/>
              </a:rPr>
              <a:t>A4</a:t>
            </a:r>
            <a:r>
              <a:rPr lang="fa-IR" altLang="en-US" sz="2000" b="1" dirty="0">
                <a:cs typeface="2  Badr" pitchFamily="2" charset="0"/>
              </a:rPr>
              <a:t> استفاده کرده آن را در درز در یخچال </a:t>
            </a:r>
            <a:r>
              <a:rPr lang="ar-SA" altLang="en-US" sz="2000" b="1" dirty="0">
                <a:cs typeface="2  Badr" pitchFamily="2" charset="0"/>
              </a:rPr>
              <a:t> </a:t>
            </a:r>
            <a:r>
              <a:rPr lang="fa-IR" altLang="en-US" sz="2000" b="1" dirty="0">
                <a:cs typeface="2  Badr" pitchFamily="2" charset="0"/>
              </a:rPr>
              <a:t>قرار دهید.</a:t>
            </a:r>
          </a:p>
          <a:p>
            <a:pPr marL="0" indent="0" algn="just" rtl="1" eaLnBrk="1" hangingPunct="1">
              <a:lnSpc>
                <a:spcPct val="140000"/>
              </a:lnSpc>
              <a:spcBef>
                <a:spcPct val="50000"/>
              </a:spcBef>
              <a:buClr>
                <a:schemeClr val="tx1"/>
              </a:buClr>
              <a:buFont typeface="Symbol" panose="05050102010706020507" pitchFamily="18" charset="2"/>
              <a:buChar char="-"/>
            </a:pPr>
            <a:r>
              <a:rPr lang="fa-IR" altLang="en-US" sz="2000" b="1" dirty="0">
                <a:cs typeface="2  Badr" pitchFamily="2" charset="0"/>
              </a:rPr>
              <a:t> در را بسته و آن را با یک قدرت معمولی به سمت خود بکشید.</a:t>
            </a:r>
          </a:p>
          <a:p>
            <a:pPr marL="0" indent="0" algn="just" rtl="1" eaLnBrk="1" hangingPunct="1">
              <a:lnSpc>
                <a:spcPct val="140000"/>
              </a:lnSpc>
              <a:spcBef>
                <a:spcPct val="50000"/>
              </a:spcBef>
              <a:buClr>
                <a:schemeClr val="tx1"/>
              </a:buClr>
              <a:buFont typeface="Symbol" panose="05050102010706020507" pitchFamily="18" charset="2"/>
              <a:buChar char="-"/>
            </a:pPr>
            <a:r>
              <a:rPr lang="fa-IR" altLang="en-US" sz="2000" b="1" dirty="0">
                <a:cs typeface="2  Badr" pitchFamily="2" charset="0"/>
              </a:rPr>
              <a:t> اگر اسکناس یا کاغذ به راحتی در دستهای شما قرار گرفت نشان دهنده فرسوده شدن نوارها و نیازمندی آنها به تعمیر است.0</a:t>
            </a:r>
            <a:endParaRPr lang="ar-SA" altLang="en-US" sz="2000" b="1" dirty="0">
              <a:cs typeface="2  Badr" pitchFamily="2" charset="0"/>
            </a:endParaRPr>
          </a:p>
        </p:txBody>
      </p:sp>
      <p:sp>
        <p:nvSpPr>
          <p:cNvPr id="24588" name="Rectangle 12">
            <a:extLst>
              <a:ext uri="{FF2B5EF4-FFF2-40B4-BE49-F238E27FC236}">
                <a16:creationId xmlns:a16="http://schemas.microsoft.com/office/drawing/2014/main" xmlns="" id="{808872C2-1CA0-4C48-AC3F-19E23EC2DC42}"/>
              </a:ext>
            </a:extLst>
          </p:cNvPr>
          <p:cNvSpPr>
            <a:spLocks noGrp="1" noChangeArrowheads="1"/>
          </p:cNvSpPr>
          <p:nvPr>
            <p:ph type="title" idx="4294967295"/>
          </p:nvPr>
        </p:nvSpPr>
        <p:spPr>
          <a:xfrm>
            <a:off x="3000375" y="357188"/>
            <a:ext cx="6143625" cy="863600"/>
          </a:xfrm>
        </p:spPr>
        <p:txBody>
          <a:bodyPr/>
          <a:lstStyle/>
          <a:p>
            <a:pPr eaLnBrk="1" hangingPunct="1"/>
            <a:r>
              <a:rPr lang="fa-IR" altLang="en-US">
                <a:solidFill>
                  <a:srgbClr val="0000CC"/>
                </a:solidFill>
                <a:cs typeface="2  Titr" pitchFamily="2" charset="0"/>
              </a:rPr>
              <a:t>یخچال و فریزر:</a:t>
            </a:r>
            <a:endParaRPr lang="en-US" altLang="en-US">
              <a:solidFill>
                <a:srgbClr val="0000CC"/>
              </a:solidFill>
              <a:cs typeface="2  Titr" pitchFamily="2" charset="0"/>
            </a:endParaRPr>
          </a:p>
        </p:txBody>
      </p:sp>
      <p:pic>
        <p:nvPicPr>
          <p:cNvPr id="26634" name="Picture 10" descr="goskets">
            <a:extLst>
              <a:ext uri="{FF2B5EF4-FFF2-40B4-BE49-F238E27FC236}">
                <a16:creationId xmlns:a16="http://schemas.microsoft.com/office/drawing/2014/main" xmlns="" id="{6F9E6EE8-7E84-4AB6-BE96-22F162C8C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21875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484043"/>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4588"/>
                                        </p:tgtEl>
                                        <p:attrNameLst>
                                          <p:attrName>style.visibility</p:attrName>
                                        </p:attrNameLst>
                                      </p:cBhvr>
                                      <p:to>
                                        <p:strVal val="visible"/>
                                      </p:to>
                                    </p:set>
                                    <p:anim from="(-#ppt_w/2)" to="(#ppt_x)" calcmode="lin" valueType="num">
                                      <p:cBhvr>
                                        <p:cTn id="7" dur="600" fill="hold">
                                          <p:stCondLst>
                                            <p:cond delay="0"/>
                                          </p:stCondLst>
                                        </p:cTn>
                                        <p:tgtEl>
                                          <p:spTgt spid="24588"/>
                                        </p:tgtEl>
                                        <p:attrNameLst>
                                          <p:attrName>ppt_x</p:attrName>
                                        </p:attrNameLst>
                                      </p:cBhvr>
                                    </p:anim>
                                    <p:anim from="0" to="-1.0" calcmode="lin" valueType="num">
                                      <p:cBhvr>
                                        <p:cTn id="8" dur="200" decel="50000" autoRev="1" fill="hold">
                                          <p:stCondLst>
                                            <p:cond delay="600"/>
                                          </p:stCondLst>
                                        </p:cTn>
                                        <p:tgtEl>
                                          <p:spTgt spid="24588"/>
                                        </p:tgtEl>
                                        <p:attrNameLst>
                                          <p:attrName>xshear</p:attrName>
                                        </p:attrNameLst>
                                      </p:cBhvr>
                                    </p:anim>
                                    <p:animScale>
                                      <p:cBhvr>
                                        <p:cTn id="9" dur="200" decel="100000" autoRev="1" fill="hold">
                                          <p:stCondLst>
                                            <p:cond delay="600"/>
                                          </p:stCondLst>
                                        </p:cTn>
                                        <p:tgtEl>
                                          <p:spTgt spid="24588"/>
                                        </p:tgtEl>
                                      </p:cBhvr>
                                      <p:from x="100000" y="100000"/>
                                      <p:to x="80000" y="100000"/>
                                    </p:animScale>
                                    <p:anim by="(#ppt_h/3+#ppt_w*0.1)" calcmode="lin" valueType="num">
                                      <p:cBhvr additive="sum">
                                        <p:cTn id="10" dur="200" decel="100000" autoRev="1" fill="hold">
                                          <p:stCondLst>
                                            <p:cond delay="600"/>
                                          </p:stCondLst>
                                        </p:cTn>
                                        <p:tgtEl>
                                          <p:spTgt spid="24588"/>
                                        </p:tgtEl>
                                        <p:attrNameLst>
                                          <p:attrName>ppt_x</p:attrName>
                                        </p:attrNameLst>
                                      </p:cBhvr>
                                    </p:anim>
                                  </p:childTnLst>
                                </p:cTn>
                              </p:par>
                            </p:childTnLst>
                          </p:cTn>
                        </p:par>
                        <p:par>
                          <p:cTn id="11" fill="hold" nodeType="afterGroup">
                            <p:stCondLst>
                              <p:cond delay="1000"/>
                            </p:stCondLst>
                            <p:childTnLst>
                              <p:par>
                                <p:cTn id="12" presetID="8" presetClass="entr" presetSubtype="16" fill="hold" nodeType="afterEffect">
                                  <p:stCondLst>
                                    <p:cond delay="0"/>
                                  </p:stCondLst>
                                  <p:childTnLst>
                                    <p:set>
                                      <p:cBhvr>
                                        <p:cTn id="13" dur="1" fill="hold">
                                          <p:stCondLst>
                                            <p:cond delay="0"/>
                                          </p:stCondLst>
                                        </p:cTn>
                                        <p:tgtEl>
                                          <p:spTgt spid="26634"/>
                                        </p:tgtEl>
                                        <p:attrNameLst>
                                          <p:attrName>style.visibility</p:attrName>
                                        </p:attrNameLst>
                                      </p:cBhvr>
                                      <p:to>
                                        <p:strVal val="visible"/>
                                      </p:to>
                                    </p:set>
                                    <p:animEffect transition="in" filter="diamond(in)">
                                      <p:cBhvr>
                                        <p:cTn id="14" dur="2000"/>
                                        <p:tgtEl>
                                          <p:spTgt spid="26634"/>
                                        </p:tgtEl>
                                      </p:cBhvr>
                                    </p:animEffect>
                                  </p:childTnLst>
                                </p:cTn>
                              </p:par>
                            </p:childTnLst>
                          </p:cTn>
                        </p:par>
                        <p:par>
                          <p:cTn id="15" fill="hold" nodeType="afterGroup">
                            <p:stCondLst>
                              <p:cond delay="3000"/>
                            </p:stCondLst>
                            <p:childTnLst>
                              <p:par>
                                <p:cTn id="16" presetID="12" presetClass="entr" presetSubtype="4" fill="hold" grpId="0" nodeType="afterEffect">
                                  <p:stCondLst>
                                    <p:cond delay="0"/>
                                  </p:stCondLst>
                                  <p:childTnLst>
                                    <p:set>
                                      <p:cBhvr>
                                        <p:cTn id="17" dur="1" fill="hold">
                                          <p:stCondLst>
                                            <p:cond delay="0"/>
                                          </p:stCondLst>
                                        </p:cTn>
                                        <p:tgtEl>
                                          <p:spTgt spid="24579">
                                            <p:txEl>
                                              <p:pRg st="0" end="0"/>
                                            </p:txEl>
                                          </p:spTgt>
                                        </p:tgtEl>
                                        <p:attrNameLst>
                                          <p:attrName>style.visibility</p:attrName>
                                        </p:attrNameLst>
                                      </p:cBhvr>
                                      <p:to>
                                        <p:strVal val="visible"/>
                                      </p:to>
                                    </p:set>
                                    <p:animEffect transition="in" filter="slide(fromBottom)">
                                      <p:cBhvr>
                                        <p:cTn id="18" dur="500"/>
                                        <p:tgtEl>
                                          <p:spTgt spid="24579">
                                            <p:txEl>
                                              <p:pRg st="0" end="0"/>
                                            </p:txEl>
                                          </p:spTgt>
                                        </p:tgtEl>
                                      </p:cBhvr>
                                    </p:animEffect>
                                  </p:childTnLst>
                                </p:cTn>
                              </p:par>
                            </p:childTnLst>
                          </p:cTn>
                        </p:par>
                        <p:par>
                          <p:cTn id="19" fill="hold" nodeType="afterGroup">
                            <p:stCondLst>
                              <p:cond delay="3500"/>
                            </p:stCondLst>
                            <p:childTnLst>
                              <p:par>
                                <p:cTn id="20" presetID="12" presetClass="entr" presetSubtype="4" fill="hold" grpId="0" nodeType="afterEffect">
                                  <p:stCondLst>
                                    <p:cond delay="0"/>
                                  </p:stCondLst>
                                  <p:childTnLst>
                                    <p:set>
                                      <p:cBhvr>
                                        <p:cTn id="2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2" dur="500"/>
                                        <p:tgtEl>
                                          <p:spTgt spid="24579">
                                            <p:txEl>
                                              <p:pRg st="1" end="1"/>
                                            </p:txEl>
                                          </p:spTgt>
                                        </p:tgtEl>
                                      </p:cBhvr>
                                    </p:animEffect>
                                  </p:childTnLst>
                                </p:cTn>
                              </p:par>
                            </p:childTnLst>
                          </p:cTn>
                        </p:par>
                        <p:par>
                          <p:cTn id="23" fill="hold" nodeType="afterGroup">
                            <p:stCondLst>
                              <p:cond delay="4000"/>
                            </p:stCondLst>
                            <p:childTnLst>
                              <p:par>
                                <p:cTn id="24" presetID="12" presetClass="entr" presetSubtype="4" fill="hold" grpId="0" nodeType="after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slide(fromBottom)">
                                      <p:cBhvr>
                                        <p:cTn id="26" dur="500"/>
                                        <p:tgtEl>
                                          <p:spTgt spid="24579">
                                            <p:txEl>
                                              <p:pRg st="2" end="2"/>
                                            </p:txEl>
                                          </p:spTgt>
                                        </p:tgtEl>
                                      </p:cBhvr>
                                    </p:animEffect>
                                  </p:childTnLst>
                                </p:cTn>
                              </p:par>
                            </p:childTnLst>
                          </p:cTn>
                        </p:par>
                        <p:par>
                          <p:cTn id="27" fill="hold" nodeType="afterGroup">
                            <p:stCondLst>
                              <p:cond delay="4500"/>
                            </p:stCondLst>
                            <p:childTnLst>
                              <p:par>
                                <p:cTn id="28" presetID="12" presetClass="entr" presetSubtype="4" fill="hold" grpId="0" nodeType="after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Effect transition="in" filter="slide(fromBottom)">
                                      <p:cBhvr>
                                        <p:cTn id="30" dur="500"/>
                                        <p:tgtEl>
                                          <p:spTgt spid="24579">
                                            <p:txEl>
                                              <p:pRg st="3" end="3"/>
                                            </p:txEl>
                                          </p:spTgt>
                                        </p:tgtEl>
                                      </p:cBhvr>
                                    </p:animEffect>
                                  </p:childTnLst>
                                </p:cTn>
                              </p:par>
                            </p:childTnLst>
                          </p:cTn>
                        </p:par>
                        <p:par>
                          <p:cTn id="31" fill="hold" nodeType="afterGroup">
                            <p:stCondLst>
                              <p:cond delay="5000"/>
                            </p:stCondLst>
                            <p:childTnLst>
                              <p:par>
                                <p:cTn id="32" presetID="12" presetClass="entr" presetSubtype="4" fill="hold" grpId="0" nodeType="after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Effect transition="in" filter="slide(fromBottom)">
                                      <p:cBhvr>
                                        <p:cTn id="34"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Picture 12" descr="coolernew">
            <a:extLst>
              <a:ext uri="{FF2B5EF4-FFF2-40B4-BE49-F238E27FC236}">
                <a16:creationId xmlns:a16="http://schemas.microsoft.com/office/drawing/2014/main" xmlns="" id="{3B3A61AA-351B-40C1-B56E-3A4ADADBECD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4313" y="285750"/>
            <a:ext cx="2643187" cy="1677988"/>
          </a:xfrm>
          <a:noFill/>
        </p:spPr>
      </p:pic>
      <p:sp>
        <p:nvSpPr>
          <p:cNvPr id="15362" name="Rectangle 2">
            <a:extLst>
              <a:ext uri="{FF2B5EF4-FFF2-40B4-BE49-F238E27FC236}">
                <a16:creationId xmlns:a16="http://schemas.microsoft.com/office/drawing/2014/main" xmlns="" id="{7690F1CD-FB4F-4182-93F2-83760059477C}"/>
              </a:ext>
            </a:extLst>
          </p:cNvPr>
          <p:cNvSpPr>
            <a:spLocks noGrp="1" noChangeArrowheads="1"/>
          </p:cNvSpPr>
          <p:nvPr>
            <p:ph type="title" idx="4294967295"/>
          </p:nvPr>
        </p:nvSpPr>
        <p:spPr>
          <a:xfrm>
            <a:off x="4786313" y="-26988"/>
            <a:ext cx="4357687" cy="1312863"/>
          </a:xfrm>
        </p:spPr>
        <p:txBody>
          <a:bodyPr/>
          <a:lstStyle/>
          <a:p>
            <a:pPr algn="r" eaLnBrk="1" hangingPunct="1"/>
            <a:r>
              <a:rPr lang="ar-SA" altLang="en-US" b="1">
                <a:solidFill>
                  <a:srgbClr val="0000CC"/>
                </a:solidFill>
                <a:cs typeface="2  Titr" pitchFamily="2" charset="0"/>
              </a:rPr>
              <a:t>کولر آبی و گازی</a:t>
            </a:r>
            <a:r>
              <a:rPr lang="fa-IR" altLang="en-US" b="1">
                <a:solidFill>
                  <a:srgbClr val="0000CC"/>
                </a:solidFill>
                <a:cs typeface="2  Titr" pitchFamily="2" charset="0"/>
              </a:rPr>
              <a:t>:</a:t>
            </a:r>
            <a:endParaRPr lang="en-US" altLang="en-US" b="1">
              <a:solidFill>
                <a:srgbClr val="0000CC"/>
              </a:solidFill>
              <a:cs typeface="2  Titr" pitchFamily="2" charset="0"/>
            </a:endParaRPr>
          </a:p>
        </p:txBody>
      </p:sp>
      <p:sp>
        <p:nvSpPr>
          <p:cNvPr id="29699" name="Rectangle 3" descr="Newsprint">
            <a:extLst>
              <a:ext uri="{FF2B5EF4-FFF2-40B4-BE49-F238E27FC236}">
                <a16:creationId xmlns:a16="http://schemas.microsoft.com/office/drawing/2014/main" xmlns="" id="{A658EB70-6F0D-4B1F-9351-1CEE3BC11B98}"/>
              </a:ext>
            </a:extLst>
          </p:cNvPr>
          <p:cNvSpPr>
            <a:spLocks noGrp="1" noChangeArrowheads="1"/>
          </p:cNvSpPr>
          <p:nvPr>
            <p:ph type="body" idx="4294967295"/>
          </p:nvPr>
        </p:nvSpPr>
        <p:spPr>
          <a:xfrm>
            <a:off x="3743325" y="1628775"/>
            <a:ext cx="5400675" cy="5040313"/>
          </a:xfrm>
          <a:noFill/>
        </p:spPr>
        <p:txBody>
          <a:bodyPr/>
          <a:lstStyle/>
          <a:p>
            <a:pPr algn="just" eaLnBrk="1" hangingPunct="1">
              <a:lnSpc>
                <a:spcPct val="120000"/>
              </a:lnSpc>
              <a:spcBef>
                <a:spcPct val="40000"/>
              </a:spcBef>
              <a:buFont typeface="Wingdings" panose="05000000000000000000" pitchFamily="2" charset="2"/>
              <a:buChar char="ü"/>
            </a:pPr>
            <a:r>
              <a:rPr lang="ar-SA" altLang="en-US" sz="2000" b="1">
                <a:cs typeface="2  Badr" pitchFamily="2" charset="0"/>
              </a:rPr>
              <a:t>ظرفيت کولر بايد متناسب با فضای مورد استفاده و شرائط آب و هوايي ( از لحاظ دما و رطوبت ) محل انتخاب شود . کولرهای بزرگتر تنها سبب اتلاف انرژی می شوند . </a:t>
            </a:r>
            <a:endParaRPr lang="fa-IR" altLang="en-US" sz="2000" b="1">
              <a:cs typeface="2  Badr" pitchFamily="2" charset="0"/>
            </a:endParaRPr>
          </a:p>
          <a:p>
            <a:pPr algn="just" eaLnBrk="1" hangingPunct="1">
              <a:lnSpc>
                <a:spcPct val="120000"/>
              </a:lnSpc>
              <a:spcBef>
                <a:spcPct val="40000"/>
              </a:spcBef>
              <a:buFont typeface="Wingdings" panose="05000000000000000000" pitchFamily="2" charset="2"/>
              <a:buChar char="ü"/>
            </a:pPr>
            <a:endParaRPr lang="ar-SA" altLang="en-US" sz="2000" b="1">
              <a:cs typeface="2  Badr" pitchFamily="2" charset="0"/>
            </a:endParaRPr>
          </a:p>
          <a:p>
            <a:pPr algn="just" eaLnBrk="1" hangingPunct="1">
              <a:lnSpc>
                <a:spcPct val="120000"/>
              </a:lnSpc>
              <a:spcBef>
                <a:spcPct val="40000"/>
              </a:spcBef>
              <a:buFont typeface="Wingdings" panose="05000000000000000000" pitchFamily="2" charset="2"/>
              <a:buChar char="ü"/>
            </a:pPr>
            <a:r>
              <a:rPr lang="ar-SA" altLang="en-US" sz="2000" b="1">
                <a:cs typeface="2  Badr" pitchFamily="2" charset="0"/>
              </a:rPr>
              <a:t>چنانچه کانالهای کولر در خارج از ساختمان قرار دارند ، حتما بايد با استفاده از عايق کاری توسط پشم شيشه يا عايق های ديگر از هدر رفتن سرما در اثر تابش نور خورشيد بر کانالها جلوگيری شود . در اين مورد تعبيه حتی يک سايه بان ساده بر روی کانالها هم موثر است . </a:t>
            </a:r>
          </a:p>
        </p:txBody>
      </p:sp>
      <p:pic>
        <p:nvPicPr>
          <p:cNvPr id="29700" name="Picture 12" descr="01">
            <a:extLst>
              <a:ext uri="{FF2B5EF4-FFF2-40B4-BE49-F238E27FC236}">
                <a16:creationId xmlns:a16="http://schemas.microsoft.com/office/drawing/2014/main" xmlns="" id="{DC291265-A881-4186-AC2E-67D105F1F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51" r="7771" b="14798"/>
          <a:stretch>
            <a:fillRect/>
          </a:stretch>
        </p:blipFill>
        <p:spPr bwMode="auto">
          <a:xfrm>
            <a:off x="142875" y="4643438"/>
            <a:ext cx="246538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2">
            <a:extLst>
              <a:ext uri="{FF2B5EF4-FFF2-40B4-BE49-F238E27FC236}">
                <a16:creationId xmlns:a16="http://schemas.microsoft.com/office/drawing/2014/main" xmlns="" id="{488CEA31-6EAA-4253-8846-8E39066C7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46" t="4965" r="5583" b="4965"/>
          <a:stretch>
            <a:fillRect/>
          </a:stretch>
        </p:blipFill>
        <p:spPr bwMode="auto">
          <a:xfrm>
            <a:off x="785813" y="2500313"/>
            <a:ext cx="180022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867638"/>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from="(-#ppt_w/2)" to="(#ppt_x)" calcmode="lin" valueType="num">
                                      <p:cBhvr>
                                        <p:cTn id="7" dur="600" fill="hold">
                                          <p:stCondLst>
                                            <p:cond delay="0"/>
                                          </p:stCondLst>
                                        </p:cTn>
                                        <p:tgtEl>
                                          <p:spTgt spid="15362"/>
                                        </p:tgtEl>
                                        <p:attrNameLst>
                                          <p:attrName>ppt_x</p:attrName>
                                        </p:attrNameLst>
                                      </p:cBhvr>
                                    </p:anim>
                                    <p:anim from="0" to="-1.0" calcmode="lin" valueType="num">
                                      <p:cBhvr>
                                        <p:cTn id="8" dur="200" decel="50000" autoRev="1" fill="hold">
                                          <p:stCondLst>
                                            <p:cond delay="600"/>
                                          </p:stCondLst>
                                        </p:cTn>
                                        <p:tgtEl>
                                          <p:spTgt spid="15362"/>
                                        </p:tgtEl>
                                        <p:attrNameLst>
                                          <p:attrName>xshear</p:attrName>
                                        </p:attrNameLst>
                                      </p:cBhvr>
                                    </p:anim>
                                    <p:animScale>
                                      <p:cBhvr>
                                        <p:cTn id="9" dur="200" decel="100000" autoRev="1" fill="hold">
                                          <p:stCondLst>
                                            <p:cond delay="600"/>
                                          </p:stCondLst>
                                        </p:cTn>
                                        <p:tgtEl>
                                          <p:spTgt spid="15362"/>
                                        </p:tgtEl>
                                      </p:cBhvr>
                                      <p:from x="100000" y="100000"/>
                                      <p:to x="80000" y="100000"/>
                                    </p:animScale>
                                    <p:anim by="(#ppt_h/3+#ppt_w*0.1)" calcmode="lin" valueType="num">
                                      <p:cBhvr additive="sum">
                                        <p:cTn id="10" dur="200" decel="100000" autoRev="1" fill="hold">
                                          <p:stCondLst>
                                            <p:cond delay="600"/>
                                          </p:stCondLst>
                                        </p:cTn>
                                        <p:tgtEl>
                                          <p:spTgt spid="15362"/>
                                        </p:tgtEl>
                                        <p:attrNameLst>
                                          <p:attrName>ppt_x</p:attrName>
                                        </p:attrNameLst>
                                      </p:cBhvr>
                                    </p:anim>
                                  </p:childTnLst>
                                </p:cTn>
                              </p:par>
                            </p:childTnLst>
                          </p:cTn>
                        </p:par>
                        <p:par>
                          <p:cTn id="11" fill="hold" nodeType="afterGroup">
                            <p:stCondLst>
                              <p:cond delay="1000"/>
                            </p:stCondLst>
                            <p:childTnLst>
                              <p:par>
                                <p:cTn id="12" presetID="16" presetClass="entr" presetSubtype="26" fill="hold" nodeType="afterEffect">
                                  <p:stCondLst>
                                    <p:cond delay="0"/>
                                  </p:stCondLst>
                                  <p:childTnLst>
                                    <p:set>
                                      <p:cBhvr>
                                        <p:cTn id="13" dur="1" fill="hold">
                                          <p:stCondLst>
                                            <p:cond delay="0"/>
                                          </p:stCondLst>
                                        </p:cTn>
                                        <p:tgtEl>
                                          <p:spTgt spid="29708"/>
                                        </p:tgtEl>
                                        <p:attrNameLst>
                                          <p:attrName>style.visibility</p:attrName>
                                        </p:attrNameLst>
                                      </p:cBhvr>
                                      <p:to>
                                        <p:strVal val="visible"/>
                                      </p:to>
                                    </p:set>
                                    <p:animEffect transition="in" filter="barn(inHorizontal)">
                                      <p:cBhvr>
                                        <p:cTn id="14" dur="2000"/>
                                        <p:tgtEl>
                                          <p:spTgt spid="29708"/>
                                        </p:tgtEl>
                                      </p:cBhvr>
                                    </p:animEffect>
                                  </p:childTnLst>
                                </p:cTn>
                              </p:par>
                            </p:childTnLst>
                          </p:cTn>
                        </p:par>
                        <p:par>
                          <p:cTn id="15" fill="hold" nodeType="afterGroup">
                            <p:stCondLst>
                              <p:cond delay="3000"/>
                            </p:stCondLst>
                            <p:childTnLst>
                              <p:par>
                                <p:cTn id="16" presetID="20" presetClass="entr" presetSubtype="0" fill="hold" nodeType="afterEffect">
                                  <p:stCondLst>
                                    <p:cond delay="0"/>
                                  </p:stCondLst>
                                  <p:childTnLst>
                                    <p:set>
                                      <p:cBhvr>
                                        <p:cTn id="17" dur="1" fill="hold">
                                          <p:stCondLst>
                                            <p:cond delay="0"/>
                                          </p:stCondLst>
                                        </p:cTn>
                                        <p:tgtEl>
                                          <p:spTgt spid="29701"/>
                                        </p:tgtEl>
                                        <p:attrNameLst>
                                          <p:attrName>style.visibility</p:attrName>
                                        </p:attrNameLst>
                                      </p:cBhvr>
                                      <p:to>
                                        <p:strVal val="visible"/>
                                      </p:to>
                                    </p:set>
                                    <p:animEffect transition="in" filter="wedge">
                                      <p:cBhvr>
                                        <p:cTn id="18" dur="2000"/>
                                        <p:tgtEl>
                                          <p:spTgt spid="29701"/>
                                        </p:tgtEl>
                                      </p:cBhvr>
                                    </p:animEffect>
                                  </p:childTnLst>
                                </p:cTn>
                              </p:par>
                            </p:childTnLst>
                          </p:cTn>
                        </p:par>
                        <p:par>
                          <p:cTn id="19" fill="hold" nodeType="afterGroup">
                            <p:stCondLst>
                              <p:cond delay="5000"/>
                            </p:stCondLst>
                            <p:childTnLst>
                              <p:par>
                                <p:cTn id="20" presetID="5" presetClass="entr" presetSubtype="10" fill="hold" nodeType="after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checkerboard(across)">
                                      <p:cBhvr>
                                        <p:cTn id="22" dur="2000"/>
                                        <p:tgtEl>
                                          <p:spTgt spid="29700"/>
                                        </p:tgtEl>
                                      </p:cBhvr>
                                    </p:animEffect>
                                  </p:childTnLst>
                                </p:cTn>
                              </p:par>
                            </p:childTnLst>
                          </p:cTn>
                        </p:par>
                        <p:par>
                          <p:cTn id="23" fill="hold" nodeType="afterGroup">
                            <p:stCondLst>
                              <p:cond delay="7000"/>
                            </p:stCondLst>
                            <p:childTnLst>
                              <p:par>
                                <p:cTn id="24" presetID="15" presetClass="entr" presetSubtype="0" fill="hold" nodeType="afterEffect">
                                  <p:stCondLst>
                                    <p:cond delay="0"/>
                                  </p:stCondLst>
                                  <p:childTnLst>
                                    <p:set>
                                      <p:cBhvr>
                                        <p:cTn id="25" dur="1" fill="hold">
                                          <p:stCondLst>
                                            <p:cond delay="0"/>
                                          </p:stCondLst>
                                        </p:cTn>
                                        <p:tgtEl>
                                          <p:spTgt spid="29699">
                                            <p:txEl>
                                              <p:pRg st="0" end="0"/>
                                            </p:txEl>
                                          </p:spTgt>
                                        </p:tgtEl>
                                        <p:attrNameLst>
                                          <p:attrName>style.visibility</p:attrName>
                                        </p:attrNameLst>
                                      </p:cBhvr>
                                      <p:to>
                                        <p:strVal val="visible"/>
                                      </p:to>
                                    </p:set>
                                    <p:anim calcmode="lin" valueType="num">
                                      <p:cBhvr>
                                        <p:cTn id="26"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296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96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8000"/>
                            </p:stCondLst>
                            <p:childTnLst>
                              <p:par>
                                <p:cTn id="31" presetID="15" presetClass="entr" presetSubtype="0" fill="hold" nodeType="afterEffect">
                                  <p:stCondLst>
                                    <p:cond delay="0"/>
                                  </p:stCondLst>
                                  <p:childTnLst>
                                    <p:set>
                                      <p:cBhvr>
                                        <p:cTn id="32" dur="1" fill="hold">
                                          <p:stCondLst>
                                            <p:cond delay="0"/>
                                          </p:stCondLst>
                                        </p:cTn>
                                        <p:tgtEl>
                                          <p:spTgt spid="29699">
                                            <p:txEl>
                                              <p:pRg st="2" end="2"/>
                                            </p:txEl>
                                          </p:spTgt>
                                        </p:tgtEl>
                                        <p:attrNameLst>
                                          <p:attrName>style.visibility</p:attrName>
                                        </p:attrNameLst>
                                      </p:cBhvr>
                                      <p:to>
                                        <p:strVal val="visible"/>
                                      </p:to>
                                    </p:set>
                                    <p:anim calcmode="lin" valueType="num">
                                      <p:cBhvr>
                                        <p:cTn id="33" dur="10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29699">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296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96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descr="Newsprint">
            <a:extLst>
              <a:ext uri="{FF2B5EF4-FFF2-40B4-BE49-F238E27FC236}">
                <a16:creationId xmlns:a16="http://schemas.microsoft.com/office/drawing/2014/main" xmlns="" id="{FCD6E42D-F868-43A3-B5BB-C91DCEC728E1}"/>
              </a:ext>
            </a:extLst>
          </p:cNvPr>
          <p:cNvSpPr>
            <a:spLocks noGrp="1" noChangeArrowheads="1"/>
          </p:cNvSpPr>
          <p:nvPr>
            <p:ph type="body" idx="4294967295"/>
          </p:nvPr>
        </p:nvSpPr>
        <p:spPr>
          <a:xfrm>
            <a:off x="3447235" y="1241463"/>
            <a:ext cx="4564312" cy="5040312"/>
          </a:xfrm>
          <a:noFill/>
        </p:spPr>
        <p:txBody>
          <a:bodyPr>
            <a:normAutofit/>
          </a:bodyPr>
          <a:lstStyle/>
          <a:p>
            <a:pPr algn="just" eaLnBrk="1" hangingPunct="1">
              <a:lnSpc>
                <a:spcPct val="120000"/>
              </a:lnSpc>
              <a:spcBef>
                <a:spcPct val="40000"/>
              </a:spcBef>
              <a:buFont typeface="Wingdings" panose="05000000000000000000" pitchFamily="2" charset="2"/>
              <a:buChar char="ü"/>
            </a:pPr>
            <a:r>
              <a:rPr lang="ar-SA" altLang="en-US" sz="2000" b="1" dirty="0">
                <a:cs typeface="2  Badr" pitchFamily="2" charset="0"/>
              </a:rPr>
              <a:t>هر چه مسير کانال کشی کولر های آبی پر پيچ و خم تر يا طولانی تر باشد افت فشار هوا در کانالها بيشتر شده و جبران آن نيز به انرژی بيشتری نياز دارد . لذا بايد کوتاهترين مسير کانال کشی در نظر گرفته شود . </a:t>
            </a:r>
          </a:p>
          <a:p>
            <a:pPr algn="just" eaLnBrk="1" hangingPunct="1">
              <a:lnSpc>
                <a:spcPct val="120000"/>
              </a:lnSpc>
              <a:spcBef>
                <a:spcPct val="40000"/>
              </a:spcBef>
              <a:buFont typeface="Wingdings" panose="05000000000000000000" pitchFamily="2" charset="2"/>
              <a:buChar char="ü"/>
            </a:pPr>
            <a:r>
              <a:rPr lang="ar-SA" altLang="en-US" sz="1800" b="1" dirty="0">
                <a:cs typeface="2  Badr" pitchFamily="2" charset="0"/>
              </a:rPr>
              <a:t>حتی الامکان پوشالهای کولر را هر سال عوض کنيد . تميز کردن و رفع اشکالات کولر کارکرد آن را بهبود می بخشد . </a:t>
            </a:r>
          </a:p>
          <a:p>
            <a:pPr algn="just" rtl="1" eaLnBrk="1" hangingPunct="1">
              <a:lnSpc>
                <a:spcPct val="120000"/>
              </a:lnSpc>
              <a:spcBef>
                <a:spcPct val="40000"/>
              </a:spcBef>
              <a:buFont typeface="Wingdings" panose="05000000000000000000" pitchFamily="2" charset="2"/>
              <a:buChar char="ü"/>
            </a:pPr>
            <a:r>
              <a:rPr lang="ar-SA" altLang="en-US" sz="2000" b="1" dirty="0">
                <a:cs typeface="2  Badr" pitchFamily="2" charset="0"/>
              </a:rPr>
              <a:t>چنانچه امکان پذير باشد بايد از سيستم سرمايش موضعی استفاده گردد . به اين معنی که تنها به اتاقهايي از ساختمان هوای خنک رسانده شود که از آن استفاده مي شود . به اين منظور می توان دريچه های ورودی هوا به ساير اتاق ها را بست . </a:t>
            </a:r>
            <a:endParaRPr lang="en-US" altLang="en-US" sz="2000" b="1" dirty="0">
              <a:cs typeface="2  Badr" pitchFamily="2" charset="0"/>
            </a:endParaRPr>
          </a:p>
        </p:txBody>
      </p:sp>
      <p:sp>
        <p:nvSpPr>
          <p:cNvPr id="26643" name="Rectangle 19">
            <a:extLst>
              <a:ext uri="{FF2B5EF4-FFF2-40B4-BE49-F238E27FC236}">
                <a16:creationId xmlns:a16="http://schemas.microsoft.com/office/drawing/2014/main" xmlns="" id="{6616FB05-0FE1-4925-8C9A-60A50C6F5277}"/>
              </a:ext>
            </a:extLst>
          </p:cNvPr>
          <p:cNvSpPr>
            <a:spLocks noGrp="1" noChangeArrowheads="1"/>
          </p:cNvSpPr>
          <p:nvPr>
            <p:ph type="title" idx="4294967295"/>
          </p:nvPr>
        </p:nvSpPr>
        <p:spPr>
          <a:xfrm>
            <a:off x="2928938" y="214313"/>
            <a:ext cx="6215062" cy="1054100"/>
          </a:xfrm>
        </p:spPr>
        <p:txBody>
          <a:bodyPr/>
          <a:lstStyle/>
          <a:p>
            <a:pPr eaLnBrk="1" hangingPunct="1"/>
            <a:r>
              <a:rPr lang="ar-SA" altLang="en-US" b="1">
                <a:solidFill>
                  <a:srgbClr val="0000CC"/>
                </a:solidFill>
                <a:cs typeface="2  Titr" pitchFamily="2" charset="0"/>
              </a:rPr>
              <a:t>کولر آبی و گازی</a:t>
            </a:r>
            <a:r>
              <a:rPr lang="fa-IR" altLang="en-US" b="1">
                <a:solidFill>
                  <a:srgbClr val="0000CC"/>
                </a:solidFill>
                <a:cs typeface="2  Titr" pitchFamily="2" charset="0"/>
              </a:rPr>
              <a:t>:</a:t>
            </a:r>
            <a:endParaRPr lang="en-US" altLang="en-US" b="1">
              <a:solidFill>
                <a:srgbClr val="0000CC"/>
              </a:solidFill>
              <a:cs typeface="2  Titr" pitchFamily="2" charset="0"/>
            </a:endParaRPr>
          </a:p>
        </p:txBody>
      </p:sp>
      <p:pic>
        <p:nvPicPr>
          <p:cNvPr id="30723" name="Picture 14" descr="ThumbnailViewer">
            <a:extLst>
              <a:ext uri="{FF2B5EF4-FFF2-40B4-BE49-F238E27FC236}">
                <a16:creationId xmlns:a16="http://schemas.microsoft.com/office/drawing/2014/main" xmlns="" id="{AC0BBBEF-B86E-4C0E-B76D-97A97C1A2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0229">
            <a:off x="343177" y="878263"/>
            <a:ext cx="302418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5" descr="ThumbnailViewer">
            <a:extLst>
              <a:ext uri="{FF2B5EF4-FFF2-40B4-BE49-F238E27FC236}">
                <a16:creationId xmlns:a16="http://schemas.microsoft.com/office/drawing/2014/main" xmlns="" id="{5615E32C-8E69-4829-B260-EACE642CF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9488">
            <a:off x="184435" y="4091802"/>
            <a:ext cx="3078365" cy="23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253347"/>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6643"/>
                                        </p:tgtEl>
                                        <p:attrNameLst>
                                          <p:attrName>style.visibility</p:attrName>
                                        </p:attrNameLst>
                                      </p:cBhvr>
                                      <p:to>
                                        <p:strVal val="visible"/>
                                      </p:to>
                                    </p:set>
                                    <p:anim from="(-#ppt_w/2)" to="(#ppt_x)" calcmode="lin" valueType="num">
                                      <p:cBhvr>
                                        <p:cTn id="7" dur="600" fill="hold">
                                          <p:stCondLst>
                                            <p:cond delay="0"/>
                                          </p:stCondLst>
                                        </p:cTn>
                                        <p:tgtEl>
                                          <p:spTgt spid="26643"/>
                                        </p:tgtEl>
                                        <p:attrNameLst>
                                          <p:attrName>ppt_x</p:attrName>
                                        </p:attrNameLst>
                                      </p:cBhvr>
                                    </p:anim>
                                    <p:anim from="0" to="-1.0" calcmode="lin" valueType="num">
                                      <p:cBhvr>
                                        <p:cTn id="8" dur="200" decel="50000" autoRev="1" fill="hold">
                                          <p:stCondLst>
                                            <p:cond delay="600"/>
                                          </p:stCondLst>
                                        </p:cTn>
                                        <p:tgtEl>
                                          <p:spTgt spid="26643"/>
                                        </p:tgtEl>
                                        <p:attrNameLst>
                                          <p:attrName>xshear</p:attrName>
                                        </p:attrNameLst>
                                      </p:cBhvr>
                                    </p:anim>
                                    <p:animScale>
                                      <p:cBhvr>
                                        <p:cTn id="9" dur="200" decel="100000" autoRev="1" fill="hold">
                                          <p:stCondLst>
                                            <p:cond delay="600"/>
                                          </p:stCondLst>
                                        </p:cTn>
                                        <p:tgtEl>
                                          <p:spTgt spid="26643"/>
                                        </p:tgtEl>
                                      </p:cBhvr>
                                      <p:from x="100000" y="100000"/>
                                      <p:to x="80000" y="100000"/>
                                    </p:animScale>
                                    <p:anim by="(#ppt_h/3+#ppt_w*0.1)" calcmode="lin" valueType="num">
                                      <p:cBhvr additive="sum">
                                        <p:cTn id="10" dur="200" decel="100000" autoRev="1" fill="hold">
                                          <p:stCondLst>
                                            <p:cond delay="600"/>
                                          </p:stCondLst>
                                        </p:cTn>
                                        <p:tgtEl>
                                          <p:spTgt spid="26643"/>
                                        </p:tgtEl>
                                        <p:attrNameLst>
                                          <p:attrName>ppt_x</p:attrName>
                                        </p:attrNameLst>
                                      </p:cBhvr>
                                    </p:anim>
                                  </p:childTnLst>
                                </p:cTn>
                              </p:par>
                            </p:childTnLst>
                          </p:cTn>
                        </p:par>
                        <p:par>
                          <p:cTn id="11" fill="hold" nodeType="afterGroup">
                            <p:stCondLst>
                              <p:cond delay="1000"/>
                            </p:stCondLst>
                            <p:childTnLst>
                              <p:par>
                                <p:cTn id="12" presetID="20" presetClass="entr" presetSubtype="0" fill="hold" nodeType="after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wedge">
                                      <p:cBhvr>
                                        <p:cTn id="14" dur="2000"/>
                                        <p:tgtEl>
                                          <p:spTgt spid="30724"/>
                                        </p:tgtEl>
                                      </p:cBhvr>
                                    </p:animEffect>
                                  </p:childTnLst>
                                </p:cTn>
                              </p:par>
                            </p:childTnLst>
                          </p:cTn>
                        </p:par>
                        <p:par>
                          <p:cTn id="15" fill="hold" nodeType="afterGroup">
                            <p:stCondLst>
                              <p:cond delay="3000"/>
                            </p:stCondLst>
                            <p:childTnLst>
                              <p:par>
                                <p:cTn id="16" presetID="48" presetClass="entr" presetSubtype="0" accel="50000" fill="hold" nodeType="afterEffect">
                                  <p:stCondLst>
                                    <p:cond delay="0"/>
                                  </p:stCondLst>
                                  <p:childTnLst>
                                    <p:set>
                                      <p:cBhvr>
                                        <p:cTn id="17" dur="1" fill="hold">
                                          <p:stCondLst>
                                            <p:cond delay="0"/>
                                          </p:stCondLst>
                                        </p:cTn>
                                        <p:tgtEl>
                                          <p:spTgt spid="30723"/>
                                        </p:tgtEl>
                                        <p:attrNameLst>
                                          <p:attrName>style.visibility</p:attrName>
                                        </p:attrNameLst>
                                      </p:cBhvr>
                                      <p:to>
                                        <p:strVal val="visible"/>
                                      </p:to>
                                    </p:set>
                                    <p:anim calcmode="lin" valueType="num">
                                      <p:cBhvr>
                                        <p:cTn id="18" dur="2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2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20" dur="2000" fill="hold"/>
                                        <p:tgtEl>
                                          <p:spTgt spid="30723"/>
                                        </p:tgtEl>
                                        <p:attrNameLst>
                                          <p:attrName>ppt_y</p:attrName>
                                        </p:attrNameLst>
                                      </p:cBhvr>
                                      <p:tavLst>
                                        <p:tav tm="0">
                                          <p:val>
                                            <p:strVal val="#ppt_y"/>
                                          </p:val>
                                        </p:tav>
                                        <p:tav tm="100000">
                                          <p:val>
                                            <p:strVal val="#ppt_y"/>
                                          </p:val>
                                        </p:tav>
                                      </p:tavLst>
                                    </p:anim>
                                    <p:animEffect transition="in" filter="fade">
                                      <p:cBhvr>
                                        <p:cTn id="21" dur="2000"/>
                                        <p:tgtEl>
                                          <p:spTgt spid="30723"/>
                                        </p:tgtEl>
                                      </p:cBhvr>
                                    </p:animEffect>
                                  </p:childTnLst>
                                </p:cTn>
                              </p:par>
                            </p:childTnLst>
                          </p:cTn>
                        </p:par>
                        <p:par>
                          <p:cTn id="22" fill="hold" nodeType="afterGroup">
                            <p:stCondLst>
                              <p:cond delay="5000"/>
                            </p:stCondLst>
                            <p:childTnLst>
                              <p:par>
                                <p:cTn id="23" presetID="19" presetClass="entr" presetSubtype="10" fill="hold" nodeType="afterEffect">
                                  <p:stCondLst>
                                    <p:cond delay="0"/>
                                  </p:stCondLst>
                                  <p:childTnLst>
                                    <p:set>
                                      <p:cBhvr>
                                        <p:cTn id="24" dur="1" fill="hold">
                                          <p:stCondLst>
                                            <p:cond delay="0"/>
                                          </p:stCondLst>
                                        </p:cTn>
                                        <p:tgtEl>
                                          <p:spTgt spid="30722">
                                            <p:txEl>
                                              <p:pRg st="0" end="0"/>
                                            </p:txEl>
                                          </p:spTgt>
                                        </p:tgtEl>
                                        <p:attrNameLst>
                                          <p:attrName>style.visibility</p:attrName>
                                        </p:attrNameLst>
                                      </p:cBhvr>
                                      <p:to>
                                        <p:strVal val="visible"/>
                                      </p:to>
                                    </p:set>
                                    <p:anim calcmode="lin" valueType="num">
                                      <p:cBhvr>
                                        <p:cTn id="25" dur="2000" fill="hold"/>
                                        <p:tgtEl>
                                          <p:spTgt spid="30722">
                                            <p:txEl>
                                              <p:pRg st="0" end="0"/>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0722">
                                            <p:txEl>
                                              <p:pRg st="0" end="0"/>
                                            </p:txEl>
                                          </p:spTgt>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000"/>
                            </p:stCondLst>
                            <p:childTnLst>
                              <p:par>
                                <p:cTn id="28" presetID="19" presetClass="entr" presetSubtype="10" fill="hold" nodeType="afterEffect">
                                  <p:stCondLst>
                                    <p:cond delay="0"/>
                                  </p:stCondLst>
                                  <p:childTnLst>
                                    <p:set>
                                      <p:cBhvr>
                                        <p:cTn id="29" dur="1" fill="hold">
                                          <p:stCondLst>
                                            <p:cond delay="0"/>
                                          </p:stCondLst>
                                        </p:cTn>
                                        <p:tgtEl>
                                          <p:spTgt spid="30722">
                                            <p:txEl>
                                              <p:pRg st="1" end="1"/>
                                            </p:txEl>
                                          </p:spTgt>
                                        </p:tgtEl>
                                        <p:attrNameLst>
                                          <p:attrName>style.visibility</p:attrName>
                                        </p:attrNameLst>
                                      </p:cBhvr>
                                      <p:to>
                                        <p:strVal val="visible"/>
                                      </p:to>
                                    </p:set>
                                    <p:anim calcmode="lin" valueType="num">
                                      <p:cBhvr>
                                        <p:cTn id="30" dur="2000" fill="hold"/>
                                        <p:tgtEl>
                                          <p:spTgt spid="30722">
                                            <p:txEl>
                                              <p:pRg st="1" end="1"/>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0722">
                                            <p:txEl>
                                              <p:pRg st="1" end="1"/>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9000"/>
                            </p:stCondLst>
                            <p:childTnLst>
                              <p:par>
                                <p:cTn id="33" presetID="19" presetClass="entr" presetSubtype="10" fill="hold" nodeType="afterEffect">
                                  <p:stCondLst>
                                    <p:cond delay="0"/>
                                  </p:stCondLst>
                                  <p:childTnLst>
                                    <p:set>
                                      <p:cBhvr>
                                        <p:cTn id="34" dur="1" fill="hold">
                                          <p:stCondLst>
                                            <p:cond delay="0"/>
                                          </p:stCondLst>
                                        </p:cTn>
                                        <p:tgtEl>
                                          <p:spTgt spid="30722">
                                            <p:txEl>
                                              <p:pRg st="2" end="2"/>
                                            </p:txEl>
                                          </p:spTgt>
                                        </p:tgtEl>
                                        <p:attrNameLst>
                                          <p:attrName>style.visibility</p:attrName>
                                        </p:attrNameLst>
                                      </p:cBhvr>
                                      <p:to>
                                        <p:strVal val="visible"/>
                                      </p:to>
                                    </p:set>
                                    <p:anim calcmode="lin" valueType="num">
                                      <p:cBhvr>
                                        <p:cTn id="35" dur="2000" fill="hold"/>
                                        <p:tgtEl>
                                          <p:spTgt spid="30722">
                                            <p:txEl>
                                              <p:pRg st="2" end="2"/>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072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descr="Newsprint">
            <a:extLst>
              <a:ext uri="{FF2B5EF4-FFF2-40B4-BE49-F238E27FC236}">
                <a16:creationId xmlns:a16="http://schemas.microsoft.com/office/drawing/2014/main" xmlns="" id="{EB60DBA9-3E33-4AD6-8ED1-A9F09420825C}"/>
              </a:ext>
            </a:extLst>
          </p:cNvPr>
          <p:cNvSpPr>
            <a:spLocks noGrp="1" noChangeArrowheads="1"/>
          </p:cNvSpPr>
          <p:nvPr>
            <p:ph type="body" idx="4294967295"/>
          </p:nvPr>
        </p:nvSpPr>
        <p:spPr>
          <a:xfrm>
            <a:off x="3358317" y="1138124"/>
            <a:ext cx="4128633" cy="4895850"/>
          </a:xfrm>
          <a:noFill/>
        </p:spPr>
        <p:txBody>
          <a:bodyPr>
            <a:normAutofit/>
          </a:bodyPr>
          <a:lstStyle/>
          <a:p>
            <a:pPr algn="just" rtl="1" eaLnBrk="1" hangingPunct="1">
              <a:lnSpc>
                <a:spcPct val="130000"/>
              </a:lnSpc>
              <a:spcBef>
                <a:spcPct val="40000"/>
              </a:spcBef>
              <a:buFont typeface="Wingdings" panose="05000000000000000000" pitchFamily="2" charset="2"/>
              <a:buChar char="ü"/>
            </a:pPr>
            <a:r>
              <a:rPr lang="ar-SA" altLang="en-US" sz="2000" b="1" dirty="0">
                <a:cs typeface="2  Badr" pitchFamily="2" charset="0"/>
              </a:rPr>
              <a:t>نوع کولر را متناسب با آب و هوای منطقه خود انتخاب کنيد و از کولرهای گازی فقط در مناطق گرمسير و بسيار مرطوب استفاده کنيد . </a:t>
            </a:r>
          </a:p>
          <a:p>
            <a:pPr algn="just" rtl="1" eaLnBrk="1" hangingPunct="1">
              <a:lnSpc>
                <a:spcPct val="130000"/>
              </a:lnSpc>
              <a:spcBef>
                <a:spcPct val="40000"/>
              </a:spcBef>
              <a:buFont typeface="Wingdings" panose="05000000000000000000" pitchFamily="2" charset="2"/>
              <a:buChar char="ü"/>
            </a:pPr>
            <a:r>
              <a:rPr lang="ar-SA" altLang="en-US" sz="2000" b="1" dirty="0">
                <a:cs typeface="2  Badr" pitchFamily="2" charset="0"/>
              </a:rPr>
              <a:t>در هنگام ترک خانه حتما کولر را خاموش کنيد و از روشن نگاه داشتن مداوم کولر در طول ساعات شبانه روز خودداری کنيد . </a:t>
            </a:r>
          </a:p>
          <a:p>
            <a:pPr algn="just" rtl="1" eaLnBrk="1" hangingPunct="1">
              <a:lnSpc>
                <a:spcPct val="130000"/>
              </a:lnSpc>
              <a:spcBef>
                <a:spcPct val="40000"/>
              </a:spcBef>
              <a:buFont typeface="Wingdings" panose="05000000000000000000" pitchFamily="2" charset="2"/>
              <a:buChar char="ü"/>
            </a:pPr>
            <a:r>
              <a:rPr lang="ar-SA" altLang="en-US" sz="2000" b="1" dirty="0">
                <a:cs typeface="2  Badr" pitchFamily="2" charset="0"/>
              </a:rPr>
              <a:t>برای استفاده بيشتر از سرمای کولر درها و پنجره ها را خوب ببنديد و هنگامی که کولر روشن است آنها را باز نگذاريد . در و پنجره هايي را که نور مستقيم خورشيد به آن می تابد با پرده های ضخيم بپوشانيد. </a:t>
            </a:r>
          </a:p>
        </p:txBody>
      </p:sp>
      <p:sp>
        <p:nvSpPr>
          <p:cNvPr id="21516" name="Rectangle 12">
            <a:extLst>
              <a:ext uri="{FF2B5EF4-FFF2-40B4-BE49-F238E27FC236}">
                <a16:creationId xmlns:a16="http://schemas.microsoft.com/office/drawing/2014/main" xmlns="" id="{58134F0E-C40D-4462-B422-875D1D046C50}"/>
              </a:ext>
            </a:extLst>
          </p:cNvPr>
          <p:cNvSpPr>
            <a:spLocks noGrp="1" noChangeArrowheads="1"/>
          </p:cNvSpPr>
          <p:nvPr>
            <p:ph type="title" idx="4294967295"/>
          </p:nvPr>
        </p:nvSpPr>
        <p:spPr>
          <a:xfrm>
            <a:off x="3000375" y="214313"/>
            <a:ext cx="6143625" cy="1054100"/>
          </a:xfrm>
        </p:spPr>
        <p:txBody>
          <a:bodyPr/>
          <a:lstStyle/>
          <a:p>
            <a:pPr eaLnBrk="1" hangingPunct="1"/>
            <a:r>
              <a:rPr lang="ar-SA" altLang="en-US" b="1">
                <a:solidFill>
                  <a:srgbClr val="0000CC"/>
                </a:solidFill>
                <a:cs typeface="2  Titr" pitchFamily="2" charset="0"/>
              </a:rPr>
              <a:t>کولر آبی و گازی</a:t>
            </a:r>
            <a:r>
              <a:rPr lang="fa-IR" altLang="en-US" b="1">
                <a:solidFill>
                  <a:srgbClr val="0000CC"/>
                </a:solidFill>
                <a:cs typeface="2  Titr" pitchFamily="2" charset="0"/>
              </a:rPr>
              <a:t>:</a:t>
            </a:r>
            <a:endParaRPr lang="en-US" altLang="en-US" b="1">
              <a:solidFill>
                <a:srgbClr val="0000CC"/>
              </a:solidFill>
              <a:cs typeface="2  Titr" pitchFamily="2" charset="0"/>
            </a:endParaRPr>
          </a:p>
        </p:txBody>
      </p:sp>
      <p:pic>
        <p:nvPicPr>
          <p:cNvPr id="31753" name="Picture 22" descr="3yfmqt4">
            <a:extLst>
              <a:ext uri="{FF2B5EF4-FFF2-40B4-BE49-F238E27FC236}">
                <a16:creationId xmlns:a16="http://schemas.microsoft.com/office/drawing/2014/main" xmlns="" id="{48C03F56-78D7-45FD-BA9E-A5CE1B5A6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19740" flipH="1">
            <a:off x="574675" y="1658938"/>
            <a:ext cx="22574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3" descr="42502_eo_a">
            <a:extLst>
              <a:ext uri="{FF2B5EF4-FFF2-40B4-BE49-F238E27FC236}">
                <a16:creationId xmlns:a16="http://schemas.microsoft.com/office/drawing/2014/main" xmlns="" id="{50BA3456-567D-4C76-A676-9DD0B2918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22" t="56473" r="33948" b="26003"/>
          <a:stretch>
            <a:fillRect/>
          </a:stretch>
        </p:blipFill>
        <p:spPr bwMode="auto">
          <a:xfrm>
            <a:off x="179388" y="2940050"/>
            <a:ext cx="28082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4" descr="Nodesheh">
            <a:extLst>
              <a:ext uri="{FF2B5EF4-FFF2-40B4-BE49-F238E27FC236}">
                <a16:creationId xmlns:a16="http://schemas.microsoft.com/office/drawing/2014/main" xmlns="" id="{E47C40C5-BBFA-401C-82E3-DC7C377AF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6083">
            <a:off x="373063" y="4171950"/>
            <a:ext cx="28003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5" descr="1019">
            <a:extLst>
              <a:ext uri="{FF2B5EF4-FFF2-40B4-BE49-F238E27FC236}">
                <a16:creationId xmlns:a16="http://schemas.microsoft.com/office/drawing/2014/main" xmlns="" id="{05B49985-B50B-4C3E-8A12-871F2B3E9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978" t="5220" r="8003"/>
          <a:stretch>
            <a:fillRect/>
          </a:stretch>
        </p:blipFill>
        <p:spPr bwMode="auto">
          <a:xfrm rot="-148336">
            <a:off x="1687513" y="5229225"/>
            <a:ext cx="1641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1954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 from="(-#ppt_w/2)" to="(#ppt_x)" calcmode="lin" valueType="num">
                                      <p:cBhvr>
                                        <p:cTn id="7" dur="600" fill="hold">
                                          <p:stCondLst>
                                            <p:cond delay="0"/>
                                          </p:stCondLst>
                                        </p:cTn>
                                        <p:tgtEl>
                                          <p:spTgt spid="21516"/>
                                        </p:tgtEl>
                                        <p:attrNameLst>
                                          <p:attrName>ppt_x</p:attrName>
                                        </p:attrNameLst>
                                      </p:cBhvr>
                                    </p:anim>
                                    <p:anim from="0" to="-1.0" calcmode="lin" valueType="num">
                                      <p:cBhvr>
                                        <p:cTn id="8" dur="200" decel="50000" autoRev="1" fill="hold">
                                          <p:stCondLst>
                                            <p:cond delay="600"/>
                                          </p:stCondLst>
                                        </p:cTn>
                                        <p:tgtEl>
                                          <p:spTgt spid="21516"/>
                                        </p:tgtEl>
                                        <p:attrNameLst>
                                          <p:attrName>xshear</p:attrName>
                                        </p:attrNameLst>
                                      </p:cBhvr>
                                    </p:anim>
                                    <p:animScale>
                                      <p:cBhvr>
                                        <p:cTn id="9" dur="200" decel="100000" autoRev="1" fill="hold">
                                          <p:stCondLst>
                                            <p:cond delay="600"/>
                                          </p:stCondLst>
                                        </p:cTn>
                                        <p:tgtEl>
                                          <p:spTgt spid="21516"/>
                                        </p:tgtEl>
                                      </p:cBhvr>
                                      <p:from x="100000" y="100000"/>
                                      <p:to x="80000" y="100000"/>
                                    </p:animScale>
                                    <p:anim by="(#ppt_h/3+#ppt_w*0.1)" calcmode="lin" valueType="num">
                                      <p:cBhvr additive="sum">
                                        <p:cTn id="10" dur="200" decel="100000" autoRev="1" fill="hold">
                                          <p:stCondLst>
                                            <p:cond delay="600"/>
                                          </p:stCondLst>
                                        </p:cTn>
                                        <p:tgtEl>
                                          <p:spTgt spid="21516"/>
                                        </p:tgtEl>
                                        <p:attrNameLst>
                                          <p:attrName>ppt_x</p:attrName>
                                        </p:attrNameLst>
                                      </p:cBhvr>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31753"/>
                                        </p:tgtEl>
                                        <p:attrNameLst>
                                          <p:attrName>style.visibility</p:attrName>
                                        </p:attrNameLst>
                                      </p:cBhvr>
                                      <p:to>
                                        <p:strVal val="visible"/>
                                      </p:to>
                                    </p:set>
                                    <p:anim calcmode="lin" valueType="num">
                                      <p:cBhvr>
                                        <p:cTn id="14" dur="2000" fill="hold"/>
                                        <p:tgtEl>
                                          <p:spTgt spid="31753"/>
                                        </p:tgtEl>
                                        <p:attrNameLst>
                                          <p:attrName>ppt_w</p:attrName>
                                        </p:attrNameLst>
                                      </p:cBhvr>
                                      <p:tavLst>
                                        <p:tav tm="0">
                                          <p:val>
                                            <p:fltVal val="0"/>
                                          </p:val>
                                        </p:tav>
                                        <p:tav tm="100000">
                                          <p:val>
                                            <p:strVal val="#ppt_w"/>
                                          </p:val>
                                        </p:tav>
                                      </p:tavLst>
                                    </p:anim>
                                    <p:anim calcmode="lin" valueType="num">
                                      <p:cBhvr>
                                        <p:cTn id="15" dur="2000" fill="hold"/>
                                        <p:tgtEl>
                                          <p:spTgt spid="31753"/>
                                        </p:tgtEl>
                                        <p:attrNameLst>
                                          <p:attrName>ppt_h</p:attrName>
                                        </p:attrNameLst>
                                      </p:cBhvr>
                                      <p:tavLst>
                                        <p:tav tm="0">
                                          <p:val>
                                            <p:fltVal val="0"/>
                                          </p:val>
                                        </p:tav>
                                        <p:tav tm="100000">
                                          <p:val>
                                            <p:strVal val="#ppt_h"/>
                                          </p:val>
                                        </p:tav>
                                      </p:tavLst>
                                    </p:anim>
                                    <p:anim calcmode="lin" valueType="num">
                                      <p:cBhvr>
                                        <p:cTn id="16" dur="2000" fill="hold"/>
                                        <p:tgtEl>
                                          <p:spTgt spid="31753"/>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31753"/>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3000"/>
                            </p:stCondLst>
                            <p:childTnLst>
                              <p:par>
                                <p:cTn id="19" presetID="15" presetClass="entr" presetSubtype="0" fill="hold" nodeType="afterEffect">
                                  <p:stCondLst>
                                    <p:cond delay="0"/>
                                  </p:stCondLst>
                                  <p:childTnLst>
                                    <p:set>
                                      <p:cBhvr>
                                        <p:cTn id="20" dur="1" fill="hold">
                                          <p:stCondLst>
                                            <p:cond delay="0"/>
                                          </p:stCondLst>
                                        </p:cTn>
                                        <p:tgtEl>
                                          <p:spTgt spid="31754"/>
                                        </p:tgtEl>
                                        <p:attrNameLst>
                                          <p:attrName>style.visibility</p:attrName>
                                        </p:attrNameLst>
                                      </p:cBhvr>
                                      <p:to>
                                        <p:strVal val="visible"/>
                                      </p:to>
                                    </p:set>
                                    <p:anim calcmode="lin" valueType="num">
                                      <p:cBhvr>
                                        <p:cTn id="21" dur="2000" fill="hold"/>
                                        <p:tgtEl>
                                          <p:spTgt spid="31754"/>
                                        </p:tgtEl>
                                        <p:attrNameLst>
                                          <p:attrName>ppt_w</p:attrName>
                                        </p:attrNameLst>
                                      </p:cBhvr>
                                      <p:tavLst>
                                        <p:tav tm="0">
                                          <p:val>
                                            <p:fltVal val="0"/>
                                          </p:val>
                                        </p:tav>
                                        <p:tav tm="100000">
                                          <p:val>
                                            <p:strVal val="#ppt_w"/>
                                          </p:val>
                                        </p:tav>
                                      </p:tavLst>
                                    </p:anim>
                                    <p:anim calcmode="lin" valueType="num">
                                      <p:cBhvr>
                                        <p:cTn id="22" dur="2000" fill="hold"/>
                                        <p:tgtEl>
                                          <p:spTgt spid="31754"/>
                                        </p:tgtEl>
                                        <p:attrNameLst>
                                          <p:attrName>ppt_h</p:attrName>
                                        </p:attrNameLst>
                                      </p:cBhvr>
                                      <p:tavLst>
                                        <p:tav tm="0">
                                          <p:val>
                                            <p:fltVal val="0"/>
                                          </p:val>
                                        </p:tav>
                                        <p:tav tm="100000">
                                          <p:val>
                                            <p:strVal val="#ppt_h"/>
                                          </p:val>
                                        </p:tav>
                                      </p:tavLst>
                                    </p:anim>
                                    <p:anim calcmode="lin" valueType="num">
                                      <p:cBhvr>
                                        <p:cTn id="23" dur="2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31754"/>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5000"/>
                            </p:stCondLst>
                            <p:childTnLst>
                              <p:par>
                                <p:cTn id="26" presetID="15" presetClass="entr" presetSubtype="0" fill="hold" nodeType="afterEffect">
                                  <p:stCondLst>
                                    <p:cond delay="0"/>
                                  </p:stCondLst>
                                  <p:childTnLst>
                                    <p:set>
                                      <p:cBhvr>
                                        <p:cTn id="27" dur="1" fill="hold">
                                          <p:stCondLst>
                                            <p:cond delay="0"/>
                                          </p:stCondLst>
                                        </p:cTn>
                                        <p:tgtEl>
                                          <p:spTgt spid="31755"/>
                                        </p:tgtEl>
                                        <p:attrNameLst>
                                          <p:attrName>style.visibility</p:attrName>
                                        </p:attrNameLst>
                                      </p:cBhvr>
                                      <p:to>
                                        <p:strVal val="visible"/>
                                      </p:to>
                                    </p:set>
                                    <p:anim calcmode="lin" valueType="num">
                                      <p:cBhvr>
                                        <p:cTn id="28" dur="2000" fill="hold"/>
                                        <p:tgtEl>
                                          <p:spTgt spid="31755"/>
                                        </p:tgtEl>
                                        <p:attrNameLst>
                                          <p:attrName>ppt_w</p:attrName>
                                        </p:attrNameLst>
                                      </p:cBhvr>
                                      <p:tavLst>
                                        <p:tav tm="0">
                                          <p:val>
                                            <p:fltVal val="0"/>
                                          </p:val>
                                        </p:tav>
                                        <p:tav tm="100000">
                                          <p:val>
                                            <p:strVal val="#ppt_w"/>
                                          </p:val>
                                        </p:tav>
                                      </p:tavLst>
                                    </p:anim>
                                    <p:anim calcmode="lin" valueType="num">
                                      <p:cBhvr>
                                        <p:cTn id="29" dur="2000" fill="hold"/>
                                        <p:tgtEl>
                                          <p:spTgt spid="31755"/>
                                        </p:tgtEl>
                                        <p:attrNameLst>
                                          <p:attrName>ppt_h</p:attrName>
                                        </p:attrNameLst>
                                      </p:cBhvr>
                                      <p:tavLst>
                                        <p:tav tm="0">
                                          <p:val>
                                            <p:fltVal val="0"/>
                                          </p:val>
                                        </p:tav>
                                        <p:tav tm="100000">
                                          <p:val>
                                            <p:strVal val="#ppt_h"/>
                                          </p:val>
                                        </p:tav>
                                      </p:tavLst>
                                    </p:anim>
                                    <p:anim calcmode="lin" valueType="num">
                                      <p:cBhvr>
                                        <p:cTn id="30" dur="2000" fill="hold"/>
                                        <p:tgtEl>
                                          <p:spTgt spid="31755"/>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31755"/>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7000"/>
                            </p:stCondLst>
                            <p:childTnLst>
                              <p:par>
                                <p:cTn id="33" presetID="15" presetClass="entr" presetSubtype="0" fill="hold" nodeType="afterEffect">
                                  <p:stCondLst>
                                    <p:cond delay="0"/>
                                  </p:stCondLst>
                                  <p:childTnLst>
                                    <p:set>
                                      <p:cBhvr>
                                        <p:cTn id="34" dur="1" fill="hold">
                                          <p:stCondLst>
                                            <p:cond delay="0"/>
                                          </p:stCondLst>
                                        </p:cTn>
                                        <p:tgtEl>
                                          <p:spTgt spid="31756"/>
                                        </p:tgtEl>
                                        <p:attrNameLst>
                                          <p:attrName>style.visibility</p:attrName>
                                        </p:attrNameLst>
                                      </p:cBhvr>
                                      <p:to>
                                        <p:strVal val="visible"/>
                                      </p:to>
                                    </p:set>
                                    <p:anim calcmode="lin" valueType="num">
                                      <p:cBhvr>
                                        <p:cTn id="35" dur="2000" fill="hold"/>
                                        <p:tgtEl>
                                          <p:spTgt spid="31756"/>
                                        </p:tgtEl>
                                        <p:attrNameLst>
                                          <p:attrName>ppt_w</p:attrName>
                                        </p:attrNameLst>
                                      </p:cBhvr>
                                      <p:tavLst>
                                        <p:tav tm="0">
                                          <p:val>
                                            <p:fltVal val="0"/>
                                          </p:val>
                                        </p:tav>
                                        <p:tav tm="100000">
                                          <p:val>
                                            <p:strVal val="#ppt_w"/>
                                          </p:val>
                                        </p:tav>
                                      </p:tavLst>
                                    </p:anim>
                                    <p:anim calcmode="lin" valueType="num">
                                      <p:cBhvr>
                                        <p:cTn id="36" dur="2000" fill="hold"/>
                                        <p:tgtEl>
                                          <p:spTgt spid="31756"/>
                                        </p:tgtEl>
                                        <p:attrNameLst>
                                          <p:attrName>ppt_h</p:attrName>
                                        </p:attrNameLst>
                                      </p:cBhvr>
                                      <p:tavLst>
                                        <p:tav tm="0">
                                          <p:val>
                                            <p:fltVal val="0"/>
                                          </p:val>
                                        </p:tav>
                                        <p:tav tm="100000">
                                          <p:val>
                                            <p:strVal val="#ppt_h"/>
                                          </p:val>
                                        </p:tav>
                                      </p:tavLst>
                                    </p:anim>
                                    <p:anim calcmode="lin" valueType="num">
                                      <p:cBhvr>
                                        <p:cTn id="37" dur="2000" fill="hold"/>
                                        <p:tgtEl>
                                          <p:spTgt spid="31756"/>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31756"/>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9000"/>
                            </p:stCondLst>
                            <p:childTnLst>
                              <p:par>
                                <p:cTn id="40" presetID="6" presetClass="entr" presetSubtype="16" fill="hold" nodeType="afterEffect">
                                  <p:stCondLst>
                                    <p:cond delay="0"/>
                                  </p:stCondLst>
                                  <p:childTnLst>
                                    <p:set>
                                      <p:cBhvr>
                                        <p:cTn id="41" dur="1" fill="hold">
                                          <p:stCondLst>
                                            <p:cond delay="0"/>
                                          </p:stCondLst>
                                        </p:cTn>
                                        <p:tgtEl>
                                          <p:spTgt spid="31746">
                                            <p:txEl>
                                              <p:pRg st="0" end="0"/>
                                            </p:txEl>
                                          </p:spTgt>
                                        </p:tgtEl>
                                        <p:attrNameLst>
                                          <p:attrName>style.visibility</p:attrName>
                                        </p:attrNameLst>
                                      </p:cBhvr>
                                      <p:to>
                                        <p:strVal val="visible"/>
                                      </p:to>
                                    </p:set>
                                    <p:animEffect transition="in" filter="circle(in)">
                                      <p:cBhvr>
                                        <p:cTn id="42" dur="2000"/>
                                        <p:tgtEl>
                                          <p:spTgt spid="31746">
                                            <p:txEl>
                                              <p:pRg st="0" end="0"/>
                                            </p:txEl>
                                          </p:spTgt>
                                        </p:tgtEl>
                                      </p:cBhvr>
                                    </p:animEffect>
                                  </p:childTnLst>
                                </p:cTn>
                              </p:par>
                            </p:childTnLst>
                          </p:cTn>
                        </p:par>
                        <p:par>
                          <p:cTn id="43" fill="hold" nodeType="afterGroup">
                            <p:stCondLst>
                              <p:cond delay="11000"/>
                            </p:stCondLst>
                            <p:childTnLst>
                              <p:par>
                                <p:cTn id="44" presetID="6" presetClass="entr" presetSubtype="16" fill="hold" nodeType="afterEffect">
                                  <p:stCondLst>
                                    <p:cond delay="0"/>
                                  </p:stCondLst>
                                  <p:childTnLst>
                                    <p:set>
                                      <p:cBhvr>
                                        <p:cTn id="45" dur="1" fill="hold">
                                          <p:stCondLst>
                                            <p:cond delay="0"/>
                                          </p:stCondLst>
                                        </p:cTn>
                                        <p:tgtEl>
                                          <p:spTgt spid="31746">
                                            <p:txEl>
                                              <p:pRg st="1" end="1"/>
                                            </p:txEl>
                                          </p:spTgt>
                                        </p:tgtEl>
                                        <p:attrNameLst>
                                          <p:attrName>style.visibility</p:attrName>
                                        </p:attrNameLst>
                                      </p:cBhvr>
                                      <p:to>
                                        <p:strVal val="visible"/>
                                      </p:to>
                                    </p:set>
                                    <p:animEffect transition="in" filter="circle(in)">
                                      <p:cBhvr>
                                        <p:cTn id="46" dur="2000"/>
                                        <p:tgtEl>
                                          <p:spTgt spid="31746">
                                            <p:txEl>
                                              <p:pRg st="1" end="1"/>
                                            </p:txEl>
                                          </p:spTgt>
                                        </p:tgtEl>
                                      </p:cBhvr>
                                    </p:animEffect>
                                  </p:childTnLst>
                                </p:cTn>
                              </p:par>
                            </p:childTnLst>
                          </p:cTn>
                        </p:par>
                        <p:par>
                          <p:cTn id="47" fill="hold" nodeType="afterGroup">
                            <p:stCondLst>
                              <p:cond delay="13000"/>
                            </p:stCondLst>
                            <p:childTnLst>
                              <p:par>
                                <p:cTn id="48" presetID="6" presetClass="entr" presetSubtype="16" fill="hold" nodeType="afterEffect">
                                  <p:stCondLst>
                                    <p:cond delay="0"/>
                                  </p:stCondLst>
                                  <p:childTnLst>
                                    <p:set>
                                      <p:cBhvr>
                                        <p:cTn id="49" dur="1" fill="hold">
                                          <p:stCondLst>
                                            <p:cond delay="0"/>
                                          </p:stCondLst>
                                        </p:cTn>
                                        <p:tgtEl>
                                          <p:spTgt spid="31746">
                                            <p:txEl>
                                              <p:pRg st="2" end="2"/>
                                            </p:txEl>
                                          </p:spTgt>
                                        </p:tgtEl>
                                        <p:attrNameLst>
                                          <p:attrName>style.visibility</p:attrName>
                                        </p:attrNameLst>
                                      </p:cBhvr>
                                      <p:to>
                                        <p:strVal val="visible"/>
                                      </p:to>
                                    </p:set>
                                    <p:animEffect transition="in" filter="circle(in)">
                                      <p:cBhvr>
                                        <p:cTn id="50" dur="20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46</a:t>
            </a:fld>
            <a:endParaRPr lang="fa-IR" sz="1600" dirty="0"/>
          </a:p>
        </p:txBody>
      </p:sp>
      <p:sp>
        <p:nvSpPr>
          <p:cNvPr id="9" name="Text Box 6"/>
          <p:cNvSpPr txBox="1">
            <a:spLocks noChangeArrowheads="1"/>
          </p:cNvSpPr>
          <p:nvPr/>
        </p:nvSpPr>
        <p:spPr bwMode="auto">
          <a:xfrm>
            <a:off x="0" y="428604"/>
            <a:ext cx="7620000" cy="523875"/>
          </a:xfrm>
          <a:prstGeom prst="rect">
            <a:avLst/>
          </a:prstGeom>
          <a:noFill/>
          <a:ln w="9525">
            <a:noFill/>
            <a:miter lim="800000"/>
            <a:headEnd/>
            <a:tailEnd/>
          </a:ln>
        </p:spPr>
        <p:txBody>
          <a:bodyPr>
            <a:spAutoFit/>
          </a:bodyPr>
          <a:lstStyle/>
          <a:p>
            <a:pPr algn="r" rtl="1" eaLnBrk="1" hangingPunct="1"/>
            <a:r>
              <a:rPr lang="ar-SA" altLang="en-US" sz="2800" b="1" dirty="0">
                <a:latin typeface="Times New Roman" pitchFamily="18" charset="0"/>
                <a:cs typeface="B Titr" pitchFamily="2" charset="-78"/>
              </a:rPr>
              <a:t>راهکارهای کاهش مصرف انرژی الکتریکی در لوازم برقی</a:t>
            </a:r>
            <a:endParaRPr lang="fa-IR" altLang="en-US" sz="2800" dirty="0">
              <a:cs typeface="B Titr" pitchFamily="2" charset="-78"/>
            </a:endParaRPr>
          </a:p>
        </p:txBody>
      </p:sp>
      <p:sp>
        <p:nvSpPr>
          <p:cNvPr id="10" name="Rectangle 6"/>
          <p:cNvSpPr>
            <a:spLocks noChangeArrowheads="1"/>
          </p:cNvSpPr>
          <p:nvPr/>
        </p:nvSpPr>
        <p:spPr bwMode="auto">
          <a:xfrm>
            <a:off x="2857488" y="785794"/>
            <a:ext cx="6010276" cy="4893647"/>
          </a:xfrm>
          <a:prstGeom prst="rect">
            <a:avLst/>
          </a:prstGeom>
          <a:noFill/>
          <a:ln w="9525">
            <a:noFill/>
            <a:miter lim="800000"/>
            <a:headEnd/>
            <a:tailEnd/>
          </a:ln>
        </p:spPr>
        <p:txBody>
          <a:bodyPr wrap="square">
            <a:spAutoFit/>
          </a:bodyPr>
          <a:lstStyle/>
          <a:p>
            <a:pPr marL="342900" indent="-342900" algn="justLow" rtl="1" eaLnBrk="1" hangingPunct="1">
              <a:lnSpc>
                <a:spcPct val="150000"/>
              </a:lnSpc>
            </a:pPr>
            <a:r>
              <a:rPr lang="fa-IR" altLang="en-US" sz="2800" b="1" dirty="0">
                <a:latin typeface="Times New Roman" pitchFamily="18" charset="0"/>
                <a:cs typeface="B Titr" pitchFamily="2" charset="-78"/>
              </a:rPr>
              <a:t>لوازم صوتی و تصویری</a:t>
            </a:r>
          </a:p>
          <a:p>
            <a:pPr marL="342900" indent="-342900" algn="justLow" rtl="1" eaLnBrk="1" hangingPunct="1">
              <a:lnSpc>
                <a:spcPct val="150000"/>
              </a:lnSpc>
            </a:pPr>
            <a:r>
              <a:rPr lang="fa-IR" altLang="en-US" sz="2000" b="1" dirty="0">
                <a:latin typeface="Times New Roman" pitchFamily="18" charset="0"/>
                <a:cs typeface="B Titr" pitchFamily="2" charset="-78"/>
              </a:rPr>
              <a:t>1-	امروزه لوازم صوتي و تصويري حتي در زماني كه از طريق دكمه خاموش مي شوند (در حالت آماده به کار یا </a:t>
            </a:r>
            <a:r>
              <a:rPr lang="en-US" altLang="en-US" sz="2000" b="1" dirty="0" err="1">
                <a:latin typeface="Times New Roman" pitchFamily="18" charset="0"/>
                <a:cs typeface="B Titr" pitchFamily="2" charset="-78"/>
              </a:rPr>
              <a:t>StandBy</a:t>
            </a:r>
            <a:r>
              <a:rPr lang="en-US" altLang="en-US" sz="2000" b="1" dirty="0">
                <a:latin typeface="Times New Roman" pitchFamily="18" charset="0"/>
                <a:cs typeface="B Titr" pitchFamily="2" charset="-78"/>
              </a:rPr>
              <a:t> </a:t>
            </a:r>
            <a:r>
              <a:rPr lang="fa-IR" altLang="en-US" sz="2000" b="1" dirty="0">
                <a:latin typeface="Times New Roman" pitchFamily="18" charset="0"/>
                <a:cs typeface="B Titr" pitchFamily="2" charset="-78"/>
              </a:rPr>
              <a:t> قرار می گیرند) برق مصرف مي كنند لذا در زماني كه به مدت چند ساعت متوالي از آن استفاده نمي كنيد حتما ً دوشاخه آنرا از پريز برق قطع كنيد . در مورد شارژرهای موبایل نیز زمانی که استفاده ندارید آنها را از پریز در بیاورید.</a:t>
            </a:r>
          </a:p>
          <a:p>
            <a:pPr marL="342900" indent="-342900" algn="justLow" rtl="1" eaLnBrk="1" hangingPunct="1">
              <a:lnSpc>
                <a:spcPct val="150000"/>
              </a:lnSpc>
            </a:pPr>
            <a:r>
              <a:rPr lang="fa-IR" altLang="en-US" sz="2000" b="1" dirty="0">
                <a:latin typeface="Times New Roman" pitchFamily="18" charset="0"/>
                <a:cs typeface="B Titr" pitchFamily="2" charset="-78"/>
              </a:rPr>
              <a:t>2-	سعي كنيد از تلويزيون هاي مناسب با وات كمتر استفاده گردد. به عنوان مثال استفاده از تلویزیون های ال.ای.دی به جای تلویزیونهای ال سی دی %40 مصرف برق را کاهش می دهد.</a:t>
            </a:r>
          </a:p>
        </p:txBody>
      </p:sp>
      <p:pic>
        <p:nvPicPr>
          <p:cNvPr id="11" name="Picture 3" descr="tv"/>
          <p:cNvPicPr>
            <a:picLocks noChangeAspect="1" noChangeArrowheads="1"/>
          </p:cNvPicPr>
          <p:nvPr/>
        </p:nvPicPr>
        <p:blipFill>
          <a:blip r:embed="rId2"/>
          <a:srcRect/>
          <a:stretch>
            <a:fillRect/>
          </a:stretch>
        </p:blipFill>
        <p:spPr bwMode="auto">
          <a:xfrm>
            <a:off x="71406" y="1295400"/>
            <a:ext cx="2286017" cy="2001967"/>
          </a:xfrm>
          <a:prstGeom prst="rect">
            <a:avLst/>
          </a:prstGeom>
          <a:noFill/>
          <a:ln w="9525">
            <a:noFill/>
            <a:miter lim="800000"/>
            <a:headEnd/>
            <a:tailEnd/>
          </a:ln>
        </p:spPr>
      </p:pic>
      <p:pic>
        <p:nvPicPr>
          <p:cNvPr id="12" name="Picture 4"/>
          <p:cNvPicPr>
            <a:picLocks noChangeAspect="1" noChangeArrowheads="1"/>
          </p:cNvPicPr>
          <p:nvPr/>
        </p:nvPicPr>
        <p:blipFill>
          <a:blip r:embed="rId3"/>
          <a:srcRect/>
          <a:stretch>
            <a:fillRect/>
          </a:stretch>
        </p:blipFill>
        <p:spPr bwMode="auto">
          <a:xfrm>
            <a:off x="2276475" y="5414963"/>
            <a:ext cx="406400" cy="449262"/>
          </a:xfrm>
          <a:prstGeom prst="rect">
            <a:avLst/>
          </a:prstGeom>
          <a:noFill/>
          <a:ln w="9525">
            <a:noFill/>
            <a:miter lim="800000"/>
            <a:headEnd/>
            <a:tailEnd/>
          </a:ln>
        </p:spPr>
      </p:pic>
      <p:pic>
        <p:nvPicPr>
          <p:cNvPr id="13" name="Picture 5"/>
          <p:cNvPicPr>
            <a:picLocks noChangeAspect="1" noChangeArrowheads="1"/>
          </p:cNvPicPr>
          <p:nvPr/>
        </p:nvPicPr>
        <p:blipFill>
          <a:blip r:embed="rId4"/>
          <a:srcRect/>
          <a:stretch>
            <a:fillRect/>
          </a:stretch>
        </p:blipFill>
        <p:spPr bwMode="auto">
          <a:xfrm>
            <a:off x="787400" y="5462588"/>
            <a:ext cx="438150" cy="404812"/>
          </a:xfrm>
          <a:prstGeom prst="rect">
            <a:avLst/>
          </a:prstGeom>
          <a:noFill/>
          <a:ln w="9525">
            <a:noFill/>
            <a:miter lim="800000"/>
            <a:headEnd/>
            <a:tailEnd/>
          </a:ln>
        </p:spPr>
      </p:pic>
      <p:pic>
        <p:nvPicPr>
          <p:cNvPr id="14" name="Picture 1"/>
          <p:cNvPicPr>
            <a:picLocks noChangeAspect="1"/>
          </p:cNvPicPr>
          <p:nvPr/>
        </p:nvPicPr>
        <p:blipFill>
          <a:blip r:embed="rId5"/>
          <a:srcRect/>
          <a:stretch>
            <a:fillRect/>
          </a:stretch>
        </p:blipFill>
        <p:spPr bwMode="auto">
          <a:xfrm>
            <a:off x="-32" y="4156075"/>
            <a:ext cx="1455738" cy="1336675"/>
          </a:xfrm>
          <a:prstGeom prst="rect">
            <a:avLst/>
          </a:prstGeom>
          <a:noFill/>
          <a:ln w="9525">
            <a:noFill/>
            <a:miter lim="800000"/>
            <a:headEnd/>
            <a:tailEnd/>
          </a:ln>
        </p:spPr>
      </p:pic>
      <p:pic>
        <p:nvPicPr>
          <p:cNvPr id="16" name="Picture 2"/>
          <p:cNvPicPr>
            <a:picLocks noChangeAspect="1"/>
          </p:cNvPicPr>
          <p:nvPr/>
        </p:nvPicPr>
        <p:blipFill>
          <a:blip r:embed="rId6"/>
          <a:srcRect/>
          <a:stretch>
            <a:fillRect/>
          </a:stretch>
        </p:blipFill>
        <p:spPr bwMode="auto">
          <a:xfrm>
            <a:off x="1500166" y="4267200"/>
            <a:ext cx="1306512" cy="1169988"/>
          </a:xfrm>
          <a:prstGeom prst="rect">
            <a:avLst/>
          </a:prstGeom>
          <a:noFill/>
          <a:ln w="9525">
            <a:noFill/>
            <a:miter lim="800000"/>
            <a:headEnd/>
            <a:tailEnd/>
          </a:ln>
        </p:spPr>
      </p:pic>
      <p:sp>
        <p:nvSpPr>
          <p:cNvPr id="17" name="TextBox 3"/>
          <p:cNvSpPr txBox="1">
            <a:spLocks noChangeArrowheads="1"/>
          </p:cNvSpPr>
          <p:nvPr/>
        </p:nvSpPr>
        <p:spPr bwMode="auto">
          <a:xfrm>
            <a:off x="1714480" y="4491038"/>
            <a:ext cx="801687" cy="461962"/>
          </a:xfrm>
          <a:prstGeom prst="rect">
            <a:avLst/>
          </a:prstGeom>
          <a:noFill/>
          <a:ln w="9525">
            <a:noFill/>
            <a:miter lim="800000"/>
            <a:headEnd/>
            <a:tailEnd/>
          </a:ln>
        </p:spPr>
        <p:txBody>
          <a:bodyPr wrap="none">
            <a:spAutoFit/>
          </a:bodyPr>
          <a:lstStyle/>
          <a:p>
            <a:pPr eaLnBrk="1" hangingPunct="1"/>
            <a:r>
              <a:rPr lang="en-US" altLang="en-US" sz="2400" dirty="0">
                <a:solidFill>
                  <a:srgbClr val="FF0000"/>
                </a:solidFill>
              </a:rPr>
              <a:t>LCD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2000"/>
                                        <p:tgtEl>
                                          <p:spTgt spid="11"/>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53"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05200" y="142852"/>
            <a:ext cx="5307012" cy="461665"/>
          </a:xfrm>
          <a:prstGeom prst="rect">
            <a:avLst/>
          </a:prstGeom>
          <a:noFill/>
          <a:ln w="9525">
            <a:noFill/>
            <a:miter lim="800000"/>
            <a:headEnd/>
            <a:tailEnd/>
          </a:ln>
        </p:spPr>
        <p:txBody>
          <a:bodyPr wrap="square">
            <a:spAutoFit/>
          </a:bodyPr>
          <a:lstStyle/>
          <a:p>
            <a:pPr rtl="1"/>
            <a:r>
              <a:rPr lang="fa-IR" sz="2400" dirty="0">
                <a:solidFill>
                  <a:srgbClr val="FF0000"/>
                </a:solidFill>
                <a:cs typeface="B Titr" pitchFamily="2" charset="-78"/>
              </a:rPr>
              <a:t>مدیریت مصارف تجهیزات اداری</a:t>
            </a:r>
          </a:p>
        </p:txBody>
      </p:sp>
      <p:sp>
        <p:nvSpPr>
          <p:cNvPr id="327685" name="Rectangle 5"/>
          <p:cNvSpPr>
            <a:spLocks noChangeArrowheads="1"/>
          </p:cNvSpPr>
          <p:nvPr/>
        </p:nvSpPr>
        <p:spPr bwMode="auto">
          <a:xfrm>
            <a:off x="467544" y="1415484"/>
            <a:ext cx="7598648" cy="5442516"/>
          </a:xfrm>
          <a:prstGeom prst="rect">
            <a:avLst/>
          </a:prstGeom>
          <a:noFill/>
          <a:ln w="9525">
            <a:noFill/>
            <a:miter lim="800000"/>
            <a:headEnd/>
            <a:tailEnd/>
          </a:ln>
          <a:effectLst/>
        </p:spPr>
        <p:txBody>
          <a:bodyPr wrap="square" anchor="ctr">
            <a:spAutoFit/>
          </a:bodyPr>
          <a:lstStyle/>
          <a:p>
            <a:pPr algn="just" rtl="1">
              <a:lnSpc>
                <a:spcPct val="150000"/>
              </a:lnSpc>
              <a:buFont typeface="Wingdings" pitchFamily="2" charset="2"/>
              <a:buChar char="ü"/>
            </a:pPr>
            <a:r>
              <a:rPr lang="fa-IR" b="1" dirty="0">
                <a:cs typeface="B Nazanin" pitchFamily="2" charset="-78"/>
              </a:rPr>
              <a:t>انتخاب مناسب ظرفیت تجهیزات اداری با توجه به نوع ومیزان کاربری آنها در تعدیل مصرف بسیار موثر  است.</a:t>
            </a:r>
          </a:p>
          <a:p>
            <a:pPr algn="just" rtl="1">
              <a:lnSpc>
                <a:spcPct val="150000"/>
              </a:lnSpc>
              <a:buFont typeface="Wingdings" pitchFamily="2" charset="2"/>
              <a:buChar char="ü"/>
            </a:pPr>
            <a:r>
              <a:rPr lang="fa-IR" b="1" dirty="0">
                <a:cs typeface="B Nazanin" pitchFamily="2" charset="-78"/>
              </a:rPr>
              <a:t>لوازم و تجهیزات اداری اعم از پرینتر، دستگاه کپی، اسکنر، فاکس و  ...  در صورت عدم استفاده لازم است خاموش شوند.</a:t>
            </a:r>
          </a:p>
          <a:p>
            <a:pPr algn="just" rtl="1">
              <a:lnSpc>
                <a:spcPct val="150000"/>
              </a:lnSpc>
              <a:buFont typeface="Wingdings" pitchFamily="2" charset="2"/>
              <a:buChar char="ü"/>
            </a:pPr>
            <a:r>
              <a:rPr lang="fa-IR" b="1" dirty="0">
                <a:cs typeface="B Nazanin" pitchFamily="2" charset="-78"/>
              </a:rPr>
              <a:t>با توجه به کاهش 70 درصدی مصرف برق مانیتورهای </a:t>
            </a:r>
            <a:r>
              <a:rPr lang="en-US" b="1" dirty="0">
                <a:cs typeface="B Nazanin" pitchFamily="2" charset="-78"/>
              </a:rPr>
              <a:t>LED</a:t>
            </a:r>
            <a:r>
              <a:rPr lang="fa-IR" b="1" dirty="0">
                <a:cs typeface="B Nazanin" pitchFamily="2" charset="-78"/>
              </a:rPr>
              <a:t> به نسبت مانیتورهای </a:t>
            </a:r>
            <a:r>
              <a:rPr lang="en-US" b="1" dirty="0">
                <a:cs typeface="B Nazanin" pitchFamily="2" charset="-78"/>
              </a:rPr>
              <a:t>LCD </a:t>
            </a:r>
            <a:r>
              <a:rPr lang="fa-IR" b="1" dirty="0">
                <a:cs typeface="B Nazanin" pitchFamily="2" charset="-78"/>
              </a:rPr>
              <a:t> و </a:t>
            </a:r>
            <a:r>
              <a:rPr lang="en-US" b="1" dirty="0">
                <a:cs typeface="B Nazanin" pitchFamily="2" charset="-78"/>
              </a:rPr>
              <a:t>CRT</a:t>
            </a:r>
            <a:r>
              <a:rPr lang="fa-IR" b="1" dirty="0">
                <a:cs typeface="B Nazanin" pitchFamily="2" charset="-78"/>
              </a:rPr>
              <a:t> پیشنهاد می‌شود </a:t>
            </a:r>
          </a:p>
          <a:p>
            <a:pPr algn="just" rtl="1">
              <a:lnSpc>
                <a:spcPct val="150000"/>
              </a:lnSpc>
            </a:pPr>
            <a:r>
              <a:rPr lang="fa-IR" b="1" dirty="0">
                <a:cs typeface="B Nazanin" pitchFamily="2" charset="-78"/>
              </a:rPr>
              <a:t>برنامه‌ریزی لازم به منظور جایگزینی مانیتورهای </a:t>
            </a:r>
            <a:r>
              <a:rPr lang="en-US" b="1" dirty="0">
                <a:cs typeface="B Nazanin" pitchFamily="2" charset="-78"/>
              </a:rPr>
              <a:t>LCD </a:t>
            </a:r>
            <a:r>
              <a:rPr lang="fa-IR" b="1" dirty="0">
                <a:cs typeface="B Nazanin" pitchFamily="2" charset="-78"/>
              </a:rPr>
              <a:t> و </a:t>
            </a:r>
            <a:r>
              <a:rPr lang="en-US" b="1" dirty="0">
                <a:cs typeface="B Nazanin" pitchFamily="2" charset="-78"/>
              </a:rPr>
              <a:t> CRT</a:t>
            </a:r>
            <a:r>
              <a:rPr lang="fa-IR" b="1" dirty="0">
                <a:cs typeface="B Nazanin" pitchFamily="2" charset="-78"/>
              </a:rPr>
              <a:t>با مانیتورهای </a:t>
            </a:r>
            <a:r>
              <a:rPr lang="en-US" b="1" dirty="0">
                <a:cs typeface="B Nazanin" pitchFamily="2" charset="-78"/>
              </a:rPr>
              <a:t>LED  </a:t>
            </a:r>
            <a:r>
              <a:rPr lang="fa-IR" b="1" dirty="0">
                <a:cs typeface="B Nazanin" pitchFamily="2" charset="-78"/>
              </a:rPr>
              <a:t> انجام شود. به خصوص</a:t>
            </a:r>
            <a:r>
              <a:rPr lang="en-US" b="1" dirty="0">
                <a:cs typeface="B Nazanin" pitchFamily="2" charset="-78"/>
              </a:rPr>
              <a:t> </a:t>
            </a:r>
            <a:r>
              <a:rPr lang="fa-IR" b="1" dirty="0">
                <a:cs typeface="B Nazanin" pitchFamily="2" charset="-78"/>
              </a:rPr>
              <a:t>مواردی که زمان استفاده از کامپیوترزیاد بوده و یا تعداد کاربران همزمان دریک سازمان یا اداره زیاد  باشد،</a:t>
            </a:r>
          </a:p>
          <a:p>
            <a:pPr algn="just" rtl="1">
              <a:lnSpc>
                <a:spcPct val="150000"/>
              </a:lnSpc>
            </a:pPr>
            <a:r>
              <a:rPr lang="fa-IR" b="1" dirty="0">
                <a:cs typeface="B Nazanin" pitchFamily="2" charset="-78"/>
              </a:rPr>
              <a:t>انجام این مهم تاثیر به‌سزایی درکاهش دیماند مصرفی ومتعاقب آن هزینه‌های برق مصرفی خواهد داشت. </a:t>
            </a:r>
          </a:p>
          <a:p>
            <a:pPr algn="just" rtl="1">
              <a:lnSpc>
                <a:spcPct val="150000"/>
              </a:lnSpc>
              <a:buFont typeface="Wingdings" pitchFamily="2" charset="2"/>
              <a:buChar char="ü"/>
            </a:pPr>
            <a:r>
              <a:rPr lang="fa-IR" b="1" dirty="0">
                <a:cs typeface="B Nazanin" pitchFamily="2" charset="-78"/>
              </a:rPr>
              <a:t>لوازم و تجهیزات اداری از جمله پرینتر، دستگاه کپی، اسکنر،  فاکس و  ... تا حد ممکن به صورت اشتراکی در واحدهای مختلف مورد استفاده قرار گیرند.</a:t>
            </a:r>
            <a:r>
              <a:rPr lang="fa-IR" dirty="0">
                <a:cs typeface="B Nazanin" pitchFamily="2" charset="-78"/>
              </a:rPr>
              <a:t> </a:t>
            </a:r>
          </a:p>
        </p:txBody>
      </p:sp>
      <p:sp>
        <p:nvSpPr>
          <p:cNvPr id="327686" name="Rectangle 6"/>
          <p:cNvSpPr>
            <a:spLocks noChangeArrowheads="1"/>
          </p:cNvSpPr>
          <p:nvPr/>
        </p:nvSpPr>
        <p:spPr bwMode="auto">
          <a:xfrm>
            <a:off x="214282" y="642918"/>
            <a:ext cx="8102134" cy="646331"/>
          </a:xfrm>
          <a:prstGeom prst="rect">
            <a:avLst/>
          </a:prstGeom>
          <a:noFill/>
          <a:ln w="9525">
            <a:noFill/>
            <a:miter lim="800000"/>
            <a:headEnd/>
            <a:tailEnd/>
          </a:ln>
          <a:effectLst/>
        </p:spPr>
        <p:txBody>
          <a:bodyPr wrap="square" anchor="ctr">
            <a:spAutoFit/>
          </a:bodyPr>
          <a:lstStyle/>
          <a:p>
            <a:pPr algn="r" rtl="1">
              <a:buFont typeface="Wingdings" pitchFamily="2" charset="2"/>
              <a:buChar char="ü"/>
            </a:pPr>
            <a:r>
              <a:rPr lang="fa-IR" b="1" dirty="0">
                <a:cs typeface="B Nazanin" pitchFamily="2" charset="-78"/>
              </a:rPr>
              <a:t>انتخاب و خرید تجهیزات اداری با تکنولوژی جدید که مصرف برق کمتری نسبت به مدل‌های قبلی دارند بسیار حائز اهمیت است.</a:t>
            </a:r>
          </a:p>
        </p:txBody>
      </p:sp>
    </p:spTree>
    <p:extLst>
      <p:ext uri="{BB962C8B-B14F-4D97-AF65-F5344CB8AC3E}">
        <p14:creationId xmlns:p14="http://schemas.microsoft.com/office/powerpoint/2010/main" val="5768215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99592" y="423206"/>
            <a:ext cx="6264275" cy="457200"/>
          </a:xfrm>
          <a:prstGeom prst="rect">
            <a:avLst/>
          </a:prstGeom>
          <a:noFill/>
          <a:ln w="9525">
            <a:noFill/>
            <a:miter lim="800000"/>
            <a:headEnd/>
            <a:tailEnd/>
          </a:ln>
        </p:spPr>
        <p:txBody>
          <a:bodyPr>
            <a:spAutoFit/>
          </a:bodyPr>
          <a:lstStyle/>
          <a:p>
            <a:pPr algn="r" rtl="1"/>
            <a:r>
              <a:rPr lang="fa-IR" sz="2400" dirty="0">
                <a:solidFill>
                  <a:srgbClr val="FF0000"/>
                </a:solidFill>
                <a:cs typeface="B Titr" pitchFamily="2" charset="-78"/>
              </a:rPr>
              <a:t>مدیریت </a:t>
            </a:r>
            <a:r>
              <a:rPr lang="fa-IR" sz="2400" b="1" dirty="0">
                <a:solidFill>
                  <a:srgbClr val="FF0000"/>
                </a:solidFill>
                <a:cs typeface="B Titr" pitchFamily="2" charset="-78"/>
              </a:rPr>
              <a:t>زمان با هدف کاهش مصرف در ساعات پیک  بار</a:t>
            </a:r>
            <a:endParaRPr lang="fa-IR" sz="2400" dirty="0">
              <a:solidFill>
                <a:srgbClr val="FF0000"/>
              </a:solidFill>
              <a:cs typeface="B Titr" pitchFamily="2" charset="-78"/>
            </a:endParaRPr>
          </a:p>
        </p:txBody>
      </p:sp>
      <p:sp>
        <p:nvSpPr>
          <p:cNvPr id="323589" name="Rectangle 5"/>
          <p:cNvSpPr>
            <a:spLocks noChangeArrowheads="1"/>
          </p:cNvSpPr>
          <p:nvPr/>
        </p:nvSpPr>
        <p:spPr bwMode="auto">
          <a:xfrm>
            <a:off x="250825" y="1573824"/>
            <a:ext cx="7849567" cy="4196020"/>
          </a:xfrm>
          <a:prstGeom prst="rect">
            <a:avLst/>
          </a:prstGeom>
          <a:noFill/>
          <a:ln w="9525">
            <a:noFill/>
            <a:miter lim="800000"/>
            <a:headEnd/>
            <a:tailEnd/>
          </a:ln>
          <a:effectLst/>
        </p:spPr>
        <p:txBody>
          <a:bodyPr wrap="square" anchor="ctr">
            <a:spAutoFit/>
          </a:bodyPr>
          <a:lstStyle/>
          <a:p>
            <a:pPr algn="just" rtl="1">
              <a:lnSpc>
                <a:spcPct val="150000"/>
              </a:lnSpc>
              <a:buFont typeface="Wingdings" pitchFamily="2" charset="2"/>
              <a:buChar char="ü"/>
            </a:pPr>
            <a:r>
              <a:rPr lang="fa-IR" b="1" dirty="0">
                <a:cs typeface="B Nazanin" pitchFamily="2" charset="-78"/>
              </a:rPr>
              <a:t>تغییر ساعات کاری در نیمه اول و دوم سال، به منظور استفاده حداکثری از روشنایی روز در کاهش سهم مصارف روشنایی موثر است.   </a:t>
            </a:r>
          </a:p>
          <a:p>
            <a:pPr algn="just" rtl="1">
              <a:lnSpc>
                <a:spcPct val="150000"/>
              </a:lnSpc>
              <a:buFont typeface="Wingdings" pitchFamily="2" charset="2"/>
              <a:buChar char="ü"/>
            </a:pPr>
            <a:r>
              <a:rPr lang="fa-IR" b="1" dirty="0">
                <a:cs typeface="B Nazanin" pitchFamily="2" charset="-78"/>
              </a:rPr>
              <a:t>تغییر ساعات کاری در فصل تابستان، به منظور کاهش ضرورت استفاده از سیستم‌های سرمایشی در ساعات پیک بار روز بسیار حائز اهمیت است.</a:t>
            </a:r>
          </a:p>
          <a:p>
            <a:pPr algn="just" rtl="1">
              <a:lnSpc>
                <a:spcPct val="150000"/>
              </a:lnSpc>
              <a:buFont typeface="Wingdings" pitchFamily="2" charset="2"/>
              <a:buChar char="ü"/>
            </a:pPr>
            <a:r>
              <a:rPr lang="fa-IR" b="1" dirty="0">
                <a:cs typeface="B Nazanin" pitchFamily="2" charset="-78"/>
              </a:rPr>
              <a:t>برنامه‌ریزی و مدیریت استفاده از برخی تجهیزات و انجام پاره‌ای  امور در ساعات خاص می‌تواند در کاهش مصرف در ساعات پیک بار تاثیر عمده‌ای داشته باشد. برای نمونه تا حد ممکن تمرکز و  انتقال فرآیندهای کپی و پرینت در ساعات اولیه صبح در این خصوص بسیار موثر است.</a:t>
            </a:r>
          </a:p>
          <a:p>
            <a:pPr algn="just" rtl="1">
              <a:lnSpc>
                <a:spcPct val="150000"/>
              </a:lnSpc>
              <a:buFont typeface="Wingdings" pitchFamily="2" charset="2"/>
              <a:buChar char="ü"/>
            </a:pPr>
            <a:r>
              <a:rPr lang="fa-IR" b="1" dirty="0">
                <a:cs typeface="B Nazanin" pitchFamily="2" charset="-78"/>
              </a:rPr>
              <a:t>موظف نمودن پرسنل و کارمندان به خاموش‌کردن تجهیزات و لوازم اداری در  زمان اقامه نماز و صرف نهار  نیز  در کاهش پیک بار روز شبکه که به صورت معمول در زمانی مشابه واقع می‌شود بسیار موثر است.</a:t>
            </a:r>
          </a:p>
        </p:txBody>
      </p:sp>
    </p:spTree>
    <p:extLst>
      <p:ext uri="{BB962C8B-B14F-4D97-AF65-F5344CB8AC3E}">
        <p14:creationId xmlns:p14="http://schemas.microsoft.com/office/powerpoint/2010/main" val="347829631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sp>
        <p:nvSpPr>
          <p:cNvPr id="12" name="Slide Number Placeholder 11"/>
          <p:cNvSpPr>
            <a:spLocks noGrp="1"/>
          </p:cNvSpPr>
          <p:nvPr>
            <p:ph type="sldNum" sz="quarter" idx="12"/>
          </p:nvPr>
        </p:nvSpPr>
        <p:spPr/>
        <p:txBody>
          <a:bodyPr/>
          <a:lstStyle/>
          <a:p>
            <a:pPr>
              <a:defRPr/>
            </a:pPr>
            <a:fld id="{05734013-17F3-4226-A7DF-055996BA02D3}" type="slidenum">
              <a:rPr lang="fa-IR" sz="1600" smtClean="0"/>
              <a:pPr>
                <a:defRPr/>
              </a:pPr>
              <a:t>49</a:t>
            </a:fld>
            <a:endParaRPr lang="fa-IR" sz="1600" dirty="0"/>
          </a:p>
        </p:txBody>
      </p:sp>
      <p:pic>
        <p:nvPicPr>
          <p:cNvPr id="11" name="Picture 3" descr="F:\D      S         M\DSM 92\شکرشکن\مطالب کارگاه\مطالب کارگاه\برچسب انرژی\Energy_label_2010.svg.png"/>
          <p:cNvPicPr>
            <a:picLocks noChangeAspect="1" noChangeArrowheads="1"/>
          </p:cNvPicPr>
          <p:nvPr/>
        </p:nvPicPr>
        <p:blipFill>
          <a:blip r:embed="rId2"/>
          <a:srcRect/>
          <a:stretch>
            <a:fillRect/>
          </a:stretch>
        </p:blipFill>
        <p:spPr bwMode="auto">
          <a:xfrm>
            <a:off x="2143108" y="1000108"/>
            <a:ext cx="2705100" cy="5286412"/>
          </a:xfrm>
          <a:prstGeom prst="rect">
            <a:avLst/>
          </a:prstGeom>
          <a:noFill/>
        </p:spPr>
      </p:pic>
      <p:sp>
        <p:nvSpPr>
          <p:cNvPr id="13" name="Rounded Rectangle 12"/>
          <p:cNvSpPr/>
          <p:nvPr/>
        </p:nvSpPr>
        <p:spPr bwMode="auto">
          <a:xfrm>
            <a:off x="5572132" y="1142984"/>
            <a:ext cx="3286148" cy="164307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r>
              <a:rPr lang="fa-IR" b="1" dirty="0">
                <a:solidFill>
                  <a:srgbClr val="000000"/>
                </a:solidFill>
                <a:cs typeface="B Nazanin" pitchFamily="2" charset="-78"/>
              </a:rPr>
              <a:t>رده بندی انرژی با استفاده از نوارهای رنگی مشخص می گردد . هر چه به سمت بالاتر می رویم راندمان دستگاه بیشتر می شود .</a:t>
            </a:r>
            <a:endParaRPr lang="en-US" b="1" dirty="0">
              <a:solidFill>
                <a:srgbClr val="000000"/>
              </a:solidFill>
              <a:cs typeface="B Nazanin"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Tahoma" pitchFamily="34" charset="0"/>
              <a:cs typeface="Arial" pitchFamily="34" charset="0"/>
            </a:endParaRPr>
          </a:p>
        </p:txBody>
      </p:sp>
      <p:sp>
        <p:nvSpPr>
          <p:cNvPr id="14" name="Rounded Rectangle 13"/>
          <p:cNvSpPr/>
          <p:nvPr/>
        </p:nvSpPr>
        <p:spPr bwMode="auto">
          <a:xfrm>
            <a:off x="5715008" y="2857496"/>
            <a:ext cx="3286148" cy="107157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r>
              <a:rPr lang="fa-IR" b="1" dirty="0">
                <a:solidFill>
                  <a:srgbClr val="000000"/>
                </a:solidFill>
                <a:cs typeface="B Nazanin" pitchFamily="2" charset="-78"/>
              </a:rPr>
              <a:t>مصرف انرژی سالانه یخچال بطور متوسط</a:t>
            </a:r>
            <a:endParaRPr lang="en-US" b="1" dirty="0">
              <a:solidFill>
                <a:srgbClr val="000000"/>
              </a:solidFill>
              <a:cs typeface="B Nazanin"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Tahoma" pitchFamily="34" charset="0"/>
              <a:cs typeface="Arial" pitchFamily="34" charset="0"/>
            </a:endParaRPr>
          </a:p>
        </p:txBody>
      </p:sp>
      <p:cxnSp>
        <p:nvCxnSpPr>
          <p:cNvPr id="15" name="Elbow Connector 22"/>
          <p:cNvCxnSpPr/>
          <p:nvPr/>
        </p:nvCxnSpPr>
        <p:spPr bwMode="auto">
          <a:xfrm flipV="1">
            <a:off x="5000628" y="1428736"/>
            <a:ext cx="642974" cy="1250165"/>
          </a:xfrm>
          <a:prstGeom prst="bentConnector3">
            <a:avLst>
              <a:gd name="adj1" fmla="val 50000"/>
            </a:avLst>
          </a:prstGeom>
          <a:solidFill>
            <a:schemeClr val="accent1"/>
          </a:solidFill>
          <a:ln w="31750" cap="flat" cmpd="sng" algn="ctr">
            <a:solidFill>
              <a:srgbClr val="000000"/>
            </a:solidFill>
            <a:prstDash val="solid"/>
            <a:round/>
            <a:headEnd type="none" w="med" len="med"/>
            <a:tailEnd type="arrow"/>
          </a:ln>
          <a:effectLst/>
        </p:spPr>
      </p:cxnSp>
      <p:sp>
        <p:nvSpPr>
          <p:cNvPr id="16" name="Rounded Rectangle 15"/>
          <p:cNvSpPr/>
          <p:nvPr/>
        </p:nvSpPr>
        <p:spPr bwMode="auto">
          <a:xfrm>
            <a:off x="5929290" y="5286388"/>
            <a:ext cx="3214710" cy="71438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fa-IR" b="1" dirty="0">
                <a:solidFill>
                  <a:srgbClr val="000000"/>
                </a:solidFill>
                <a:cs typeface="B Nazanin" pitchFamily="2" charset="-78"/>
              </a:rPr>
              <a:t>شدت صدای تولید شده توسط دستگاه</a:t>
            </a:r>
            <a:endParaRPr lang="en-US" b="1" dirty="0">
              <a:solidFill>
                <a:srgbClr val="000000"/>
              </a:solidFill>
              <a:cs typeface="B Nazanin" pitchFamily="2" charset="-78"/>
            </a:endParaRPr>
          </a:p>
          <a:p>
            <a:pPr marL="0" marR="0" indent="0" algn="ct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Tahoma" pitchFamily="34" charset="0"/>
              <a:cs typeface="Arial" pitchFamily="34" charset="0"/>
            </a:endParaRPr>
          </a:p>
        </p:txBody>
      </p:sp>
      <p:cxnSp>
        <p:nvCxnSpPr>
          <p:cNvPr id="17" name="Elbow Connector 22"/>
          <p:cNvCxnSpPr/>
          <p:nvPr/>
        </p:nvCxnSpPr>
        <p:spPr bwMode="auto">
          <a:xfrm flipV="1">
            <a:off x="4714876" y="3393281"/>
            <a:ext cx="1071570" cy="964413"/>
          </a:xfrm>
          <a:prstGeom prst="bentConnector3">
            <a:avLst>
              <a:gd name="adj1" fmla="val 50000"/>
            </a:avLst>
          </a:prstGeom>
          <a:solidFill>
            <a:schemeClr val="accent1"/>
          </a:solidFill>
          <a:ln w="31750" cap="flat" cmpd="sng" algn="ctr">
            <a:solidFill>
              <a:srgbClr val="000000"/>
            </a:solidFill>
            <a:prstDash val="solid"/>
            <a:round/>
            <a:headEnd type="none" w="med" len="med"/>
            <a:tailEnd type="arrow"/>
          </a:ln>
          <a:effectLst/>
        </p:spPr>
      </p:cxnSp>
      <p:cxnSp>
        <p:nvCxnSpPr>
          <p:cNvPr id="18" name="Straight Arrow Connector 17"/>
          <p:cNvCxnSpPr/>
          <p:nvPr/>
        </p:nvCxnSpPr>
        <p:spPr bwMode="auto">
          <a:xfrm>
            <a:off x="4786314" y="5643578"/>
            <a:ext cx="1142976" cy="71438"/>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cxnSp>
        <p:nvCxnSpPr>
          <p:cNvPr id="19" name="Elbow Connector 22"/>
          <p:cNvCxnSpPr/>
          <p:nvPr/>
        </p:nvCxnSpPr>
        <p:spPr bwMode="auto">
          <a:xfrm rot="10800000">
            <a:off x="1428728" y="3929066"/>
            <a:ext cx="2071702" cy="1107289"/>
          </a:xfrm>
          <a:prstGeom prst="bentConnector3">
            <a:avLst>
              <a:gd name="adj1" fmla="val 62611"/>
            </a:avLst>
          </a:prstGeom>
          <a:solidFill>
            <a:schemeClr val="accent1"/>
          </a:solidFill>
          <a:ln w="31750" cap="flat" cmpd="sng" algn="ctr">
            <a:solidFill>
              <a:srgbClr val="000000"/>
            </a:solidFill>
            <a:prstDash val="solid"/>
            <a:round/>
            <a:headEnd type="none" w="med" len="med"/>
            <a:tailEnd type="arrow"/>
          </a:ln>
          <a:effectLst/>
        </p:spPr>
      </p:cxnSp>
      <p:sp>
        <p:nvSpPr>
          <p:cNvPr id="20" name="Rounded Rectangle 19"/>
          <p:cNvSpPr/>
          <p:nvPr/>
        </p:nvSpPr>
        <p:spPr bwMode="auto">
          <a:xfrm>
            <a:off x="142844" y="2928934"/>
            <a:ext cx="1285884" cy="107157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r>
              <a:rPr lang="fa-IR" b="1" dirty="0">
                <a:solidFill>
                  <a:srgbClr val="000000"/>
                </a:solidFill>
                <a:cs typeface="B Nazanin" pitchFamily="2" charset="-78"/>
              </a:rPr>
              <a:t>ظرفیت فریزر به لیتر</a:t>
            </a:r>
            <a:endParaRPr lang="en-US" b="1" dirty="0">
              <a:solidFill>
                <a:srgbClr val="000000"/>
              </a:solidFill>
              <a:cs typeface="B Nazanin"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Tahoma" pitchFamily="34" charset="0"/>
              <a:cs typeface="Arial" pitchFamily="34" charset="0"/>
            </a:endParaRPr>
          </a:p>
        </p:txBody>
      </p:sp>
      <p:cxnSp>
        <p:nvCxnSpPr>
          <p:cNvPr id="21" name="Elbow Connector 22"/>
          <p:cNvCxnSpPr/>
          <p:nvPr/>
        </p:nvCxnSpPr>
        <p:spPr bwMode="auto">
          <a:xfrm rot="10800000">
            <a:off x="1285852" y="5357828"/>
            <a:ext cx="1000132" cy="571503"/>
          </a:xfrm>
          <a:prstGeom prst="bentConnector3">
            <a:avLst>
              <a:gd name="adj1" fmla="val 50000"/>
            </a:avLst>
          </a:prstGeom>
          <a:solidFill>
            <a:schemeClr val="accent1"/>
          </a:solidFill>
          <a:ln w="31750" cap="flat" cmpd="sng" algn="ctr">
            <a:solidFill>
              <a:srgbClr val="000000"/>
            </a:solidFill>
            <a:prstDash val="solid"/>
            <a:round/>
            <a:headEnd type="none" w="med" len="med"/>
            <a:tailEnd type="arrow"/>
          </a:ln>
          <a:effectLst/>
        </p:spPr>
      </p:cxnSp>
      <p:sp>
        <p:nvSpPr>
          <p:cNvPr id="22" name="Rounded Rectangle 21"/>
          <p:cNvSpPr/>
          <p:nvPr/>
        </p:nvSpPr>
        <p:spPr bwMode="auto">
          <a:xfrm>
            <a:off x="214282" y="4357694"/>
            <a:ext cx="1071570" cy="114300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a:r>
              <a:rPr lang="fa-IR" b="1" dirty="0">
                <a:solidFill>
                  <a:srgbClr val="000000"/>
                </a:solidFill>
                <a:cs typeface="B Nazanin" pitchFamily="2" charset="-78"/>
              </a:rPr>
              <a:t>ظرفیت یخچال به لیتر</a:t>
            </a:r>
            <a:endParaRPr lang="en-US" b="1" dirty="0">
              <a:solidFill>
                <a:srgbClr val="000000"/>
              </a:solidFill>
              <a:cs typeface="B Nazanin"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a:ln>
                <a:noFill/>
              </a:ln>
              <a:solidFill>
                <a:schemeClr val="tx1"/>
              </a:solidFill>
              <a:effectLst/>
              <a:latin typeface="Tahoma" pitchFamily="34" charset="0"/>
              <a:cs typeface="Arial" pitchFamily="34" charset="0"/>
            </a:endParaRPr>
          </a:p>
        </p:txBody>
      </p:sp>
      <p:sp>
        <p:nvSpPr>
          <p:cNvPr id="27" name="Oval 26"/>
          <p:cNvSpPr/>
          <p:nvPr/>
        </p:nvSpPr>
        <p:spPr bwMode="auto">
          <a:xfrm>
            <a:off x="1928826" y="1857364"/>
            <a:ext cx="3000364" cy="2000264"/>
          </a:xfrm>
          <a:prstGeom prst="ellipse">
            <a:avLst/>
          </a:prstGeom>
          <a:noFill/>
          <a:ln w="41275" cap="flat" cmpd="sng" algn="ctr">
            <a:solidFill>
              <a:srgbClr val="FF0000">
                <a:alpha val="65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Tahoma" pitchFamily="34" charset="0"/>
              <a:cs typeface="Arial" pitchFamily="34" charset="0"/>
            </a:endParaRPr>
          </a:p>
        </p:txBody>
      </p:sp>
      <p:sp>
        <p:nvSpPr>
          <p:cNvPr id="29" name="Oval 28"/>
          <p:cNvSpPr/>
          <p:nvPr/>
        </p:nvSpPr>
        <p:spPr bwMode="auto">
          <a:xfrm>
            <a:off x="3929058" y="5000636"/>
            <a:ext cx="785818" cy="1214446"/>
          </a:xfrm>
          <a:prstGeom prst="ellipse">
            <a:avLst/>
          </a:prstGeom>
          <a:noFill/>
          <a:ln w="41275" cap="flat" cmpd="sng" algn="ctr">
            <a:solidFill>
              <a:srgbClr val="FF0000">
                <a:alpha val="65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Tahoma" pitchFamily="34" charset="0"/>
              <a:cs typeface="Arial" pitchFamily="34" charset="0"/>
            </a:endParaRPr>
          </a:p>
        </p:txBody>
      </p:sp>
      <p:sp>
        <p:nvSpPr>
          <p:cNvPr id="30" name="Oval 29"/>
          <p:cNvSpPr/>
          <p:nvPr/>
        </p:nvSpPr>
        <p:spPr bwMode="auto">
          <a:xfrm>
            <a:off x="3071802" y="5000636"/>
            <a:ext cx="785818" cy="1214446"/>
          </a:xfrm>
          <a:prstGeom prst="ellipse">
            <a:avLst/>
          </a:prstGeom>
          <a:noFill/>
          <a:ln w="41275" cap="flat" cmpd="sng" algn="ctr">
            <a:solidFill>
              <a:srgbClr val="FF0000">
                <a:alpha val="65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Tahoma" pitchFamily="34" charset="0"/>
              <a:cs typeface="Arial" pitchFamily="34" charset="0"/>
            </a:endParaRPr>
          </a:p>
        </p:txBody>
      </p:sp>
      <p:sp>
        <p:nvSpPr>
          <p:cNvPr id="32" name="Oval 31"/>
          <p:cNvSpPr/>
          <p:nvPr/>
        </p:nvSpPr>
        <p:spPr bwMode="auto">
          <a:xfrm>
            <a:off x="2214546" y="5000636"/>
            <a:ext cx="785818" cy="1214446"/>
          </a:xfrm>
          <a:prstGeom prst="ellipse">
            <a:avLst/>
          </a:prstGeom>
          <a:noFill/>
          <a:ln w="41275" cap="flat" cmpd="sng" algn="ctr">
            <a:solidFill>
              <a:srgbClr val="FF0000">
                <a:alpha val="65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a:ln>
                <a:noFill/>
              </a:ln>
              <a:solidFill>
                <a:schemeClr val="tx1"/>
              </a:solidFill>
              <a:effectLst/>
              <a:latin typeface="Tahoma" pitchFamily="34" charset="0"/>
              <a:cs typeface="Arial" pitchFamily="34" charset="0"/>
            </a:endParaRPr>
          </a:p>
        </p:txBody>
      </p:sp>
      <p:sp>
        <p:nvSpPr>
          <p:cNvPr id="26" name="Cloud Callout 25"/>
          <p:cNvSpPr/>
          <p:nvPr/>
        </p:nvSpPr>
        <p:spPr>
          <a:xfrm>
            <a:off x="0" y="0"/>
            <a:ext cx="1928794" cy="192880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18921451">
            <a:off x="-153488" y="638708"/>
            <a:ext cx="2147694" cy="523220"/>
          </a:xfrm>
          <a:prstGeom prst="rect">
            <a:avLst/>
          </a:prstGeom>
          <a:noFill/>
        </p:spPr>
        <p:txBody>
          <a:bodyPr wrap="square" rtlCol="0">
            <a:spAutoFit/>
          </a:bodyPr>
          <a:lstStyle/>
          <a:p>
            <a:r>
              <a:rPr lang="fa-IR" sz="2800" dirty="0">
                <a:solidFill>
                  <a:srgbClr val="FFFF00"/>
                </a:solidFill>
                <a:cs typeface="B Titr" pitchFamily="2" charset="-78"/>
              </a:rPr>
              <a:t>برچسب انرژی </a:t>
            </a:r>
            <a:endParaRPr lang="en-US" sz="2800" dirty="0">
              <a:solidFill>
                <a:srgbClr val="FFFF00"/>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8"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2000"/>
                                        <p:tgtEl>
                                          <p:spTgt spid="17"/>
                                        </p:tgtEl>
                                      </p:cBhvr>
                                    </p:animEffect>
                                  </p:childTnLst>
                                </p:cTn>
                              </p:par>
                              <p:par>
                                <p:cTn id="17" presetID="8"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par>
                                <p:cTn id="20" presetID="8"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par>
                                <p:cTn id="23" presetID="8"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in)">
                                      <p:cBhvr>
                                        <p:cTn id="25" dur="2000"/>
                                        <p:tgtEl>
                                          <p:spTgt spid="19"/>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3"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strips(downLeft)">
                                      <p:cBhvr>
                                        <p:cTn id="51" dur="500"/>
                                        <p:tgtEl>
                                          <p:spTgt spid="29"/>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trips(downLeft)">
                                      <p:cBhvr>
                                        <p:cTn id="54" dur="500"/>
                                        <p:tgtEl>
                                          <p:spTgt spid="30"/>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trips(downLeft)">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0" grpId="0" animBg="1"/>
      <p:bldP spid="22" grpId="0" animBg="1"/>
      <p:bldP spid="27" grpId="0" animBg="1"/>
      <p:bldP spid="29"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751369" y="26252"/>
            <a:ext cx="4917440" cy="507831"/>
          </a:xfrm>
          <a:prstGeom prst="rect">
            <a:avLst/>
          </a:prstGeom>
          <a:noFill/>
        </p:spPr>
        <p:txBody>
          <a:bodyPr wrap="square" rtlCol="0">
            <a:spAutoFit/>
          </a:bodyPr>
          <a:lstStyle/>
          <a:p>
            <a:pPr algn="ctr" rtl="1"/>
            <a:r>
              <a:rPr lang="fa-IR" sz="2700" b="1" dirty="0">
                <a:solidFill>
                  <a:srgbClr val="C00000"/>
                </a:solidFill>
                <a:latin typeface="Source Sans Pro Light" panose="020B0403030403020204" pitchFamily="34" charset="0"/>
                <a:cs typeface="B Homa" panose="00000400000000000000" pitchFamily="2" charset="-78"/>
              </a:rPr>
              <a:t>سهم تولید برق نیروگاههای کشور</a:t>
            </a:r>
            <a:endParaRPr lang="en-MY" sz="2700" b="1" dirty="0">
              <a:solidFill>
                <a:srgbClr val="C00000"/>
              </a:solidFill>
              <a:latin typeface="Source Sans Pro Light" panose="020B0403030403020204" pitchFamily="34" charset="0"/>
              <a:cs typeface="B Homa" panose="00000400000000000000" pitchFamily="2" charset="-78"/>
            </a:endParaRPr>
          </a:p>
        </p:txBody>
      </p:sp>
      <p:graphicFrame>
        <p:nvGraphicFramePr>
          <p:cNvPr id="33" name="Chart 32"/>
          <p:cNvGraphicFramePr/>
          <p:nvPr/>
        </p:nvGraphicFramePr>
        <p:xfrm>
          <a:off x="440540" y="1009654"/>
          <a:ext cx="7713857" cy="42687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xmlns="" id="{B10D5EDB-DED1-4B01-A566-F937A5209ADA}"/>
              </a:ext>
            </a:extLst>
          </p:cNvPr>
          <p:cNvSpPr/>
          <p:nvPr/>
        </p:nvSpPr>
        <p:spPr>
          <a:xfrm>
            <a:off x="285720" y="5000636"/>
            <a:ext cx="7929618" cy="1107996"/>
          </a:xfrm>
          <a:prstGeom prst="rect">
            <a:avLst/>
          </a:prstGeom>
        </p:spPr>
        <p:txBody>
          <a:bodyPr wrap="square">
            <a:spAutoFit/>
          </a:bodyPr>
          <a:lstStyle/>
          <a:p>
            <a:pPr algn="r"/>
            <a:r>
              <a:rPr lang="fa-IR" sz="1350" dirty="0">
                <a:cs typeface="B Titr" panose="00000700000000000000" pitchFamily="2" charset="-78"/>
              </a:rPr>
              <a:t/>
            </a:r>
            <a:br>
              <a:rPr lang="fa-IR" sz="1350" dirty="0">
                <a:cs typeface="B Titr" panose="00000700000000000000" pitchFamily="2" charset="-78"/>
              </a:rPr>
            </a:br>
            <a:r>
              <a:rPr lang="fa-IR" b="1" dirty="0">
                <a:cs typeface="B Titr" panose="00000700000000000000" pitchFamily="2" charset="-78"/>
              </a:rPr>
              <a:t>ایران  به لحاظ تولید برق رتبه نخست در منطقه وچهاردهم جهان را دارا میباشد</a:t>
            </a:r>
            <a:r>
              <a:rPr lang="fa-IR" b="1" dirty="0" smtClean="0">
                <a:cs typeface="B Titr" panose="00000700000000000000" pitchFamily="2" charset="-78"/>
              </a:rPr>
              <a:t>.</a:t>
            </a:r>
            <a:r>
              <a:rPr lang="en-US" b="1" dirty="0" smtClean="0">
                <a:cs typeface="B Titr" panose="00000700000000000000" pitchFamily="2" charset="-78"/>
              </a:rPr>
              <a:t> </a:t>
            </a:r>
            <a:r>
              <a:rPr lang="fa-IR" sz="1350" dirty="0">
                <a:cs typeface="B Titr" panose="00000700000000000000" pitchFamily="2" charset="-78"/>
              </a:rPr>
              <a:t/>
            </a:r>
            <a:br>
              <a:rPr lang="fa-IR" sz="1350" dirty="0">
                <a:cs typeface="B Titr" panose="00000700000000000000" pitchFamily="2" charset="-78"/>
              </a:rPr>
            </a:br>
            <a:r>
              <a:rPr lang="fa-IR" sz="1350" dirty="0">
                <a:cs typeface="B Titr" panose="00000700000000000000" pitchFamily="2" charset="-78"/>
              </a:rPr>
              <a:t/>
            </a:r>
            <a:br>
              <a:rPr lang="fa-IR" sz="1350" dirty="0">
                <a:cs typeface="B Titr" panose="00000700000000000000" pitchFamily="2" charset="-78"/>
              </a:rPr>
            </a:br>
            <a:r>
              <a:rPr lang="fa-IR" sz="2100" dirty="0">
                <a:solidFill>
                  <a:srgbClr val="FF0000"/>
                </a:solidFill>
                <a:cs typeface="B Titr" panose="00000700000000000000" pitchFamily="2" charset="-78"/>
              </a:rPr>
              <a:t>با این حجم تولید برق چرا همچنان با کمبود تولید در تابستان مواجه هستیم؟؟؟</a:t>
            </a:r>
            <a:endParaRPr lang="en-US" sz="1350" dirty="0"/>
          </a:p>
        </p:txBody>
      </p:sp>
      <p:sp>
        <p:nvSpPr>
          <p:cNvPr id="4" name="Slide Number Placeholder 3">
            <a:extLst>
              <a:ext uri="{FF2B5EF4-FFF2-40B4-BE49-F238E27FC236}">
                <a16:creationId xmlns:a16="http://schemas.microsoft.com/office/drawing/2014/main" xmlns="" id="{964CD2F3-1C78-4A9A-98C9-34F4ECCBC9D1}"/>
              </a:ext>
            </a:extLst>
          </p:cNvPr>
          <p:cNvSpPr>
            <a:spLocks noGrp="1"/>
          </p:cNvSpPr>
          <p:nvPr>
            <p:ph type="sldNum" sz="quarter" idx="12"/>
          </p:nvPr>
        </p:nvSpPr>
        <p:spPr/>
        <p:txBody>
          <a:bodyPr/>
          <a:lstStyle/>
          <a:p>
            <a:fld id="{312EF803-0685-4826-A70A-AB36972A9AC6}" type="slidenum">
              <a:rPr lang="en-US" smtClean="0"/>
              <a:pPr/>
              <a:t>5</a:t>
            </a:fld>
            <a:endParaRPr lang="en-US"/>
          </a:p>
        </p:txBody>
      </p:sp>
      <p:sp>
        <p:nvSpPr>
          <p:cNvPr id="6" name="TextBox 1">
            <a:extLst>
              <a:ext uri="{FF2B5EF4-FFF2-40B4-BE49-F238E27FC236}">
                <a16:creationId xmlns:a16="http://schemas.microsoft.com/office/drawing/2014/main" xmlns="" id="{22B3A4E6-17F2-4C8C-B78A-9C2EF2A3733C}"/>
              </a:ext>
            </a:extLst>
          </p:cNvPr>
          <p:cNvSpPr txBox="1"/>
          <p:nvPr/>
        </p:nvSpPr>
        <p:spPr>
          <a:xfrm>
            <a:off x="989602" y="501823"/>
            <a:ext cx="6102677" cy="72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fa-IR" sz="2000" b="1" dirty="0">
                <a:solidFill>
                  <a:srgbClr val="FF0000"/>
                </a:solidFill>
                <a:cs typeface="B Homa" panose="00000400000000000000" pitchFamily="2" charset="-78"/>
              </a:rPr>
              <a:t>مجموع ظرفیت نیروگاههای نصب شده </a:t>
            </a:r>
            <a:r>
              <a:rPr lang="en-US" sz="2000" b="1" dirty="0">
                <a:solidFill>
                  <a:srgbClr val="FF0000"/>
                </a:solidFill>
                <a:cs typeface="B Homa" panose="00000400000000000000" pitchFamily="2" charset="-78"/>
              </a:rPr>
              <a:t>81</a:t>
            </a:r>
            <a:r>
              <a:rPr lang="fa-IR" sz="2000" b="1" dirty="0">
                <a:solidFill>
                  <a:srgbClr val="FF0000"/>
                </a:solidFill>
                <a:cs typeface="B Homa" panose="00000400000000000000" pitchFamily="2" charset="-78"/>
              </a:rPr>
              <a:t>هزار</a:t>
            </a:r>
            <a:r>
              <a:rPr lang="fa-IR" sz="2000" b="1" u="sng" dirty="0">
                <a:solidFill>
                  <a:srgbClr val="3C78F0"/>
                </a:solidFill>
                <a:cs typeface="B Homa" panose="00000400000000000000" pitchFamily="2" charset="-78"/>
              </a:rPr>
              <a:t>مگاوات</a:t>
            </a:r>
            <a:endParaRPr lang="en-US" sz="2000" b="1" u="sng" dirty="0">
              <a:solidFill>
                <a:srgbClr val="3C78F0"/>
              </a:solidFill>
              <a:cs typeface="B Homa" panose="00000400000000000000" pitchFamily="2" charset="-78"/>
            </a:endParaRPr>
          </a:p>
        </p:txBody>
      </p:sp>
    </p:spTree>
    <p:extLst>
      <p:ext uri="{BB962C8B-B14F-4D97-AF65-F5344CB8AC3E}">
        <p14:creationId xmlns:p14="http://schemas.microsoft.com/office/powerpoint/2010/main" val="367144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47918" y="1026740"/>
            <a:ext cx="8229600" cy="639383"/>
          </a:xfrm>
        </p:spPr>
        <p:txBody>
          <a:bodyPr/>
          <a:lstStyle/>
          <a:p>
            <a:pPr algn="r" eaLnBrk="1" hangingPunct="1"/>
            <a:r>
              <a:rPr lang="fa-IR" sz="2100" b="1" dirty="0">
                <a:solidFill>
                  <a:schemeClr val="tx1"/>
                </a:solidFill>
                <a:cs typeface="B Titr" pitchFamily="2" charset="-78"/>
              </a:rPr>
              <a:t>شاخص مصرف انرژی در ساختمانهای ایران</a:t>
            </a:r>
            <a:endParaRPr lang="en-US" sz="1800" dirty="0">
              <a:cs typeface="B Titr" pitchFamily="2" charset="-78"/>
            </a:endParaRPr>
          </a:p>
        </p:txBody>
      </p:sp>
      <p:sp>
        <p:nvSpPr>
          <p:cNvPr id="3" name="Slide Number Placeholder 2">
            <a:extLst>
              <a:ext uri="{FF2B5EF4-FFF2-40B4-BE49-F238E27FC236}">
                <a16:creationId xmlns:a16="http://schemas.microsoft.com/office/drawing/2014/main" xmlns="" id="{0BADFB60-7C75-44A3-8987-738B5EE32DA4}"/>
              </a:ext>
            </a:extLst>
          </p:cNvPr>
          <p:cNvSpPr>
            <a:spLocks noGrp="1"/>
          </p:cNvSpPr>
          <p:nvPr>
            <p:ph type="sldNum" sz="quarter" idx="12"/>
          </p:nvPr>
        </p:nvSpPr>
        <p:spPr>
          <a:xfrm>
            <a:off x="6571590" y="5388272"/>
            <a:ext cx="512504" cy="273844"/>
          </a:xfrm>
        </p:spPr>
        <p:txBody>
          <a:bodyPr/>
          <a:lstStyle/>
          <a:p>
            <a:fld id="{312EF803-0685-4826-A70A-AB36972A9AC6}" type="slidenum">
              <a:rPr lang="en-US" sz="788" b="1">
                <a:solidFill>
                  <a:schemeClr val="tx1"/>
                </a:solidFill>
              </a:rPr>
              <a:pPr/>
              <a:t>50</a:t>
            </a:fld>
            <a:endParaRPr lang="en-US" sz="788" b="1" dirty="0">
              <a:solidFill>
                <a:schemeClr val="tx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16832"/>
            <a:ext cx="59340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38B8F4-1709-471D-A0CC-85664AC0BA6D}"/>
              </a:ext>
            </a:extLst>
          </p:cNvPr>
          <p:cNvSpPr/>
          <p:nvPr/>
        </p:nvSpPr>
        <p:spPr>
          <a:xfrm>
            <a:off x="3334044" y="1317507"/>
            <a:ext cx="3650566" cy="830997"/>
          </a:xfrm>
          <a:prstGeom prst="rect">
            <a:avLst/>
          </a:prstGeom>
        </p:spPr>
        <p:txBody>
          <a:bodyPr wrap="square">
            <a:spAutoFit/>
          </a:bodyPr>
          <a:lstStyle/>
          <a:p>
            <a:pPr algn="r">
              <a:defRPr/>
            </a:pPr>
            <a:r>
              <a:rPr lang="fa-IR" sz="2400" b="1" dirty="0">
                <a:latin typeface="Times New Roman" pitchFamily="18" charset="0"/>
                <a:cs typeface="B Homa" panose="00000400000000000000" pitchFamily="2" charset="-78"/>
              </a:rPr>
              <a:t>شاخصهای نظام مدیریت سبز در دستگاههای اجرایی</a:t>
            </a:r>
          </a:p>
        </p:txBody>
      </p:sp>
      <p:pic>
        <p:nvPicPr>
          <p:cNvPr id="5" name="Picture 4">
            <a:extLst>
              <a:ext uri="{FF2B5EF4-FFF2-40B4-BE49-F238E27FC236}">
                <a16:creationId xmlns:a16="http://schemas.microsoft.com/office/drawing/2014/main" xmlns="" id="{7C92F45E-A715-4AB2-AB00-5A8DEE726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442" y="2628341"/>
            <a:ext cx="4066804" cy="2706273"/>
          </a:xfrm>
          <a:prstGeom prst="rect">
            <a:avLst/>
          </a:prstGeom>
        </p:spPr>
      </p:pic>
      <p:pic>
        <p:nvPicPr>
          <p:cNvPr id="7" name="Picture 6">
            <a:extLst>
              <a:ext uri="{FF2B5EF4-FFF2-40B4-BE49-F238E27FC236}">
                <a16:creationId xmlns:a16="http://schemas.microsoft.com/office/drawing/2014/main" xmlns="" id="{611519D8-4DE0-4B1C-97E9-94AADAB8E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1"/>
            <a:ext cx="2547080" cy="2706272"/>
          </a:xfrm>
          <a:prstGeom prst="rect">
            <a:avLst/>
          </a:prstGeom>
        </p:spPr>
      </p:pic>
      <p:sp>
        <p:nvSpPr>
          <p:cNvPr id="6" name="Slide Number Placeholder 5"/>
          <p:cNvSpPr>
            <a:spLocks noGrp="1"/>
          </p:cNvSpPr>
          <p:nvPr>
            <p:ph type="sldNum" sz="quarter" idx="12"/>
          </p:nvPr>
        </p:nvSpPr>
        <p:spPr/>
        <p:txBody>
          <a:bodyPr/>
          <a:lstStyle/>
          <a:p>
            <a:fld id="{062D3FDA-FE20-4780-9658-77F73F337B9E}" type="slidenum">
              <a:rPr lang="en-US" sz="788" b="1">
                <a:solidFill>
                  <a:schemeClr val="tx1"/>
                </a:solidFill>
              </a:rPr>
              <a:pPr/>
              <a:t>51</a:t>
            </a:fld>
            <a:endParaRPr lang="en-US" sz="788" b="1" dirty="0">
              <a:solidFill>
                <a:schemeClr val="tx1"/>
              </a:solidFill>
            </a:endParaRPr>
          </a:p>
        </p:txBody>
      </p:sp>
    </p:spTree>
    <p:extLst>
      <p:ext uri="{BB962C8B-B14F-4D97-AF65-F5344CB8AC3E}">
        <p14:creationId xmlns:p14="http://schemas.microsoft.com/office/powerpoint/2010/main" val="349389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AF6607-810A-4F7D-80F2-F6F4C6138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00" y="1001598"/>
            <a:ext cx="5660327" cy="4999152"/>
          </a:xfrm>
          <a:prstGeom prst="rect">
            <a:avLst/>
          </a:prstGeom>
        </p:spPr>
      </p:pic>
      <p:sp>
        <p:nvSpPr>
          <p:cNvPr id="4" name="Slide Number Placeholder 3"/>
          <p:cNvSpPr>
            <a:spLocks noGrp="1"/>
          </p:cNvSpPr>
          <p:nvPr>
            <p:ph type="sldNum" sz="quarter" idx="12"/>
          </p:nvPr>
        </p:nvSpPr>
        <p:spPr/>
        <p:txBody>
          <a:bodyPr/>
          <a:lstStyle/>
          <a:p>
            <a:fld id="{062D3FDA-FE20-4780-9658-77F73F337B9E}" type="slidenum">
              <a:rPr lang="en-US" sz="788" b="1">
                <a:solidFill>
                  <a:schemeClr val="tx1"/>
                </a:solidFill>
              </a:rPr>
              <a:pPr/>
              <a:t>52</a:t>
            </a:fld>
            <a:endParaRPr lang="en-US" b="1" dirty="0">
              <a:solidFill>
                <a:schemeClr val="tx1"/>
              </a:solidFill>
            </a:endParaRPr>
          </a:p>
        </p:txBody>
      </p:sp>
    </p:spTree>
    <p:extLst>
      <p:ext uri="{BB962C8B-B14F-4D97-AF65-F5344CB8AC3E}">
        <p14:creationId xmlns:p14="http://schemas.microsoft.com/office/powerpoint/2010/main" val="4060173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FD7BD4-FDBF-43CF-B027-35C5AC756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96" y="2271910"/>
            <a:ext cx="8369768" cy="3539783"/>
          </a:xfrm>
          <a:prstGeom prst="rect">
            <a:avLst/>
          </a:prstGeom>
        </p:spPr>
      </p:pic>
      <p:pic>
        <p:nvPicPr>
          <p:cNvPr id="5" name="Picture 4">
            <a:extLst>
              <a:ext uri="{FF2B5EF4-FFF2-40B4-BE49-F238E27FC236}">
                <a16:creationId xmlns:a16="http://schemas.microsoft.com/office/drawing/2014/main" xmlns="" id="{359F0553-EFCE-494A-90D7-9F0962213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68" y="857250"/>
            <a:ext cx="4558349" cy="1414660"/>
          </a:xfrm>
          <a:prstGeom prst="rect">
            <a:avLst/>
          </a:prstGeom>
        </p:spPr>
      </p:pic>
      <p:sp>
        <p:nvSpPr>
          <p:cNvPr id="4" name="Slide Number Placeholder 3"/>
          <p:cNvSpPr>
            <a:spLocks noGrp="1"/>
          </p:cNvSpPr>
          <p:nvPr>
            <p:ph type="sldNum" sz="quarter" idx="12"/>
          </p:nvPr>
        </p:nvSpPr>
        <p:spPr/>
        <p:txBody>
          <a:bodyPr/>
          <a:lstStyle/>
          <a:p>
            <a:fld id="{062D3FDA-FE20-4780-9658-77F73F337B9E}" type="slidenum">
              <a:rPr lang="en-US" sz="788" b="1">
                <a:solidFill>
                  <a:schemeClr val="tx1"/>
                </a:solidFill>
              </a:rPr>
              <a:pPr/>
              <a:t>53</a:t>
            </a:fld>
            <a:endParaRPr lang="en-US" sz="788" b="1" dirty="0">
              <a:solidFill>
                <a:schemeClr val="tx1"/>
              </a:solidFill>
            </a:endParaRPr>
          </a:p>
        </p:txBody>
      </p:sp>
    </p:spTree>
    <p:extLst>
      <p:ext uri="{BB962C8B-B14F-4D97-AF65-F5344CB8AC3E}">
        <p14:creationId xmlns:p14="http://schemas.microsoft.com/office/powerpoint/2010/main" val="3949634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160B32A-D5F6-4E77-B892-A8155B8B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66" y="1584403"/>
            <a:ext cx="5415719" cy="4301138"/>
          </a:xfrm>
          <a:prstGeom prst="rect">
            <a:avLst/>
          </a:prstGeom>
        </p:spPr>
      </p:pic>
      <p:sp>
        <p:nvSpPr>
          <p:cNvPr id="3" name="Slide Number Placeholder 2"/>
          <p:cNvSpPr>
            <a:spLocks noGrp="1"/>
          </p:cNvSpPr>
          <p:nvPr>
            <p:ph type="sldNum" sz="quarter" idx="12"/>
          </p:nvPr>
        </p:nvSpPr>
        <p:spPr/>
        <p:txBody>
          <a:bodyPr/>
          <a:lstStyle/>
          <a:p>
            <a:fld id="{062D3FDA-FE20-4780-9658-77F73F337B9E}" type="slidenum">
              <a:rPr lang="en-US" sz="788" b="1">
                <a:solidFill>
                  <a:schemeClr val="tx1"/>
                </a:solidFill>
              </a:rPr>
              <a:pPr/>
              <a:t>54</a:t>
            </a:fld>
            <a:endParaRPr lang="en-US" sz="788" b="1" dirty="0">
              <a:solidFill>
                <a:schemeClr val="tx1"/>
              </a:solidFill>
            </a:endParaRPr>
          </a:p>
        </p:txBody>
      </p:sp>
    </p:spTree>
    <p:extLst>
      <p:ext uri="{BB962C8B-B14F-4D97-AF65-F5344CB8AC3E}">
        <p14:creationId xmlns:p14="http://schemas.microsoft.com/office/powerpoint/2010/main" val="3457757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1BE706-117A-441F-9D2B-6131AA02F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15" y="1480050"/>
            <a:ext cx="6741941" cy="4365842"/>
          </a:xfrm>
          <a:prstGeom prst="rect">
            <a:avLst/>
          </a:prstGeom>
        </p:spPr>
      </p:pic>
      <p:sp>
        <p:nvSpPr>
          <p:cNvPr id="3" name="Slide Number Placeholder 2"/>
          <p:cNvSpPr>
            <a:spLocks noGrp="1"/>
          </p:cNvSpPr>
          <p:nvPr>
            <p:ph type="sldNum" sz="quarter" idx="12"/>
          </p:nvPr>
        </p:nvSpPr>
        <p:spPr/>
        <p:txBody>
          <a:bodyPr/>
          <a:lstStyle/>
          <a:p>
            <a:fld id="{062D3FDA-FE20-4780-9658-77F73F337B9E}" type="slidenum">
              <a:rPr lang="en-US" sz="788" b="1">
                <a:solidFill>
                  <a:schemeClr val="tx1"/>
                </a:solidFill>
              </a:rPr>
              <a:pPr/>
              <a:t>55</a:t>
            </a:fld>
            <a:endParaRPr lang="en-US" sz="788" b="1" dirty="0">
              <a:solidFill>
                <a:schemeClr val="tx1"/>
              </a:solidFill>
            </a:endParaRPr>
          </a:p>
        </p:txBody>
      </p:sp>
      <p:cxnSp>
        <p:nvCxnSpPr>
          <p:cNvPr id="5" name="Straight Connector 4"/>
          <p:cNvCxnSpPr/>
          <p:nvPr/>
        </p:nvCxnSpPr>
        <p:spPr>
          <a:xfrm flipV="1">
            <a:off x="1548245" y="1948296"/>
            <a:ext cx="1548246" cy="10391"/>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3875809" y="2218459"/>
            <a:ext cx="1028700" cy="1191"/>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flipV="1">
            <a:off x="3730336" y="2769177"/>
            <a:ext cx="1298864" cy="20782"/>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36995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56</a:t>
            </a:fld>
            <a:endParaRPr lang="fa-IR" sz="1600" dirty="0"/>
          </a:p>
        </p:txBody>
      </p:sp>
      <p:sp>
        <p:nvSpPr>
          <p:cNvPr id="13" name="Rectangle 4"/>
          <p:cNvSpPr>
            <a:spLocks noChangeArrowheads="1"/>
          </p:cNvSpPr>
          <p:nvPr/>
        </p:nvSpPr>
        <p:spPr bwMode="auto">
          <a:xfrm>
            <a:off x="4071934" y="1928802"/>
            <a:ext cx="4786346" cy="2862322"/>
          </a:xfrm>
          <a:prstGeom prst="rect">
            <a:avLst/>
          </a:prstGeom>
          <a:noFill/>
          <a:ln w="9525">
            <a:noFill/>
            <a:miter lim="800000"/>
            <a:headEnd/>
            <a:tailEnd/>
          </a:ln>
        </p:spPr>
        <p:txBody>
          <a:bodyPr wrap="square">
            <a:spAutoFit/>
          </a:bodyPr>
          <a:lstStyle/>
          <a:p>
            <a:pPr marL="547688" indent="-411163" algn="justLow" rtl="1" eaLnBrk="1" hangingPunct="1">
              <a:lnSpc>
                <a:spcPct val="150000"/>
              </a:lnSpc>
            </a:pPr>
            <a:r>
              <a:rPr lang="fa-IR" altLang="en-US" sz="2400" dirty="0">
                <a:cs typeface="B Titr" pitchFamily="2" charset="-78"/>
              </a:rPr>
              <a:t>در صورت قطع برق منزل یا خاموشی </a:t>
            </a:r>
            <a:r>
              <a:rPr lang="fa-IR" altLang="en-US" sz="2400" dirty="0" smtClean="0">
                <a:cs typeface="B Titr" pitchFamily="2" charset="-78"/>
              </a:rPr>
              <a:t>معابر کوچه </a:t>
            </a:r>
            <a:r>
              <a:rPr lang="fa-IR" altLang="en-US" sz="2400" dirty="0">
                <a:cs typeface="B Titr" pitchFamily="2" charset="-78"/>
              </a:rPr>
              <a:t>باشماره 121 تماس بگیرید .</a:t>
            </a:r>
          </a:p>
          <a:p>
            <a:pPr marL="547688" indent="-411163" algn="justLow" rtl="1" eaLnBrk="1" hangingPunct="1">
              <a:lnSpc>
                <a:spcPct val="150000"/>
              </a:lnSpc>
            </a:pPr>
            <a:r>
              <a:rPr lang="fa-IR" altLang="en-US" sz="2400" dirty="0">
                <a:cs typeface="B Titr" pitchFamily="2" charset="-78"/>
              </a:rPr>
              <a:t>در صورت نیاز به سایر خدمات مثل خرید کنتور </a:t>
            </a:r>
            <a:r>
              <a:rPr lang="fa-IR" altLang="en-US" sz="2400" dirty="0" smtClean="0">
                <a:cs typeface="B Titr" pitchFamily="2" charset="-78"/>
              </a:rPr>
              <a:t>تسویه </a:t>
            </a:r>
            <a:r>
              <a:rPr lang="fa-IR" altLang="en-US" sz="2400" dirty="0">
                <a:cs typeface="B Titr" pitchFamily="2" charset="-78"/>
              </a:rPr>
              <a:t>حساب قبض و ..... با شماره تلفن 38121 تماس بگیرید. </a:t>
            </a:r>
          </a:p>
        </p:txBody>
      </p:sp>
      <p:sp>
        <p:nvSpPr>
          <p:cNvPr id="14" name="Text Box 6"/>
          <p:cNvSpPr txBox="1">
            <a:spLocks noChangeArrowheads="1"/>
          </p:cNvSpPr>
          <p:nvPr/>
        </p:nvSpPr>
        <p:spPr bwMode="auto">
          <a:xfrm>
            <a:off x="304800" y="831839"/>
            <a:ext cx="7315200" cy="954107"/>
          </a:xfrm>
          <a:prstGeom prst="rect">
            <a:avLst/>
          </a:prstGeom>
          <a:noFill/>
          <a:ln w="9525">
            <a:noFill/>
            <a:miter lim="800000"/>
            <a:headEnd/>
            <a:tailEnd/>
          </a:ln>
        </p:spPr>
        <p:txBody>
          <a:bodyPr>
            <a:spAutoFit/>
          </a:bodyPr>
          <a:lstStyle/>
          <a:p>
            <a:pPr algn="ctr" rtl="1" eaLnBrk="1" hangingPunct="1">
              <a:spcBef>
                <a:spcPct val="50000"/>
              </a:spcBef>
            </a:pPr>
            <a:r>
              <a:rPr kumimoji="1" lang="fa-IR" altLang="en-US" sz="2800" dirty="0">
                <a:solidFill>
                  <a:srgbClr val="FF0000"/>
                </a:solidFill>
                <a:cs typeface="B Titr" pitchFamily="2" charset="-78"/>
              </a:rPr>
              <a:t>اگر دچار قطعی برق شدید یا نیازبه خدمات ما داشتید نیاز به مراجعه حضوری نیست </a:t>
            </a:r>
          </a:p>
        </p:txBody>
      </p:sp>
      <p:pic>
        <p:nvPicPr>
          <p:cNvPr id="16" name="Picture 1"/>
          <p:cNvPicPr>
            <a:picLocks noChangeAspect="1"/>
          </p:cNvPicPr>
          <p:nvPr/>
        </p:nvPicPr>
        <p:blipFill>
          <a:blip r:embed="rId2"/>
          <a:srcRect/>
          <a:stretch>
            <a:fillRect/>
          </a:stretch>
        </p:blipFill>
        <p:spPr bwMode="auto">
          <a:xfrm>
            <a:off x="214282" y="2500306"/>
            <a:ext cx="3747747" cy="264320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0" y="304800"/>
            <a:ext cx="9144000" cy="698500"/>
          </a:xfrm>
          <a:custGeom>
            <a:avLst/>
            <a:gdLst>
              <a:gd name="T0" fmla="*/ 0 w 4176"/>
              <a:gd name="T1" fmla="*/ 584 h 584"/>
              <a:gd name="T2" fmla="*/ 1152 w 4176"/>
              <a:gd name="T3" fmla="*/ 56 h 584"/>
              <a:gd name="T4" fmla="*/ 3264 w 4176"/>
              <a:gd name="T5" fmla="*/ 248 h 584"/>
              <a:gd name="T6" fmla="*/ 4176 w 4176"/>
              <a:gd name="T7" fmla="*/ 8 h 584"/>
              <a:gd name="T8" fmla="*/ 0 60000 65536"/>
              <a:gd name="T9" fmla="*/ 0 60000 65536"/>
              <a:gd name="T10" fmla="*/ 0 60000 65536"/>
              <a:gd name="T11" fmla="*/ 0 60000 65536"/>
              <a:gd name="T12" fmla="*/ 0 w 4176"/>
              <a:gd name="T13" fmla="*/ 0 h 584"/>
              <a:gd name="T14" fmla="*/ 4176 w 4176"/>
              <a:gd name="T15" fmla="*/ 584 h 584"/>
            </a:gdLst>
            <a:ahLst/>
            <a:cxnLst>
              <a:cxn ang="T8">
                <a:pos x="T0" y="T1"/>
              </a:cxn>
              <a:cxn ang="T9">
                <a:pos x="T2" y="T3"/>
              </a:cxn>
              <a:cxn ang="T10">
                <a:pos x="T4" y="T5"/>
              </a:cxn>
              <a:cxn ang="T11">
                <a:pos x="T6" y="T7"/>
              </a:cxn>
            </a:cxnLst>
            <a:rect l="T12" t="T13" r="T14" b="T15"/>
            <a:pathLst>
              <a:path w="4176" h="584">
                <a:moveTo>
                  <a:pt x="0" y="584"/>
                </a:moveTo>
                <a:cubicBezTo>
                  <a:pt x="304" y="348"/>
                  <a:pt x="608" y="112"/>
                  <a:pt x="1152" y="56"/>
                </a:cubicBezTo>
                <a:cubicBezTo>
                  <a:pt x="1696" y="0"/>
                  <a:pt x="2760" y="256"/>
                  <a:pt x="3264" y="248"/>
                </a:cubicBezTo>
                <a:cubicBezTo>
                  <a:pt x="3768" y="240"/>
                  <a:pt x="3992" y="80"/>
                  <a:pt x="4176" y="8"/>
                </a:cubicBezTo>
              </a:path>
            </a:pathLst>
          </a:custGeom>
          <a:noFill/>
          <a:ln w="50800">
            <a:solidFill>
              <a:srgbClr val="FFFF00"/>
            </a:solidFill>
            <a:round/>
            <a:headEnd/>
            <a:tailEnd/>
          </a:ln>
        </p:spPr>
        <p:txBody>
          <a:bodyPr/>
          <a:lstStyle/>
          <a:p>
            <a:endParaRPr lang="fa-IR"/>
          </a:p>
        </p:txBody>
      </p:sp>
      <p:sp>
        <p:nvSpPr>
          <p:cNvPr id="15" name="Slide Number Placeholder 14"/>
          <p:cNvSpPr>
            <a:spLocks noGrp="1"/>
          </p:cNvSpPr>
          <p:nvPr>
            <p:ph type="sldNum" sz="quarter" idx="12"/>
          </p:nvPr>
        </p:nvSpPr>
        <p:spPr/>
        <p:txBody>
          <a:bodyPr/>
          <a:lstStyle/>
          <a:p>
            <a:pPr>
              <a:defRPr/>
            </a:pPr>
            <a:fld id="{1464AE40-A510-4CF0-9AB7-D3D59E3C2416}" type="slidenum">
              <a:rPr lang="fa-IR" sz="1600" smtClean="0"/>
              <a:pPr>
                <a:defRPr/>
              </a:pPr>
              <a:t>57</a:t>
            </a:fld>
            <a:endParaRPr lang="fa-IR" sz="1600" dirty="0"/>
          </a:p>
        </p:txBody>
      </p:sp>
      <p:pic>
        <p:nvPicPr>
          <p:cNvPr id="9" name="Picture 3"/>
          <p:cNvPicPr>
            <a:picLocks noChangeAspect="1" noChangeArrowheads="1"/>
          </p:cNvPicPr>
          <p:nvPr/>
        </p:nvPicPr>
        <p:blipFill>
          <a:blip r:embed="rId2"/>
          <a:srcRect/>
          <a:stretch>
            <a:fillRect/>
          </a:stretch>
        </p:blipFill>
        <p:spPr bwMode="auto">
          <a:xfrm>
            <a:off x="152400" y="1066800"/>
            <a:ext cx="5248275" cy="5248275"/>
          </a:xfrm>
          <a:prstGeom prst="rect">
            <a:avLst/>
          </a:prstGeom>
          <a:noFill/>
          <a:ln w="9525">
            <a:noFill/>
            <a:miter lim="800000"/>
            <a:headEnd/>
            <a:tailEnd/>
          </a:ln>
          <a:effectLst/>
        </p:spPr>
      </p:pic>
      <p:sp>
        <p:nvSpPr>
          <p:cNvPr id="10" name="TextBox 9"/>
          <p:cNvSpPr txBox="1"/>
          <p:nvPr/>
        </p:nvSpPr>
        <p:spPr>
          <a:xfrm rot="821420">
            <a:off x="5491744" y="3048000"/>
            <a:ext cx="3101475" cy="1754326"/>
          </a:xfrm>
          <a:prstGeom prst="rect">
            <a:avLst/>
          </a:prstGeom>
          <a:noFill/>
        </p:spPr>
        <p:txBody>
          <a:bodyPr rtlCol="1">
            <a:spAutoFit/>
          </a:bodyPr>
          <a:lstStyle/>
          <a:p>
            <a:pPr algn="ctr" eaLnBrk="1" hangingPunct="1">
              <a:defRPr/>
            </a:pPr>
            <a:r>
              <a:rPr lang="fa-IR" sz="5400" b="1" dirty="0">
                <a:ln w="10541" cmpd="sng">
                  <a:solidFill>
                    <a:schemeClr val="accent1">
                      <a:shade val="88000"/>
                      <a:satMod val="110000"/>
                    </a:schemeClr>
                  </a:solidFill>
                  <a:prstDash val="solid"/>
                </a:ln>
                <a:solidFill>
                  <a:srgbClr val="FF0000"/>
                </a:solidFill>
                <a:latin typeface="Arial" pitchFamily="34" charset="0"/>
                <a:cs typeface="B Titr" pitchFamily="2" charset="-78"/>
              </a:rPr>
              <a:t>افق نگاهتان آفتابي باد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303735" y="1660922"/>
            <a:ext cx="6172200" cy="3394472"/>
          </a:xfrm>
          <a:prstGeom prst="rect">
            <a:avLst/>
          </a:prstGeom>
        </p:spPr>
        <p:txBody>
          <a:bodyPr vert="horz" lIns="68580" tIns="34290" rIns="68580" bIns="34290" rtlCol="1">
            <a:normAutofit/>
          </a:bodyPr>
          <a:lstStyle/>
          <a:p>
            <a:pPr marL="257175" indent="-257175" algn="just" defTabSz="685800">
              <a:lnSpc>
                <a:spcPct val="150000"/>
              </a:lnSpc>
              <a:spcBef>
                <a:spcPct val="20000"/>
              </a:spcBef>
              <a:defRPr/>
            </a:pPr>
            <a:endParaRPr lang="en-US" sz="1650" dirty="0">
              <a:solidFill>
                <a:schemeClr val="accent2">
                  <a:lumMod val="75000"/>
                </a:schemeClr>
              </a:solidFill>
              <a:cs typeface="B Titr" pitchFamily="2" charset="-78"/>
            </a:endParaRPr>
          </a:p>
        </p:txBody>
      </p:sp>
      <p:sp>
        <p:nvSpPr>
          <p:cNvPr id="12" name="Rectangle 11"/>
          <p:cNvSpPr/>
          <p:nvPr/>
        </p:nvSpPr>
        <p:spPr>
          <a:xfrm>
            <a:off x="270001" y="2071400"/>
            <a:ext cx="7170409" cy="3139321"/>
          </a:xfrm>
          <a:prstGeom prst="rect">
            <a:avLst/>
          </a:prstGeom>
        </p:spPr>
        <p:txBody>
          <a:bodyPr wrap="square">
            <a:spAutoFit/>
          </a:bodyPr>
          <a:lstStyle/>
          <a:p>
            <a:pPr algn="r"/>
            <a:r>
              <a:rPr lang="fa-IR" b="1" dirty="0">
                <a:solidFill>
                  <a:schemeClr val="accent2">
                    <a:lumMod val="75000"/>
                  </a:schemeClr>
                </a:solidFill>
                <a:cs typeface="B Titr" pitchFamily="2" charset="-78"/>
              </a:rPr>
              <a:t>ایران با داشتن </a:t>
            </a:r>
            <a:r>
              <a:rPr lang="fa-IR" b="1" dirty="0">
                <a:solidFill>
                  <a:srgbClr val="FF0000"/>
                </a:solidFill>
                <a:cs typeface="B Titr" pitchFamily="2" charset="-78"/>
              </a:rPr>
              <a:t>یک درصد </a:t>
            </a:r>
            <a:r>
              <a:rPr lang="fa-IR" b="1" dirty="0">
                <a:solidFill>
                  <a:schemeClr val="accent2">
                    <a:lumMod val="75000"/>
                  </a:schemeClr>
                </a:solidFill>
                <a:cs typeface="B Titr" pitchFamily="2" charset="-78"/>
              </a:rPr>
              <a:t>از جمعیت جهان ، حدوداً </a:t>
            </a:r>
            <a:r>
              <a:rPr lang="fa-IR" b="1" dirty="0">
                <a:solidFill>
                  <a:srgbClr val="FF0000"/>
                </a:solidFill>
                <a:cs typeface="B Titr" pitchFamily="2" charset="-78"/>
              </a:rPr>
              <a:t>دو درصد </a:t>
            </a:r>
            <a:r>
              <a:rPr lang="fa-IR" b="1" dirty="0">
                <a:solidFill>
                  <a:schemeClr val="accent2">
                    <a:lumMod val="75000"/>
                  </a:schemeClr>
                </a:solidFill>
                <a:cs typeface="B Titr" pitchFamily="2" charset="-78"/>
              </a:rPr>
              <a:t>از انرژی دنیا را مصرف می کند.</a:t>
            </a:r>
          </a:p>
          <a:p>
            <a:pPr algn="r"/>
            <a:endParaRPr lang="fa-IR" b="1" dirty="0">
              <a:solidFill>
                <a:schemeClr val="accent2">
                  <a:lumMod val="75000"/>
                </a:schemeClr>
              </a:solidFill>
              <a:cs typeface="B Titr" pitchFamily="2" charset="-78"/>
            </a:endParaRPr>
          </a:p>
          <a:p>
            <a:pPr algn="r"/>
            <a:r>
              <a:rPr lang="fa-IR" b="1" dirty="0">
                <a:solidFill>
                  <a:schemeClr val="accent2">
                    <a:lumMod val="75000"/>
                  </a:schemeClr>
                </a:solidFill>
                <a:cs typeface="B Titr" pitchFamily="2" charset="-78"/>
              </a:rPr>
              <a:t> رشد مصرف انرژی در ایران طی ده سال بطور متوسط سالانه </a:t>
            </a:r>
            <a:r>
              <a:rPr lang="fa-IR" b="1" dirty="0">
                <a:solidFill>
                  <a:srgbClr val="FF0000"/>
                </a:solidFill>
                <a:cs typeface="B Titr" pitchFamily="2" charset="-78"/>
              </a:rPr>
              <a:t>5 درصد </a:t>
            </a:r>
            <a:r>
              <a:rPr lang="fa-IR" b="1" dirty="0">
                <a:solidFill>
                  <a:schemeClr val="accent2">
                    <a:lumMod val="75000"/>
                  </a:schemeClr>
                </a:solidFill>
                <a:cs typeface="B Titr" pitchFamily="2" charset="-78"/>
              </a:rPr>
              <a:t>بوده ،که طی سال های اخیر به </a:t>
            </a:r>
            <a:r>
              <a:rPr lang="fa-IR" b="1" dirty="0">
                <a:solidFill>
                  <a:srgbClr val="FF0000"/>
                </a:solidFill>
                <a:cs typeface="B Titr" pitchFamily="2" charset="-78"/>
              </a:rPr>
              <a:t>8 درصد </a:t>
            </a:r>
            <a:r>
              <a:rPr lang="fa-IR" b="1" dirty="0">
                <a:solidFill>
                  <a:schemeClr val="accent2">
                    <a:lumMod val="75000"/>
                  </a:schemeClr>
                </a:solidFill>
                <a:cs typeface="B Titr" pitchFamily="2" charset="-78"/>
              </a:rPr>
              <a:t>رسیده است.رشد مصرف انرژی در جهان سالانه </a:t>
            </a:r>
            <a:r>
              <a:rPr lang="fa-IR" b="1" dirty="0">
                <a:solidFill>
                  <a:srgbClr val="00B050"/>
                </a:solidFill>
                <a:cs typeface="B Titr" pitchFamily="2" charset="-78"/>
              </a:rPr>
              <a:t>1 تا 2 درصد </a:t>
            </a:r>
            <a:r>
              <a:rPr lang="fa-IR" b="1" dirty="0">
                <a:solidFill>
                  <a:schemeClr val="accent2">
                    <a:lumMod val="75000"/>
                  </a:schemeClr>
                </a:solidFill>
                <a:cs typeface="B Titr" pitchFamily="2" charset="-78"/>
              </a:rPr>
              <a:t>است.</a:t>
            </a:r>
          </a:p>
          <a:p>
            <a:pPr algn="r"/>
            <a:endParaRPr lang="fa-IR" b="1" dirty="0">
              <a:solidFill>
                <a:schemeClr val="accent2">
                  <a:lumMod val="75000"/>
                </a:schemeClr>
              </a:solidFill>
              <a:cs typeface="B Titr" pitchFamily="2" charset="-78"/>
            </a:endParaRPr>
          </a:p>
          <a:p>
            <a:pPr algn="r"/>
            <a:r>
              <a:rPr lang="fa-IR" b="1" dirty="0">
                <a:solidFill>
                  <a:schemeClr val="accent2">
                    <a:lumMod val="75000"/>
                  </a:schemeClr>
                </a:solidFill>
                <a:cs typeface="B Titr" pitchFamily="2" charset="-78"/>
              </a:rPr>
              <a:t> به عبارت دیگر رشد مصرف انرژی در ایران حدود </a:t>
            </a:r>
            <a:r>
              <a:rPr lang="fa-IR" b="1" dirty="0">
                <a:solidFill>
                  <a:srgbClr val="FF0000"/>
                </a:solidFill>
                <a:cs typeface="B Titr" pitchFamily="2" charset="-78"/>
              </a:rPr>
              <a:t>4 برابر </a:t>
            </a:r>
            <a:r>
              <a:rPr lang="fa-IR" b="1" dirty="0">
                <a:solidFill>
                  <a:schemeClr val="accent2">
                    <a:lumMod val="75000"/>
                  </a:schemeClr>
                </a:solidFill>
                <a:cs typeface="B Titr" pitchFamily="2" charset="-78"/>
              </a:rPr>
              <a:t>متوسط رشد مصرف در جهان است.</a:t>
            </a:r>
          </a:p>
          <a:p>
            <a:pPr algn="r"/>
            <a:endParaRPr lang="fa-IR" b="1" dirty="0">
              <a:solidFill>
                <a:schemeClr val="accent2">
                  <a:lumMod val="75000"/>
                </a:schemeClr>
              </a:solidFill>
              <a:cs typeface="B Titr" pitchFamily="2" charset="-78"/>
            </a:endParaRPr>
          </a:p>
          <a:p>
            <a:pPr algn="r"/>
            <a:r>
              <a:rPr lang="fa-IR" b="1" dirty="0">
                <a:solidFill>
                  <a:schemeClr val="accent2">
                    <a:lumMod val="75000"/>
                  </a:schemeClr>
                </a:solidFill>
                <a:cs typeface="B Titr" pitchFamily="2" charset="-78"/>
              </a:rPr>
              <a:t>مصرف انرژی الکتریکی در تابستان نسبت به بهار </a:t>
            </a:r>
            <a:r>
              <a:rPr lang="fa-IR" b="1" dirty="0">
                <a:solidFill>
                  <a:srgbClr val="FF0000"/>
                </a:solidFill>
                <a:cs typeface="B Titr" pitchFamily="2" charset="-78"/>
              </a:rPr>
              <a:t>40درصد</a:t>
            </a:r>
            <a:r>
              <a:rPr lang="fa-IR" b="1" dirty="0">
                <a:solidFill>
                  <a:schemeClr val="accent2">
                    <a:lumMod val="75000"/>
                  </a:schemeClr>
                </a:solidFill>
                <a:cs typeface="B Titr" pitchFamily="2" charset="-78"/>
              </a:rPr>
              <a:t> رشد دارد که بواسطه استفاده از وسایل سرمایشی رخ میدهد</a:t>
            </a:r>
          </a:p>
        </p:txBody>
      </p:sp>
      <p:sp>
        <p:nvSpPr>
          <p:cNvPr id="13" name="Down Ribbon 12"/>
          <p:cNvSpPr/>
          <p:nvPr/>
        </p:nvSpPr>
        <p:spPr>
          <a:xfrm>
            <a:off x="16666" y="247649"/>
            <a:ext cx="8054672" cy="541735"/>
          </a:xfrm>
          <a:prstGeom prst="ribbon">
            <a:avLst>
              <a:gd name="adj1" fmla="val 10734"/>
              <a:gd name="adj2" fmla="val 7371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700" b="1" dirty="0">
                <a:solidFill>
                  <a:srgbClr val="C00000"/>
                </a:solidFill>
                <a:cs typeface="B Homa" panose="00000400000000000000" pitchFamily="2" charset="-78"/>
              </a:rPr>
              <a:t>مصرف برق در ایران</a:t>
            </a:r>
          </a:p>
        </p:txBody>
      </p:sp>
      <p:sp>
        <p:nvSpPr>
          <p:cNvPr id="3" name="Slide Number Placeholder 2">
            <a:extLst>
              <a:ext uri="{FF2B5EF4-FFF2-40B4-BE49-F238E27FC236}">
                <a16:creationId xmlns:a16="http://schemas.microsoft.com/office/drawing/2014/main" xmlns="" id="{324BDEA4-34F4-46B1-99AF-86DD79821AF3}"/>
              </a:ext>
            </a:extLst>
          </p:cNvPr>
          <p:cNvSpPr>
            <a:spLocks noGrp="1"/>
          </p:cNvSpPr>
          <p:nvPr>
            <p:ph type="sldNum" sz="quarter" idx="12"/>
          </p:nvPr>
        </p:nvSpPr>
        <p:spPr/>
        <p:txBody>
          <a:bodyPr/>
          <a:lstStyle/>
          <a:p>
            <a:fld id="{312EF803-0685-4826-A70A-AB36972A9AC6}" type="slidenum">
              <a:rPr lang="en-US" smtClean="0"/>
              <a:pPr/>
              <a:t>6</a:t>
            </a:fld>
            <a:endParaRPr lang="en-US"/>
          </a:p>
        </p:txBody>
      </p:sp>
    </p:spTree>
    <p:extLst>
      <p:ext uri="{BB962C8B-B14F-4D97-AF65-F5344CB8AC3E}">
        <p14:creationId xmlns:p14="http://schemas.microsoft.com/office/powerpoint/2010/main" val="28099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D2CD2-04A7-40DB-8456-C41B8B3011C7}"/>
              </a:ext>
            </a:extLst>
          </p:cNvPr>
          <p:cNvSpPr>
            <a:spLocks noGrp="1"/>
          </p:cNvSpPr>
          <p:nvPr>
            <p:ph type="title"/>
          </p:nvPr>
        </p:nvSpPr>
        <p:spPr>
          <a:xfrm>
            <a:off x="1714480" y="2924944"/>
            <a:ext cx="5100778" cy="861246"/>
          </a:xfrm>
        </p:spPr>
        <p:txBody>
          <a:bodyPr/>
          <a:lstStyle/>
          <a:p>
            <a:pPr algn="r"/>
            <a:r>
              <a:rPr lang="fa-IR" dirty="0">
                <a:solidFill>
                  <a:schemeClr val="tx1"/>
                </a:solidFill>
                <a:cs typeface="B Titr" pitchFamily="2" charset="-78"/>
              </a:rPr>
              <a:t>معرفی شرکت توزیع اصفهان</a:t>
            </a:r>
            <a:endParaRPr lang="en-US" dirty="0">
              <a:solidFill>
                <a:schemeClr val="tx1"/>
              </a:solidFill>
              <a:cs typeface="B Titr" pitchFamily="2" charset="-78"/>
            </a:endParaRPr>
          </a:p>
        </p:txBody>
      </p:sp>
    </p:spTree>
    <p:extLst>
      <p:ext uri="{BB962C8B-B14F-4D97-AF65-F5344CB8AC3E}">
        <p14:creationId xmlns:p14="http://schemas.microsoft.com/office/powerpoint/2010/main" val="417917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79178432"/>
              </p:ext>
            </p:extLst>
          </p:nvPr>
        </p:nvGraphicFramePr>
        <p:xfrm>
          <a:off x="35496" y="1267677"/>
          <a:ext cx="1872208" cy="5558462"/>
        </p:xfrm>
        <a:graphic>
          <a:graphicData uri="http://schemas.openxmlformats.org/drawingml/2006/table">
            <a:tbl>
              <a:tblPr rtl="1" firstRow="1" bandRow="1">
                <a:tableStyleId>{21E4AEA4-8DFA-4A89-87EB-49C32662AFE0}</a:tableStyleId>
              </a:tblPr>
              <a:tblGrid>
                <a:gridCol w="569757">
                  <a:extLst>
                    <a:ext uri="{9D8B030D-6E8A-4147-A177-3AD203B41FA5}">
                      <a16:colId xmlns:a16="http://schemas.microsoft.com/office/drawing/2014/main" xmlns="" val="20000"/>
                    </a:ext>
                  </a:extLst>
                </a:gridCol>
                <a:gridCol w="1302451">
                  <a:extLst>
                    <a:ext uri="{9D8B030D-6E8A-4147-A177-3AD203B41FA5}">
                      <a16:colId xmlns:a16="http://schemas.microsoft.com/office/drawing/2014/main" xmlns="" val="20001"/>
                    </a:ext>
                  </a:extLst>
                </a:gridCol>
              </a:tblGrid>
              <a:tr h="793402">
                <a:tc>
                  <a:txBody>
                    <a:bodyPr/>
                    <a:lstStyle/>
                    <a:p>
                      <a:pPr rtl="1">
                        <a:lnSpc>
                          <a:spcPct val="200000"/>
                        </a:lnSpc>
                      </a:pPr>
                      <a:r>
                        <a:rPr lang="fa-IR" sz="1400" b="1" dirty="0">
                          <a:cs typeface="B Nazanin" panose="00000400000000000000" pitchFamily="2" charset="-78"/>
                        </a:rPr>
                        <a:t>شماره</a:t>
                      </a:r>
                    </a:p>
                  </a:txBody>
                  <a:tcPr marL="66380" marR="66380" marT="24893" marB="24893"/>
                </a:tc>
                <a:tc>
                  <a:txBody>
                    <a:bodyPr/>
                    <a:lstStyle/>
                    <a:p>
                      <a:pPr algn="ctr" rtl="1">
                        <a:lnSpc>
                          <a:spcPct val="200000"/>
                        </a:lnSpc>
                      </a:pPr>
                      <a:r>
                        <a:rPr lang="fa-IR" sz="1400" b="1" dirty="0">
                          <a:cs typeface="B Nazanin" panose="00000400000000000000" pitchFamily="2" charset="-78"/>
                        </a:rPr>
                        <a:t>نام اموراجرایی</a:t>
                      </a:r>
                    </a:p>
                  </a:txBody>
                  <a:tcPr marL="66380" marR="66380" marT="24893" marB="24893"/>
                </a:tc>
                <a:extLst>
                  <a:ext uri="{0D108BD9-81ED-4DB2-BD59-A6C34878D82A}">
                    <a16:rowId xmlns:a16="http://schemas.microsoft.com/office/drawing/2014/main" xmlns="" val="10000"/>
                  </a:ext>
                </a:extLst>
              </a:tr>
              <a:tr h="439226">
                <a:tc>
                  <a:txBody>
                    <a:bodyPr/>
                    <a:lstStyle/>
                    <a:p>
                      <a:pPr algn="ctr" rtl="1">
                        <a:lnSpc>
                          <a:spcPct val="200000"/>
                        </a:lnSpc>
                      </a:pPr>
                      <a:r>
                        <a:rPr lang="fa-IR" sz="1400" b="1" dirty="0">
                          <a:cs typeface="B Nazanin" panose="00000400000000000000" pitchFamily="2" charset="-78"/>
                        </a:rPr>
                        <a:t>1</a:t>
                      </a:r>
                    </a:p>
                  </a:txBody>
                  <a:tcPr marL="66380" marR="66380" marT="24893" marB="24893"/>
                </a:tc>
                <a:tc>
                  <a:txBody>
                    <a:bodyPr/>
                    <a:lstStyle/>
                    <a:p>
                      <a:pPr algn="ctr" rtl="1">
                        <a:lnSpc>
                          <a:spcPct val="200000"/>
                        </a:lnSpc>
                      </a:pPr>
                      <a:r>
                        <a:rPr lang="fa-IR" sz="1400" b="1" dirty="0">
                          <a:cs typeface="B Nazanin" panose="00000400000000000000" pitchFamily="2" charset="-78"/>
                        </a:rPr>
                        <a:t>شمال</a:t>
                      </a:r>
                      <a:r>
                        <a:rPr lang="en-US" sz="1400" b="1" dirty="0">
                          <a:cs typeface="B Nazanin" panose="00000400000000000000" pitchFamily="2" charset="-78"/>
                        </a:rPr>
                        <a:t> </a:t>
                      </a:r>
                      <a:r>
                        <a:rPr lang="fa-IR" sz="1400" b="1" dirty="0">
                          <a:cs typeface="B Nazanin" panose="00000400000000000000" pitchFamily="2" charset="-78"/>
                        </a:rPr>
                        <a:t>غرب</a:t>
                      </a:r>
                    </a:p>
                  </a:txBody>
                  <a:tcPr marL="66380" marR="66380" marT="24893" marB="24893"/>
                </a:tc>
                <a:extLst>
                  <a:ext uri="{0D108BD9-81ED-4DB2-BD59-A6C34878D82A}">
                    <a16:rowId xmlns:a16="http://schemas.microsoft.com/office/drawing/2014/main" xmlns="" val="10001"/>
                  </a:ext>
                </a:extLst>
              </a:tr>
              <a:tr h="439226">
                <a:tc>
                  <a:txBody>
                    <a:bodyPr/>
                    <a:lstStyle/>
                    <a:p>
                      <a:pPr algn="ctr" rtl="1">
                        <a:lnSpc>
                          <a:spcPct val="200000"/>
                        </a:lnSpc>
                      </a:pPr>
                      <a:r>
                        <a:rPr lang="fa-IR" sz="1400" b="1" dirty="0">
                          <a:cs typeface="B Nazanin" panose="00000400000000000000" pitchFamily="2" charset="-78"/>
                        </a:rPr>
                        <a:t>2</a:t>
                      </a:r>
                    </a:p>
                  </a:txBody>
                  <a:tcPr marL="66380" marR="66380" marT="24893" marB="24893"/>
                </a:tc>
                <a:tc>
                  <a:txBody>
                    <a:bodyPr/>
                    <a:lstStyle/>
                    <a:p>
                      <a:pPr algn="ctr" rtl="1">
                        <a:lnSpc>
                          <a:spcPct val="200000"/>
                        </a:lnSpc>
                      </a:pPr>
                      <a:r>
                        <a:rPr lang="fa-IR" sz="1400" b="1" dirty="0">
                          <a:cs typeface="B Nazanin" panose="00000400000000000000" pitchFamily="2" charset="-78"/>
                        </a:rPr>
                        <a:t>شمال شرق</a:t>
                      </a:r>
                    </a:p>
                  </a:txBody>
                  <a:tcPr marL="66380" marR="66380" marT="24893" marB="24893"/>
                </a:tc>
                <a:extLst>
                  <a:ext uri="{0D108BD9-81ED-4DB2-BD59-A6C34878D82A}">
                    <a16:rowId xmlns:a16="http://schemas.microsoft.com/office/drawing/2014/main" xmlns="" val="10002"/>
                  </a:ext>
                </a:extLst>
              </a:tr>
              <a:tr h="439226">
                <a:tc>
                  <a:txBody>
                    <a:bodyPr/>
                    <a:lstStyle/>
                    <a:p>
                      <a:pPr algn="ctr" rtl="1">
                        <a:lnSpc>
                          <a:spcPct val="200000"/>
                        </a:lnSpc>
                      </a:pPr>
                      <a:r>
                        <a:rPr lang="fa-IR" sz="1400" b="1" dirty="0">
                          <a:cs typeface="B Nazanin" panose="00000400000000000000" pitchFamily="2" charset="-78"/>
                        </a:rPr>
                        <a:t>3</a:t>
                      </a:r>
                    </a:p>
                  </a:txBody>
                  <a:tcPr marL="66380" marR="66380" marT="24893" marB="24893"/>
                </a:tc>
                <a:tc>
                  <a:txBody>
                    <a:bodyPr/>
                    <a:lstStyle/>
                    <a:p>
                      <a:pPr algn="ctr" rtl="1">
                        <a:lnSpc>
                          <a:spcPct val="200000"/>
                        </a:lnSpc>
                      </a:pPr>
                      <a:r>
                        <a:rPr lang="fa-IR" sz="1400" b="1" dirty="0">
                          <a:cs typeface="B Nazanin" panose="00000400000000000000" pitchFamily="2" charset="-78"/>
                        </a:rPr>
                        <a:t>غرب</a:t>
                      </a:r>
                    </a:p>
                  </a:txBody>
                  <a:tcPr marL="66380" marR="66380" marT="24893" marB="24893"/>
                </a:tc>
                <a:extLst>
                  <a:ext uri="{0D108BD9-81ED-4DB2-BD59-A6C34878D82A}">
                    <a16:rowId xmlns:a16="http://schemas.microsoft.com/office/drawing/2014/main" xmlns="" val="10003"/>
                  </a:ext>
                </a:extLst>
              </a:tr>
              <a:tr h="439226">
                <a:tc>
                  <a:txBody>
                    <a:bodyPr/>
                    <a:lstStyle/>
                    <a:p>
                      <a:pPr algn="ctr" rtl="1">
                        <a:lnSpc>
                          <a:spcPct val="200000"/>
                        </a:lnSpc>
                      </a:pPr>
                      <a:r>
                        <a:rPr lang="fa-IR" sz="1400" b="1" dirty="0">
                          <a:cs typeface="B Nazanin" panose="00000400000000000000" pitchFamily="2" charset="-78"/>
                        </a:rPr>
                        <a:t>4</a:t>
                      </a:r>
                    </a:p>
                  </a:txBody>
                  <a:tcPr marL="66380" marR="66380" marT="24893" marB="24893"/>
                </a:tc>
                <a:tc>
                  <a:txBody>
                    <a:bodyPr/>
                    <a:lstStyle/>
                    <a:p>
                      <a:pPr algn="ctr" rtl="1">
                        <a:lnSpc>
                          <a:spcPct val="200000"/>
                        </a:lnSpc>
                      </a:pPr>
                      <a:r>
                        <a:rPr lang="fa-IR" sz="1400" b="1" dirty="0">
                          <a:cs typeface="B Nazanin" panose="00000400000000000000" pitchFamily="2" charset="-78"/>
                        </a:rPr>
                        <a:t>مرکز</a:t>
                      </a:r>
                    </a:p>
                  </a:txBody>
                  <a:tcPr marL="66380" marR="66380" marT="24893" marB="24893"/>
                </a:tc>
                <a:extLst>
                  <a:ext uri="{0D108BD9-81ED-4DB2-BD59-A6C34878D82A}">
                    <a16:rowId xmlns:a16="http://schemas.microsoft.com/office/drawing/2014/main" xmlns="" val="10004"/>
                  </a:ext>
                </a:extLst>
              </a:tr>
              <a:tr h="439226">
                <a:tc>
                  <a:txBody>
                    <a:bodyPr/>
                    <a:lstStyle/>
                    <a:p>
                      <a:pPr algn="ctr" rtl="1">
                        <a:lnSpc>
                          <a:spcPct val="200000"/>
                        </a:lnSpc>
                      </a:pPr>
                      <a:r>
                        <a:rPr lang="fa-IR" sz="1400" b="1" dirty="0">
                          <a:cs typeface="B Nazanin" panose="00000400000000000000" pitchFamily="2" charset="-78"/>
                        </a:rPr>
                        <a:t>5</a:t>
                      </a:r>
                    </a:p>
                  </a:txBody>
                  <a:tcPr marL="66380" marR="66380" marT="24893" marB="24893"/>
                </a:tc>
                <a:tc>
                  <a:txBody>
                    <a:bodyPr/>
                    <a:lstStyle/>
                    <a:p>
                      <a:pPr algn="ctr" rtl="1">
                        <a:lnSpc>
                          <a:spcPct val="200000"/>
                        </a:lnSpc>
                      </a:pPr>
                      <a:r>
                        <a:rPr lang="fa-IR" sz="1400" b="1" dirty="0">
                          <a:cs typeface="B Nazanin" panose="00000400000000000000" pitchFamily="2" charset="-78"/>
                        </a:rPr>
                        <a:t>شرق</a:t>
                      </a:r>
                    </a:p>
                  </a:txBody>
                  <a:tcPr marL="66380" marR="66380" marT="24893" marB="24893"/>
                </a:tc>
                <a:extLst>
                  <a:ext uri="{0D108BD9-81ED-4DB2-BD59-A6C34878D82A}">
                    <a16:rowId xmlns:a16="http://schemas.microsoft.com/office/drawing/2014/main" xmlns="" val="10005"/>
                  </a:ext>
                </a:extLst>
              </a:tr>
              <a:tr h="439226">
                <a:tc>
                  <a:txBody>
                    <a:bodyPr/>
                    <a:lstStyle/>
                    <a:p>
                      <a:pPr algn="ctr" rtl="1">
                        <a:lnSpc>
                          <a:spcPct val="200000"/>
                        </a:lnSpc>
                      </a:pPr>
                      <a:r>
                        <a:rPr lang="fa-IR" sz="1400" b="1" dirty="0">
                          <a:cs typeface="B Nazanin" panose="00000400000000000000" pitchFamily="2" charset="-78"/>
                        </a:rPr>
                        <a:t>6</a:t>
                      </a:r>
                    </a:p>
                  </a:txBody>
                  <a:tcPr marL="66380" marR="66380" marT="24893" marB="24893"/>
                </a:tc>
                <a:tc>
                  <a:txBody>
                    <a:bodyPr/>
                    <a:lstStyle/>
                    <a:p>
                      <a:pPr algn="ctr" rtl="1">
                        <a:lnSpc>
                          <a:spcPct val="200000"/>
                        </a:lnSpc>
                      </a:pPr>
                      <a:r>
                        <a:rPr lang="fa-IR" sz="1400" b="1" dirty="0">
                          <a:cs typeface="B Nazanin" panose="00000400000000000000" pitchFamily="2" charset="-78"/>
                        </a:rPr>
                        <a:t>جنوب غرب</a:t>
                      </a:r>
                    </a:p>
                  </a:txBody>
                  <a:tcPr marL="66380" marR="66380" marT="24893" marB="24893"/>
                </a:tc>
                <a:extLst>
                  <a:ext uri="{0D108BD9-81ED-4DB2-BD59-A6C34878D82A}">
                    <a16:rowId xmlns:a16="http://schemas.microsoft.com/office/drawing/2014/main" xmlns="" val="10006"/>
                  </a:ext>
                </a:extLst>
              </a:tr>
              <a:tr h="439226">
                <a:tc>
                  <a:txBody>
                    <a:bodyPr/>
                    <a:lstStyle/>
                    <a:p>
                      <a:pPr algn="ctr" rtl="1">
                        <a:lnSpc>
                          <a:spcPct val="200000"/>
                        </a:lnSpc>
                      </a:pPr>
                      <a:r>
                        <a:rPr lang="fa-IR" sz="1400" b="1" dirty="0">
                          <a:cs typeface="B Nazanin" panose="00000400000000000000" pitchFamily="2" charset="-78"/>
                        </a:rPr>
                        <a:t>7</a:t>
                      </a:r>
                    </a:p>
                  </a:txBody>
                  <a:tcPr marL="66380" marR="66380" marT="24893" marB="24893"/>
                </a:tc>
                <a:tc>
                  <a:txBody>
                    <a:bodyPr/>
                    <a:lstStyle/>
                    <a:p>
                      <a:pPr algn="ctr" rtl="1">
                        <a:lnSpc>
                          <a:spcPct val="200000"/>
                        </a:lnSpc>
                      </a:pPr>
                      <a:r>
                        <a:rPr lang="fa-IR" sz="1400" b="1" dirty="0">
                          <a:cs typeface="B Nazanin" panose="00000400000000000000" pitchFamily="2" charset="-78"/>
                        </a:rPr>
                        <a:t>جنوب</a:t>
                      </a:r>
                      <a:r>
                        <a:rPr lang="fa-IR" sz="1400" b="1" baseline="0" dirty="0">
                          <a:cs typeface="B Nazanin" panose="00000400000000000000" pitchFamily="2" charset="-78"/>
                        </a:rPr>
                        <a:t> شرق</a:t>
                      </a:r>
                      <a:endParaRPr lang="fa-IR" sz="1400" b="1" dirty="0">
                        <a:cs typeface="B Nazanin" panose="00000400000000000000" pitchFamily="2" charset="-78"/>
                      </a:endParaRPr>
                    </a:p>
                  </a:txBody>
                  <a:tcPr marL="66380" marR="66380" marT="24893" marB="24893"/>
                </a:tc>
                <a:extLst>
                  <a:ext uri="{0D108BD9-81ED-4DB2-BD59-A6C34878D82A}">
                    <a16:rowId xmlns:a16="http://schemas.microsoft.com/office/drawing/2014/main" xmlns="" val="10007"/>
                  </a:ext>
                </a:extLst>
              </a:tr>
              <a:tr h="439226">
                <a:tc>
                  <a:txBody>
                    <a:bodyPr/>
                    <a:lstStyle/>
                    <a:p>
                      <a:pPr algn="ctr" rtl="1">
                        <a:lnSpc>
                          <a:spcPct val="200000"/>
                        </a:lnSpc>
                      </a:pPr>
                      <a:r>
                        <a:rPr lang="fa-IR" sz="1400" b="1" dirty="0">
                          <a:cs typeface="B Nazanin" panose="00000400000000000000" pitchFamily="2" charset="-78"/>
                        </a:rPr>
                        <a:t>8</a:t>
                      </a:r>
                    </a:p>
                  </a:txBody>
                  <a:tcPr marL="66380" marR="66380" marT="24893" marB="24893"/>
                </a:tc>
                <a:tc>
                  <a:txBody>
                    <a:bodyPr/>
                    <a:lstStyle/>
                    <a:p>
                      <a:pPr algn="ctr" rtl="1">
                        <a:lnSpc>
                          <a:spcPct val="200000"/>
                        </a:lnSpc>
                      </a:pPr>
                      <a:r>
                        <a:rPr lang="fa-IR" sz="1400" b="1" dirty="0">
                          <a:cs typeface="B Nazanin" panose="00000400000000000000" pitchFamily="2" charset="-78"/>
                        </a:rPr>
                        <a:t>نواحی مرکزی</a:t>
                      </a:r>
                    </a:p>
                  </a:txBody>
                  <a:tcPr marL="66380" marR="66380" marT="24893" marB="24893"/>
                </a:tc>
                <a:extLst>
                  <a:ext uri="{0D108BD9-81ED-4DB2-BD59-A6C34878D82A}">
                    <a16:rowId xmlns:a16="http://schemas.microsoft.com/office/drawing/2014/main" xmlns="" val="10008"/>
                  </a:ext>
                </a:extLst>
              </a:tr>
              <a:tr h="439226">
                <a:tc>
                  <a:txBody>
                    <a:bodyPr/>
                    <a:lstStyle/>
                    <a:p>
                      <a:pPr algn="ctr" rtl="1">
                        <a:lnSpc>
                          <a:spcPct val="200000"/>
                        </a:lnSpc>
                      </a:pPr>
                      <a:r>
                        <a:rPr lang="fa-IR" sz="1400" b="1" dirty="0">
                          <a:cs typeface="B Nazanin" panose="00000400000000000000" pitchFamily="2" charset="-78"/>
                        </a:rPr>
                        <a:t>9</a:t>
                      </a:r>
                    </a:p>
                  </a:txBody>
                  <a:tcPr marL="66380" marR="66380" marT="24893" marB="24893"/>
                </a:tc>
                <a:tc>
                  <a:txBody>
                    <a:bodyPr/>
                    <a:lstStyle/>
                    <a:p>
                      <a:pPr marL="0" marR="0" lvl="0" indent="0" algn="ctr" defTabSz="457200" rtl="1" eaLnBrk="1" fontAlgn="auto" latinLnBrk="0" hangingPunct="1">
                        <a:lnSpc>
                          <a:spcPct val="200000"/>
                        </a:lnSpc>
                        <a:spcBef>
                          <a:spcPts val="0"/>
                        </a:spcBef>
                        <a:spcAft>
                          <a:spcPts val="0"/>
                        </a:spcAft>
                        <a:buClrTx/>
                        <a:buSzTx/>
                        <a:buFontTx/>
                        <a:buNone/>
                        <a:tabLst/>
                        <a:defRPr/>
                      </a:pPr>
                      <a:r>
                        <a:rPr lang="fa-IR" sz="1400" b="1" dirty="0">
                          <a:cs typeface="B Nazanin" panose="00000400000000000000" pitchFamily="2" charset="-78"/>
                        </a:rPr>
                        <a:t>نواحی شمالی</a:t>
                      </a:r>
                    </a:p>
                  </a:txBody>
                  <a:tcPr marL="66380" marR="66380" marT="24893" marB="24893"/>
                </a:tc>
                <a:extLst>
                  <a:ext uri="{0D108BD9-81ED-4DB2-BD59-A6C34878D82A}">
                    <a16:rowId xmlns:a16="http://schemas.microsoft.com/office/drawing/2014/main" xmlns="" val="1653337068"/>
                  </a:ext>
                </a:extLst>
              </a:tr>
              <a:tr h="439226">
                <a:tc>
                  <a:txBody>
                    <a:bodyPr/>
                    <a:lstStyle/>
                    <a:p>
                      <a:pPr algn="ctr" rtl="1">
                        <a:lnSpc>
                          <a:spcPct val="200000"/>
                        </a:lnSpc>
                      </a:pPr>
                      <a:r>
                        <a:rPr lang="fa-IR" sz="1400" b="1" dirty="0">
                          <a:cs typeface="B Nazanin" panose="00000400000000000000" pitchFamily="2" charset="-78"/>
                        </a:rPr>
                        <a:t>10</a:t>
                      </a:r>
                    </a:p>
                  </a:txBody>
                  <a:tcPr marL="66380" marR="66380" marT="24893" marB="24893"/>
                </a:tc>
                <a:tc>
                  <a:txBody>
                    <a:bodyPr/>
                    <a:lstStyle/>
                    <a:p>
                      <a:pPr marL="0" marR="0" lvl="0" indent="0" algn="ctr" defTabSz="457200" rtl="1" eaLnBrk="1" fontAlgn="auto" latinLnBrk="0" hangingPunct="1">
                        <a:lnSpc>
                          <a:spcPct val="200000"/>
                        </a:lnSpc>
                        <a:spcBef>
                          <a:spcPts val="0"/>
                        </a:spcBef>
                        <a:spcAft>
                          <a:spcPts val="0"/>
                        </a:spcAft>
                        <a:buClrTx/>
                        <a:buSzTx/>
                        <a:buFontTx/>
                        <a:buNone/>
                        <a:tabLst/>
                        <a:defRPr/>
                      </a:pPr>
                      <a:r>
                        <a:rPr lang="fa-IR" sz="1400" b="1" dirty="0">
                          <a:cs typeface="B Nazanin" panose="00000400000000000000" pitchFamily="2" charset="-78"/>
                        </a:rPr>
                        <a:t>نواحی چنوبی</a:t>
                      </a:r>
                    </a:p>
                  </a:txBody>
                  <a:tcPr marL="66380" marR="66380" marT="24893" marB="24893"/>
                </a:tc>
                <a:extLst>
                  <a:ext uri="{0D108BD9-81ED-4DB2-BD59-A6C34878D82A}">
                    <a16:rowId xmlns:a16="http://schemas.microsoft.com/office/drawing/2014/main" xmlns="" val="866057074"/>
                  </a:ext>
                </a:extLst>
              </a:tr>
            </a:tbl>
          </a:graphicData>
        </a:graphic>
      </p:graphicFrame>
      <p:pic>
        <p:nvPicPr>
          <p:cNvPr id="6" name="Picture 5" descr="naghshe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720" y="640720"/>
            <a:ext cx="2725772" cy="2414105"/>
          </a:xfrm>
          <a:prstGeom prst="rect">
            <a:avLst/>
          </a:prstGeom>
          <a:ln>
            <a:noFill/>
          </a:ln>
          <a:effectLst>
            <a:softEdge rad="112500"/>
          </a:effectLst>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798951" y="1427208"/>
            <a:ext cx="2398651" cy="4202918"/>
          </a:xfrm>
          <a:prstGeom prst="rect">
            <a:avLst/>
          </a:prstGeom>
        </p:spPr>
      </p:pic>
      <p:sp>
        <p:nvSpPr>
          <p:cNvPr id="8" name="U-Turn Arrow 7"/>
          <p:cNvSpPr/>
          <p:nvPr/>
        </p:nvSpPr>
        <p:spPr>
          <a:xfrm flipH="1">
            <a:off x="3788324" y="904144"/>
            <a:ext cx="1567352" cy="401989"/>
          </a:xfrm>
          <a:prstGeom prst="uturnArrow">
            <a:avLst>
              <a:gd name="adj1" fmla="val 8501"/>
              <a:gd name="adj2" fmla="val 8373"/>
              <a:gd name="adj3" fmla="val 27293"/>
              <a:gd name="adj4" fmla="val 0"/>
              <a:gd name="adj5" fmla="val 46204"/>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68580" tIns="34290" rIns="68580" bIns="34290" numCol="1" spcCol="0" rtlCol="1" fromWordArt="0" anchor="ctr" anchorCtr="0" forceAA="0" compatLnSpc="1">
            <a:prstTxWarp prst="textNoShape">
              <a:avLst/>
            </a:prstTxWarp>
            <a:noAutofit/>
          </a:bodyPr>
          <a:lstStyle/>
          <a:p>
            <a:endParaRPr lang="fa-IR" sz="1125"/>
          </a:p>
        </p:txBody>
      </p:sp>
      <p:sp>
        <p:nvSpPr>
          <p:cNvPr id="9" name="Oval 8"/>
          <p:cNvSpPr/>
          <p:nvPr/>
        </p:nvSpPr>
        <p:spPr>
          <a:xfrm>
            <a:off x="5102264" y="1610839"/>
            <a:ext cx="654685" cy="473869"/>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68580" tIns="34290" rIns="68580" bIns="34290" numCol="1" spcCol="0" rtlCol="1" fromWordArt="0" anchor="ctr" anchorCtr="0" forceAA="0" compatLnSpc="1">
            <a:prstTxWarp prst="textNoShape">
              <a:avLst/>
            </a:prstTxWarp>
            <a:noAutofit/>
          </a:bodyPr>
          <a:lstStyle/>
          <a:p>
            <a:endParaRPr lang="fa-IR" sz="1125"/>
          </a:p>
        </p:txBody>
      </p:sp>
      <p:sp>
        <p:nvSpPr>
          <p:cNvPr id="12" name="Text Box 1120"/>
          <p:cNvSpPr txBox="1">
            <a:spLocks noChangeArrowheads="1"/>
          </p:cNvSpPr>
          <p:nvPr/>
        </p:nvSpPr>
        <p:spPr bwMode="auto">
          <a:xfrm>
            <a:off x="3464292" y="1362868"/>
            <a:ext cx="1543050" cy="220029"/>
          </a:xfrm>
          <a:prstGeom prst="rect">
            <a:avLst/>
          </a:prstGeom>
          <a:solidFill>
            <a:schemeClr val="bg2"/>
          </a:solidFill>
          <a:ln>
            <a:noFill/>
          </a:ln>
        </p:spPr>
        <p:txBody>
          <a:bodyPr rot="0" vert="horz" wrap="square" lIns="68580" tIns="34290" rIns="68580" bIns="34290" anchor="t" anchorCtr="0" upright="1">
            <a:noAutofit/>
          </a:bodyPr>
          <a:lstStyle/>
          <a:p>
            <a:pPr algn="ctr"/>
            <a:r>
              <a:rPr lang="fa-IR" sz="1350" b="1" dirty="0">
                <a:latin typeface="Times New Roman" panose="02020603050405020304" pitchFamily="18" charset="0"/>
                <a:ea typeface="Times New Roman" panose="02020603050405020304" pitchFamily="18" charset="0"/>
                <a:cs typeface="B Nazanin" panose="00000400000000000000" pitchFamily="2" charset="-78"/>
              </a:rPr>
              <a:t>محدوده امورها(1-7)</a:t>
            </a:r>
            <a:endParaRPr lang="en-US" b="1"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4" name="U-Turn Arrow 13"/>
          <p:cNvSpPr/>
          <p:nvPr/>
        </p:nvSpPr>
        <p:spPr>
          <a:xfrm flipH="1">
            <a:off x="899592" y="932842"/>
            <a:ext cx="1736995" cy="380897"/>
          </a:xfrm>
          <a:prstGeom prst="uturnArrow">
            <a:avLst>
              <a:gd name="adj1" fmla="val 8501"/>
              <a:gd name="adj2" fmla="val 8373"/>
              <a:gd name="adj3" fmla="val 43049"/>
              <a:gd name="adj4" fmla="val 0"/>
              <a:gd name="adj5" fmla="val 57663"/>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68580" tIns="34290" rIns="68580" bIns="34290" numCol="1" spcCol="0" rtlCol="1" fromWordArt="0" anchor="ctr" anchorCtr="0" forceAA="0" compatLnSpc="1">
            <a:prstTxWarp prst="textNoShape">
              <a:avLst/>
            </a:prstTxWarp>
            <a:noAutofit/>
          </a:bodyPr>
          <a:lstStyle/>
          <a:p>
            <a:endParaRPr lang="fa-IR" sz="1125"/>
          </a:p>
        </p:txBody>
      </p:sp>
      <p:sp>
        <p:nvSpPr>
          <p:cNvPr id="11" name="Rectangle 5">
            <a:extLst>
              <a:ext uri="{FF2B5EF4-FFF2-40B4-BE49-F238E27FC236}">
                <a16:creationId xmlns:a16="http://schemas.microsoft.com/office/drawing/2014/main" xmlns="" id="{39EAE52C-E1B0-433E-837E-F32535FC67F5}"/>
              </a:ext>
            </a:extLst>
          </p:cNvPr>
          <p:cNvSpPr>
            <a:spLocks noChangeArrowheads="1"/>
          </p:cNvSpPr>
          <p:nvPr/>
        </p:nvSpPr>
        <p:spPr bwMode="auto">
          <a:xfrm>
            <a:off x="4355976" y="3212975"/>
            <a:ext cx="4464496" cy="309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spcBef>
                <a:spcPct val="20000"/>
              </a:spcBef>
              <a:buFont typeface="Arial" panose="020B0604020202020204" pitchFamily="34" charset="0"/>
              <a:buChar char="•"/>
            </a:pPr>
            <a:r>
              <a:rPr lang="ar-SA" altLang="fa-IR" sz="1500" b="1" dirty="0">
                <a:latin typeface="0 Zar"/>
                <a:cs typeface="B Homa" panose="00000400000000000000" pitchFamily="2" charset="-78"/>
              </a:rPr>
              <a:t>حوزه فعاليت شركت</a:t>
            </a:r>
            <a:r>
              <a:rPr lang="fa-IR" altLang="fa-IR" sz="1500" b="1" dirty="0">
                <a:latin typeface="0 Zar"/>
                <a:cs typeface="B Homa" panose="00000400000000000000" pitchFamily="2" charset="-78"/>
              </a:rPr>
              <a:t>:</a:t>
            </a:r>
            <a:r>
              <a:rPr lang="ar-SA" altLang="fa-IR" sz="1500" b="1" dirty="0">
                <a:latin typeface="0 Zar"/>
                <a:cs typeface="B Homa" panose="00000400000000000000" pitchFamily="2" charset="-78"/>
              </a:rPr>
              <a:t> محدوده فرمانداري شهرستان اصفهان</a:t>
            </a:r>
            <a:endParaRPr lang="fa-IR" altLang="fa-IR" sz="1500" b="1" dirty="0">
              <a:latin typeface="0 Zar"/>
              <a:cs typeface="B Homa" panose="00000400000000000000" pitchFamily="2" charset="-78"/>
            </a:endParaRPr>
          </a:p>
          <a:p>
            <a:pPr algn="just" rtl="1" eaLnBrk="1" hangingPunct="1">
              <a:lnSpc>
                <a:spcPct val="150000"/>
              </a:lnSpc>
              <a:spcBef>
                <a:spcPct val="20000"/>
              </a:spcBef>
              <a:buFont typeface="Arial" panose="020B0604020202020204" pitchFamily="34" charset="0"/>
              <a:buChar char="•"/>
            </a:pPr>
            <a:r>
              <a:rPr lang="ar-SA" altLang="fa-IR" sz="1500" b="1" dirty="0">
                <a:latin typeface="0 Zar"/>
                <a:cs typeface="B Homa" panose="00000400000000000000" pitchFamily="2" charset="-78"/>
              </a:rPr>
              <a:t> مساحت</a:t>
            </a:r>
            <a:r>
              <a:rPr lang="fa-IR" altLang="fa-IR" sz="1500" b="1" dirty="0">
                <a:latin typeface="0 Zar"/>
                <a:cs typeface="B Homa" panose="00000400000000000000" pitchFamily="2" charset="-78"/>
              </a:rPr>
              <a:t> تحت پوشش:</a:t>
            </a:r>
            <a:r>
              <a:rPr lang="ar-SA" altLang="fa-IR" sz="1500" b="1" dirty="0">
                <a:latin typeface="0 Zar"/>
                <a:cs typeface="B Homa" panose="00000400000000000000" pitchFamily="2" charset="-78"/>
              </a:rPr>
              <a:t> </a:t>
            </a:r>
            <a:r>
              <a:rPr lang="fa-IR" altLang="fa-IR" sz="1500" b="1" dirty="0">
                <a:latin typeface="0 Zar"/>
                <a:cs typeface="B Homa" panose="00000400000000000000" pitchFamily="2" charset="-78"/>
              </a:rPr>
              <a:t>15706</a:t>
            </a:r>
            <a:r>
              <a:rPr lang="en-US" altLang="fa-IR" sz="1500" b="1" dirty="0">
                <a:latin typeface="0 Zar"/>
                <a:cs typeface="B Homa" panose="00000400000000000000" pitchFamily="2" charset="-78"/>
              </a:rPr>
              <a:t> </a:t>
            </a:r>
            <a:r>
              <a:rPr lang="ar-SA" altLang="fa-IR" sz="1500" b="1" dirty="0">
                <a:latin typeface="0 Zar"/>
                <a:cs typeface="B Homa" panose="00000400000000000000" pitchFamily="2" charset="-78"/>
              </a:rPr>
              <a:t>كيلومتر مربع</a:t>
            </a:r>
            <a:endParaRPr lang="fa-IR" altLang="fa-IR" sz="1500" b="1" dirty="0">
              <a:latin typeface="0 Zar"/>
              <a:cs typeface="B Homa" panose="00000400000000000000" pitchFamily="2" charset="-78"/>
            </a:endParaRPr>
          </a:p>
          <a:p>
            <a:pPr algn="just" rtl="1" eaLnBrk="1" hangingPunct="1">
              <a:lnSpc>
                <a:spcPct val="150000"/>
              </a:lnSpc>
              <a:spcBef>
                <a:spcPct val="20000"/>
              </a:spcBef>
              <a:buFont typeface="Arial" panose="020B0604020202020204" pitchFamily="34" charset="0"/>
              <a:buChar char="•"/>
            </a:pPr>
            <a:r>
              <a:rPr lang="fa-IR" altLang="fa-IR" sz="1500" b="1" dirty="0">
                <a:latin typeface="0 Zar"/>
                <a:cs typeface="B Homa" panose="00000400000000000000" pitchFamily="2" charset="-78"/>
              </a:rPr>
              <a:t>تعداد مشترکان: يك ميليون و یکصد و هفتاد هزار</a:t>
            </a:r>
            <a:r>
              <a:rPr lang="ar-SA" altLang="fa-IR" sz="1500" b="1" dirty="0">
                <a:latin typeface="0 Zar"/>
                <a:cs typeface="B Homa" panose="00000400000000000000" pitchFamily="2" charset="-78"/>
              </a:rPr>
              <a:t> مشترك</a:t>
            </a:r>
            <a:endParaRPr lang="fa-IR" altLang="fa-IR" sz="1500" b="1" dirty="0">
              <a:latin typeface="0 Zar"/>
              <a:cs typeface="B Homa" panose="00000400000000000000" pitchFamily="2" charset="-78"/>
            </a:endParaRPr>
          </a:p>
          <a:p>
            <a:pPr algn="just" rtl="1" eaLnBrk="1" hangingPunct="1">
              <a:lnSpc>
                <a:spcPct val="150000"/>
              </a:lnSpc>
              <a:spcBef>
                <a:spcPct val="20000"/>
              </a:spcBef>
              <a:buFont typeface="Arial" panose="020B0604020202020204" pitchFamily="34" charset="0"/>
              <a:buChar char="•"/>
            </a:pPr>
            <a:r>
              <a:rPr lang="fa-IR" altLang="fa-IR" sz="1500" b="1" dirty="0">
                <a:latin typeface="0 Zar"/>
                <a:cs typeface="B Homa" panose="00000400000000000000" pitchFamily="2" charset="-78"/>
              </a:rPr>
              <a:t>جمعیت ناحیه تحت پوشش: حدود دو نیم میلیون نفر</a:t>
            </a:r>
          </a:p>
          <a:p>
            <a:pPr algn="just" rtl="1" eaLnBrk="1" hangingPunct="1">
              <a:lnSpc>
                <a:spcPct val="150000"/>
              </a:lnSpc>
              <a:spcBef>
                <a:spcPct val="20000"/>
              </a:spcBef>
              <a:buFont typeface="Arial" panose="020B0604020202020204" pitchFamily="34" charset="0"/>
              <a:buChar char="•"/>
            </a:pPr>
            <a:r>
              <a:rPr lang="fa-IR" altLang="fa-IR" sz="1500" b="1" dirty="0">
                <a:latin typeface="0 Zar"/>
                <a:cs typeface="B Homa" panose="00000400000000000000" pitchFamily="2" charset="-78"/>
              </a:rPr>
              <a:t>رتبه شرکت در جمع شرکت های توزیع کشور </a:t>
            </a:r>
            <a:r>
              <a:rPr lang="en-US" altLang="fa-IR" sz="1500" b="1" dirty="0">
                <a:latin typeface="0 Zar"/>
                <a:cs typeface="B Homa" panose="00000400000000000000" pitchFamily="2" charset="-78"/>
              </a:rPr>
              <a:t>A+</a:t>
            </a:r>
            <a:r>
              <a:rPr lang="fa-IR" altLang="fa-IR" sz="1500" b="1" dirty="0">
                <a:latin typeface="0 Zar"/>
                <a:cs typeface="B Homa" panose="00000400000000000000" pitchFamily="2" charset="-78"/>
              </a:rPr>
              <a:t> </a:t>
            </a:r>
          </a:p>
          <a:p>
            <a:pPr algn="just" rtl="1" eaLnBrk="1" hangingPunct="1">
              <a:lnSpc>
                <a:spcPct val="150000"/>
              </a:lnSpc>
              <a:spcBef>
                <a:spcPct val="20000"/>
              </a:spcBef>
              <a:buFont typeface="Arial" panose="020B0604020202020204" pitchFamily="34" charset="0"/>
              <a:buChar char="•"/>
            </a:pPr>
            <a:r>
              <a:rPr lang="fa-IR" altLang="fa-IR" sz="1500" b="1" dirty="0">
                <a:latin typeface="0 Zar"/>
                <a:cs typeface="B Homa" panose="00000400000000000000" pitchFamily="2" charset="-78"/>
              </a:rPr>
              <a:t>تعداد امور: ده امور اجرایی</a:t>
            </a:r>
          </a:p>
        </p:txBody>
      </p:sp>
      <p:sp>
        <p:nvSpPr>
          <p:cNvPr id="3" name="Slide Number Placeholder 2">
            <a:extLst>
              <a:ext uri="{FF2B5EF4-FFF2-40B4-BE49-F238E27FC236}">
                <a16:creationId xmlns:a16="http://schemas.microsoft.com/office/drawing/2014/main" xmlns="" id="{C0C4B0AD-FB62-4E96-B73B-23D71AD37D79}"/>
              </a:ext>
            </a:extLst>
          </p:cNvPr>
          <p:cNvSpPr>
            <a:spLocks noGrp="1"/>
          </p:cNvSpPr>
          <p:nvPr>
            <p:ph type="sldNum" sz="quarter" idx="12"/>
          </p:nvPr>
        </p:nvSpPr>
        <p:spPr/>
        <p:txBody>
          <a:bodyPr/>
          <a:lstStyle/>
          <a:p>
            <a:fld id="{312EF803-0685-4826-A70A-AB36972A9AC6}" type="slidenum">
              <a:rPr lang="en-US" smtClean="0"/>
              <a:pPr/>
              <a:t>8</a:t>
            </a:fld>
            <a:endParaRPr lang="en-US"/>
          </a:p>
        </p:txBody>
      </p:sp>
    </p:spTree>
    <p:extLst>
      <p:ext uri="{BB962C8B-B14F-4D97-AF65-F5344CB8AC3E}">
        <p14:creationId xmlns:p14="http://schemas.microsoft.com/office/powerpoint/2010/main" val="146001062"/>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5" name="Text Box 5"/>
          <p:cNvSpPr txBox="1">
            <a:spLocks noChangeArrowheads="1"/>
          </p:cNvSpPr>
          <p:nvPr/>
        </p:nvSpPr>
        <p:spPr bwMode="auto">
          <a:xfrm>
            <a:off x="1571604" y="928670"/>
            <a:ext cx="5024132" cy="400110"/>
          </a:xfrm>
          <a:prstGeom prst="rect">
            <a:avLst/>
          </a:prstGeom>
          <a:noFill/>
          <a:ln w="9525">
            <a:noFill/>
            <a:miter lim="800000"/>
            <a:headEnd/>
            <a:tailEnd/>
          </a:ln>
          <a:effectLst/>
        </p:spPr>
        <p:txBody>
          <a:bodyPr wrap="none">
            <a:spAutoFit/>
          </a:bodyPr>
          <a:lstStyle/>
          <a:p>
            <a:r>
              <a:rPr lang="fa-IR" sz="2000" dirty="0">
                <a:solidFill>
                  <a:srgbClr val="000000"/>
                </a:solidFill>
                <a:cs typeface="B Titr" pitchFamily="2" charset="-78"/>
              </a:rPr>
              <a:t>معرفي تعرفه هاي مختلف مصرف و گروه بندي مشتركين</a:t>
            </a:r>
            <a:endParaRPr lang="en-US" sz="2000" dirty="0">
              <a:solidFill>
                <a:srgbClr val="000000"/>
              </a:solidFill>
              <a:cs typeface="B Titr" pitchFamily="2" charset="-78"/>
            </a:endParaRPr>
          </a:p>
        </p:txBody>
      </p:sp>
      <p:sp>
        <p:nvSpPr>
          <p:cNvPr id="13" name="Right Brace 12"/>
          <p:cNvSpPr/>
          <p:nvPr/>
        </p:nvSpPr>
        <p:spPr>
          <a:xfrm>
            <a:off x="6705600" y="1905000"/>
            <a:ext cx="914400" cy="3657600"/>
          </a:xfrm>
          <a:prstGeom prst="righ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 Box 10"/>
          <p:cNvSpPr txBox="1">
            <a:spLocks noChangeArrowheads="1"/>
          </p:cNvSpPr>
          <p:nvPr/>
        </p:nvSpPr>
        <p:spPr bwMode="auto">
          <a:xfrm>
            <a:off x="7591973" y="3505200"/>
            <a:ext cx="1552027"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تعرفه هاي مصرف</a:t>
            </a:r>
            <a:endParaRPr lang="en-US" b="1" dirty="0">
              <a:cs typeface="B Nazanin" pitchFamily="2" charset="-78"/>
            </a:endParaRPr>
          </a:p>
        </p:txBody>
      </p:sp>
      <p:sp>
        <p:nvSpPr>
          <p:cNvPr id="15" name="Text Box 10"/>
          <p:cNvSpPr txBox="1">
            <a:spLocks noChangeArrowheads="1"/>
          </p:cNvSpPr>
          <p:nvPr/>
        </p:nvSpPr>
        <p:spPr bwMode="auto">
          <a:xfrm>
            <a:off x="6186797" y="2209800"/>
            <a:ext cx="699230"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خانگي</a:t>
            </a:r>
            <a:endParaRPr lang="en-US" b="1" dirty="0">
              <a:cs typeface="B Nazanin" pitchFamily="2" charset="-78"/>
            </a:endParaRPr>
          </a:p>
        </p:txBody>
      </p:sp>
      <p:sp>
        <p:nvSpPr>
          <p:cNvPr id="16" name="Text Box 10"/>
          <p:cNvSpPr txBox="1">
            <a:spLocks noChangeArrowheads="1"/>
          </p:cNvSpPr>
          <p:nvPr/>
        </p:nvSpPr>
        <p:spPr bwMode="auto">
          <a:xfrm>
            <a:off x="6121912" y="2819400"/>
            <a:ext cx="736099"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صنعتي</a:t>
            </a:r>
            <a:endParaRPr lang="en-US" b="1" dirty="0">
              <a:cs typeface="B Nazanin" pitchFamily="2" charset="-78"/>
            </a:endParaRPr>
          </a:p>
        </p:txBody>
      </p:sp>
      <p:sp>
        <p:nvSpPr>
          <p:cNvPr id="17" name="Text Box 10"/>
          <p:cNvSpPr txBox="1">
            <a:spLocks noChangeArrowheads="1"/>
          </p:cNvSpPr>
          <p:nvPr/>
        </p:nvSpPr>
        <p:spPr bwMode="auto">
          <a:xfrm>
            <a:off x="6149939" y="3505200"/>
            <a:ext cx="736099"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عمومي</a:t>
            </a:r>
            <a:endParaRPr lang="en-US" b="1" dirty="0">
              <a:cs typeface="B Nazanin" pitchFamily="2" charset="-78"/>
            </a:endParaRPr>
          </a:p>
        </p:txBody>
      </p:sp>
      <p:sp>
        <p:nvSpPr>
          <p:cNvPr id="18" name="Text Box 10"/>
          <p:cNvSpPr txBox="1">
            <a:spLocks noChangeArrowheads="1"/>
          </p:cNvSpPr>
          <p:nvPr/>
        </p:nvSpPr>
        <p:spPr bwMode="auto">
          <a:xfrm>
            <a:off x="5965596" y="4202668"/>
            <a:ext cx="920445"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كشاورزي</a:t>
            </a:r>
            <a:endParaRPr lang="en-US" b="1" dirty="0">
              <a:cs typeface="B Nazanin" pitchFamily="2" charset="-78"/>
            </a:endParaRPr>
          </a:p>
        </p:txBody>
      </p:sp>
      <p:sp>
        <p:nvSpPr>
          <p:cNvPr id="19" name="Text Box 10"/>
          <p:cNvSpPr txBox="1">
            <a:spLocks noChangeArrowheads="1"/>
          </p:cNvSpPr>
          <p:nvPr/>
        </p:nvSpPr>
        <p:spPr bwMode="auto">
          <a:xfrm>
            <a:off x="5723541" y="4964668"/>
            <a:ext cx="1162498"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ساير مصارف</a:t>
            </a:r>
            <a:endParaRPr lang="en-US" b="1" dirty="0">
              <a:cs typeface="B Nazanin" pitchFamily="2" charset="-78"/>
            </a:endParaRPr>
          </a:p>
        </p:txBody>
      </p:sp>
      <p:sp>
        <p:nvSpPr>
          <p:cNvPr id="20" name="Text Box 10"/>
          <p:cNvSpPr txBox="1">
            <a:spLocks noChangeArrowheads="1"/>
          </p:cNvSpPr>
          <p:nvPr/>
        </p:nvSpPr>
        <p:spPr bwMode="auto">
          <a:xfrm>
            <a:off x="3464463" y="3429000"/>
            <a:ext cx="1717137" cy="646331"/>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دسته بندي به لحاظ</a:t>
            </a:r>
          </a:p>
          <a:p>
            <a:pPr algn="r" rtl="1"/>
            <a:r>
              <a:rPr lang="fa-IR" b="1" dirty="0">
                <a:cs typeface="B Nazanin" pitchFamily="2" charset="-78"/>
              </a:rPr>
              <a:t> ميزان نياز مصرف</a:t>
            </a:r>
            <a:endParaRPr lang="en-US" b="1" dirty="0">
              <a:cs typeface="B Nazanin" pitchFamily="2" charset="-78"/>
            </a:endParaRPr>
          </a:p>
        </p:txBody>
      </p:sp>
      <p:sp>
        <p:nvSpPr>
          <p:cNvPr id="21" name="Right Brace 20"/>
          <p:cNvSpPr/>
          <p:nvPr/>
        </p:nvSpPr>
        <p:spPr>
          <a:xfrm>
            <a:off x="2638960" y="2428868"/>
            <a:ext cx="914400" cy="2857520"/>
          </a:xfrm>
          <a:prstGeom prst="rightBrace">
            <a:avLst>
              <a:gd name="adj1" fmla="val 8333"/>
              <a:gd name="adj2" fmla="val 50000"/>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2" name="Text Box 10"/>
          <p:cNvSpPr txBox="1">
            <a:spLocks noChangeArrowheads="1"/>
          </p:cNvSpPr>
          <p:nvPr/>
        </p:nvSpPr>
        <p:spPr bwMode="auto">
          <a:xfrm>
            <a:off x="785786" y="2500306"/>
            <a:ext cx="1412566"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مشتركين عادي</a:t>
            </a:r>
            <a:endParaRPr lang="en-US" b="1" dirty="0">
              <a:cs typeface="B Nazanin" pitchFamily="2" charset="-78"/>
            </a:endParaRPr>
          </a:p>
        </p:txBody>
      </p:sp>
      <p:sp>
        <p:nvSpPr>
          <p:cNvPr id="23" name="Text Box 10"/>
          <p:cNvSpPr txBox="1">
            <a:spLocks noChangeArrowheads="1"/>
          </p:cNvSpPr>
          <p:nvPr/>
        </p:nvSpPr>
        <p:spPr bwMode="auto">
          <a:xfrm>
            <a:off x="642910" y="4643446"/>
            <a:ext cx="1643399" cy="369332"/>
          </a:xfrm>
          <a:prstGeom prst="rect">
            <a:avLst/>
          </a:prstGeom>
          <a:noFill/>
          <a:ln w="9525">
            <a:noFill/>
            <a:miter lim="800000"/>
            <a:headEnd/>
            <a:tailEnd/>
          </a:ln>
          <a:effectLst>
            <a:outerShdw dist="12700" dir="5400000" algn="ctr" rotWithShape="0">
              <a:srgbClr val="000000"/>
            </a:outerShdw>
          </a:effectLst>
        </p:spPr>
        <p:txBody>
          <a:bodyPr wrap="none">
            <a:spAutoFit/>
          </a:bodyPr>
          <a:lstStyle/>
          <a:p>
            <a:pPr algn="r" rtl="1"/>
            <a:r>
              <a:rPr lang="fa-IR" b="1" dirty="0">
                <a:cs typeface="B Nazanin" pitchFamily="2" charset="-78"/>
              </a:rPr>
              <a:t>مشتركين ديماندي</a:t>
            </a:r>
            <a:endParaRPr lang="en-US" b="1" dirty="0">
              <a:cs typeface="B Nazanin" pitchFamily="2" charset="-78"/>
            </a:endParaRPr>
          </a:p>
        </p:txBody>
      </p:sp>
    </p:spTree>
    <p:extLst>
      <p:ext uri="{BB962C8B-B14F-4D97-AF65-F5344CB8AC3E}">
        <p14:creationId xmlns:p14="http://schemas.microsoft.com/office/powerpoint/2010/main" val="28928673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1734</TotalTime>
  <Words>3416</Words>
  <Application>Microsoft Office PowerPoint</Application>
  <PresentationFormat>On-screen Show (4:3)</PresentationFormat>
  <Paragraphs>381</Paragraphs>
  <Slides>57</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Facet</vt:lpstr>
      <vt:lpstr>Image</vt:lpstr>
      <vt:lpstr>Document</vt:lpstr>
      <vt:lpstr>PowerPoint Presentation</vt:lpstr>
      <vt:lpstr>PowerPoint Presentation</vt:lpstr>
      <vt:lpstr>فهرست مطالب</vt:lpstr>
      <vt:lpstr>PowerPoint Presentation</vt:lpstr>
      <vt:lpstr>PowerPoint Presentation</vt:lpstr>
      <vt:lpstr>PowerPoint Presentation</vt:lpstr>
      <vt:lpstr>معرفی شرکت توزیع اصفهان</vt:lpstr>
      <vt:lpstr>PowerPoint Presentation</vt:lpstr>
      <vt:lpstr>PowerPoint Presentation</vt:lpstr>
      <vt:lpstr>PowerPoint Presentation</vt:lpstr>
      <vt:lpstr>در صد تعداد مشترکین به تفکیک تعرفه</vt:lpstr>
      <vt:lpstr>PowerPoint Presentation</vt:lpstr>
      <vt:lpstr>PowerPoint Presentation</vt:lpstr>
      <vt:lpstr>PowerPoint Presentation</vt:lpstr>
      <vt:lpstr>PowerPoint Presentation</vt:lpstr>
      <vt:lpstr>نمونه شاخص هاي مصرف انرژي در ساختمان هاي كشورهاي مختلف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چند راهکار ساده در راستای  مدیریت مصرف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توصيه هاي مفيد در زمينه روشنايي </vt:lpstr>
      <vt:lpstr>PowerPoint Presentation</vt:lpstr>
      <vt:lpstr>PowerPoint Presentation</vt:lpstr>
      <vt:lpstr>یخچال و فریزر:</vt:lpstr>
      <vt:lpstr>یخچال و فریزر:</vt:lpstr>
      <vt:lpstr>یخچال و فریزر:</vt:lpstr>
      <vt:lpstr>یخچال و فریزر:</vt:lpstr>
      <vt:lpstr>PowerPoint Presentation</vt:lpstr>
      <vt:lpstr>یخچال و فریزر:</vt:lpstr>
      <vt:lpstr>کولر آبی و گازی:</vt:lpstr>
      <vt:lpstr>کولر آبی و گازی:</vt:lpstr>
      <vt:lpstr>کولر آبی و گازی:</vt:lpstr>
      <vt:lpstr>PowerPoint Presentation</vt:lpstr>
      <vt:lpstr>PowerPoint Presentation</vt:lpstr>
      <vt:lpstr>PowerPoint Presentation</vt:lpstr>
      <vt:lpstr>PowerPoint Presentation</vt:lpstr>
      <vt:lpstr>شاخص مصرف انرژی در ساختمانهای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safaei_a</dc:creator>
  <cp:lastModifiedBy>fakheran_m</cp:lastModifiedBy>
  <cp:revision>198</cp:revision>
  <dcterms:created xsi:type="dcterms:W3CDTF">2006-01-26T04:46:54Z</dcterms:created>
  <dcterms:modified xsi:type="dcterms:W3CDTF">2019-12-22T08:28:27Z</dcterms:modified>
</cp:coreProperties>
</file>