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1" r:id="rId2"/>
    <p:sldId id="284" r:id="rId3"/>
    <p:sldId id="285" r:id="rId4"/>
    <p:sldId id="304"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32A11-813F-40E4-B014-AE284340AF2B}" type="datetimeFigureOut">
              <a:rPr lang="en-US" smtClean="0"/>
              <a:pPr/>
              <a:t>4/15/2020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11DB9-28A3-4964-88D2-C8358C17500E}" type="slidenum">
              <a:rPr lang="en-US" smtClean="0"/>
              <a:pPr/>
              <a:t>‹#›</a:t>
            </a:fld>
            <a:endParaRPr lang="en-US"/>
          </a:p>
        </p:txBody>
      </p:sp>
    </p:spTree>
    <p:extLst>
      <p:ext uri="{BB962C8B-B14F-4D97-AF65-F5344CB8AC3E}">
        <p14:creationId xmlns:p14="http://schemas.microsoft.com/office/powerpoint/2010/main" val="30672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2B4414-E004-42E1-BCDA-2D681306DB5B}"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B4414-E004-42E1-BCDA-2D681306DB5B}"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B4414-E004-42E1-BCDA-2D681306DB5B}"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B4414-E004-42E1-BCDA-2D681306DB5B}"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B4414-E004-42E1-BCDA-2D681306DB5B}"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B4414-E004-42E1-BCDA-2D681306DB5B}"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B4414-E004-42E1-BCDA-2D681306DB5B}" type="datetimeFigureOut">
              <a:rPr lang="en-US" smtClean="0"/>
              <a:pPr/>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B4414-E004-42E1-BCDA-2D681306DB5B}" type="datetimeFigureOut">
              <a:rPr lang="en-US" smtClean="0"/>
              <a:pPr/>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B4414-E004-42E1-BCDA-2D681306DB5B}" type="datetimeFigureOut">
              <a:rPr lang="en-US" smtClean="0"/>
              <a:pPr/>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B4414-E004-42E1-BCDA-2D681306DB5B}"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B4414-E004-42E1-BCDA-2D681306DB5B}"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31FE2-7DFC-417B-B028-FC7915547F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B4414-E004-42E1-BCDA-2D681306DB5B}" type="datetimeFigureOut">
              <a:rPr lang="en-US" smtClean="0"/>
              <a:pPr/>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31FE2-7DFC-417B-B028-FC7915547F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z="8800" dirty="0">
                <a:cs typeface="2  Zar" pitchFamily="2" charset="-78"/>
              </a:rPr>
              <a:t>بسم الله الرّحمن الرّحيم</a:t>
            </a:r>
            <a:endParaRPr lang="en-US" sz="8800" dirty="0">
              <a:cs typeface="2  Za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advTm="6054"/>
    </mc:Choice>
    <mc:Fallback xmlns="">
      <p:transition spd="slow" advTm="60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82751"/>
          </a:xfrm>
        </p:spPr>
        <p:txBody>
          <a:bodyPr>
            <a:normAutofit fontScale="90000"/>
          </a:bodyPr>
          <a:lstStyle/>
          <a:p>
            <a:pPr algn="just" rtl="1"/>
            <a:r>
              <a:rPr lang="fa-IR" sz="2800" b="1" dirty="0">
                <a:cs typeface="2  Zar" pitchFamily="2" charset="-78"/>
              </a:rPr>
              <a:t>برنامه درسي و تدريس: </a:t>
            </a:r>
            <a:r>
              <a:rPr lang="fa-IR" sz="3600" dirty="0">
                <a:cs typeface="2  Zar" pitchFamily="2" charset="-78"/>
              </a:rPr>
              <a:t>ساختاري كه تجارب يادگيري را سازمان داده، آموزش و يادگيري دانش آموزان را ميسر مي‌سازد برنامه درسي ناميده مي‌شود. برنامه درسي از سوي نظام آموزشي تهيه و تنظيم مي‌شود. براي نيل به هدفهاي آموزشي خاص، مورد استفاده قرار مي گيرد.</a:t>
            </a:r>
            <a:endParaRPr lang="en-US" sz="3600" dirty="0">
              <a:cs typeface="2  Zar" pitchFamily="2" charset="-78"/>
            </a:endParaRPr>
          </a:p>
        </p:txBody>
      </p:sp>
      <p:pic>
        <p:nvPicPr>
          <p:cNvPr id="3" name="Audio 2">
            <a:hlinkClick r:id="" action="ppaction://media"/>
            <a:extLst>
              <a:ext uri="{FF2B5EF4-FFF2-40B4-BE49-F238E27FC236}">
                <a16:creationId xmlns:a16="http://schemas.microsoft.com/office/drawing/2014/main" id="{8498385B-F1A1-4D6A-9451-208F52C7C9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8618"/>
    </mc:Choice>
    <mc:Fallback xmlns="">
      <p:transition spd="slow" advTm="118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82751"/>
          </a:xfrm>
        </p:spPr>
        <p:txBody>
          <a:bodyPr>
            <a:normAutofit/>
          </a:bodyPr>
          <a:lstStyle/>
          <a:p>
            <a:pPr algn="r" rtl="1"/>
            <a:r>
              <a:rPr lang="fa-IR" sz="2800" b="1" dirty="0">
                <a:cs typeface="2  Zar" pitchFamily="2" charset="-78"/>
              </a:rPr>
              <a:t>عناصر تشكيل دهنده برنامه درسي عبارتند از:</a:t>
            </a:r>
            <a:br>
              <a:rPr lang="fa-IR" sz="2800" b="1" dirty="0">
                <a:cs typeface="2  Zar" pitchFamily="2" charset="-78"/>
              </a:rPr>
            </a:br>
            <a:r>
              <a:rPr lang="fa-IR" sz="2800" dirty="0">
                <a:cs typeface="2  Zar" pitchFamily="2" charset="-78"/>
              </a:rPr>
              <a:t> </a:t>
            </a:r>
            <a:r>
              <a:rPr lang="fa-IR" sz="3600" dirty="0">
                <a:cs typeface="2  Zar" pitchFamily="2" charset="-78"/>
              </a:rPr>
              <a:t>1- هدفها</a:t>
            </a:r>
            <a:br>
              <a:rPr lang="fa-IR" sz="3600" dirty="0">
                <a:cs typeface="2  Zar" pitchFamily="2" charset="-78"/>
              </a:rPr>
            </a:br>
            <a:r>
              <a:rPr lang="fa-IR" sz="3600" dirty="0">
                <a:cs typeface="2  Zar" pitchFamily="2" charset="-78"/>
              </a:rPr>
              <a:t>2- محتوا و مواد</a:t>
            </a:r>
            <a:br>
              <a:rPr lang="fa-IR" sz="3600" dirty="0">
                <a:cs typeface="2  Zar" pitchFamily="2" charset="-78"/>
              </a:rPr>
            </a:br>
            <a:r>
              <a:rPr lang="fa-IR" sz="3600" dirty="0">
                <a:cs typeface="2  Zar" pitchFamily="2" charset="-78"/>
              </a:rPr>
              <a:t>3- روش هاي تدريس</a:t>
            </a:r>
            <a:br>
              <a:rPr lang="fa-IR" sz="3600" dirty="0">
                <a:cs typeface="2  Zar" pitchFamily="2" charset="-78"/>
              </a:rPr>
            </a:br>
            <a:r>
              <a:rPr lang="fa-IR" sz="3600" dirty="0">
                <a:cs typeface="2  Zar" pitchFamily="2" charset="-78"/>
              </a:rPr>
              <a:t>4- نتايج يادگيري و نظام ارزشيابي</a:t>
            </a:r>
            <a:endParaRPr lang="en-US" sz="3600" dirty="0">
              <a:cs typeface="2  Zar" pitchFamily="2" charset="-78"/>
            </a:endParaRPr>
          </a:p>
        </p:txBody>
      </p:sp>
      <p:pic>
        <p:nvPicPr>
          <p:cNvPr id="3" name="Audio 2">
            <a:hlinkClick r:id="" action="ppaction://media"/>
            <a:extLst>
              <a:ext uri="{FF2B5EF4-FFF2-40B4-BE49-F238E27FC236}">
                <a16:creationId xmlns:a16="http://schemas.microsoft.com/office/drawing/2014/main" id="{1B143F91-8F58-4FD1-B56D-5CE03C1B1E0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1609"/>
    </mc:Choice>
    <mc:Fallback xmlns="">
      <p:transition spd="slow" advTm="151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9D74D-28CF-4F80-A287-8AD599765159}"/>
              </a:ext>
            </a:extLst>
          </p:cNvPr>
          <p:cNvSpPr>
            <a:spLocks noGrp="1"/>
          </p:cNvSpPr>
          <p:nvPr>
            <p:ph idx="1"/>
          </p:nvPr>
        </p:nvSpPr>
        <p:spPr>
          <a:xfrm>
            <a:off x="323528" y="1556792"/>
            <a:ext cx="8229600" cy="4525963"/>
          </a:xfrm>
        </p:spPr>
        <p:txBody>
          <a:bodyPr/>
          <a:lstStyle/>
          <a:p>
            <a:pPr algn="r"/>
            <a:r>
              <a:rPr lang="fa-IR" dirty="0"/>
              <a:t>سوال (9)</a:t>
            </a:r>
          </a:p>
          <a:p>
            <a:pPr algn="r"/>
            <a:r>
              <a:rPr lang="fa-IR" dirty="0"/>
              <a:t>عناصر  برنامه درسی را تعریف و نقش مدیرمدرسه را در اجرای وفادارانه و سازگارانه  برنامه درسی توضیح دهید.</a:t>
            </a:r>
          </a:p>
          <a:p>
            <a:pPr algn="r"/>
            <a:endParaRPr lang="fa-IR" dirty="0"/>
          </a:p>
          <a:p>
            <a:r>
              <a:rPr lang="en-US" dirty="0"/>
              <a:t>aghahoseini@gmail.com</a:t>
            </a:r>
            <a:endParaRPr lang="fa-IR" dirty="0"/>
          </a:p>
        </p:txBody>
      </p:sp>
      <p:pic>
        <p:nvPicPr>
          <p:cNvPr id="4" name="Audio 3">
            <a:hlinkClick r:id="" action="ppaction://media"/>
            <a:extLst>
              <a:ext uri="{FF2B5EF4-FFF2-40B4-BE49-F238E27FC236}">
                <a16:creationId xmlns:a16="http://schemas.microsoft.com/office/drawing/2014/main" id="{9F1F6B35-A102-40BA-95BD-4B9FEA24EB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32322276"/>
      </p:ext>
    </p:extLst>
  </p:cSld>
  <p:clrMapOvr>
    <a:masterClrMapping/>
  </p:clrMapOvr>
  <mc:AlternateContent xmlns:mc="http://schemas.openxmlformats.org/markup-compatibility/2006" xmlns:p14="http://schemas.microsoft.com/office/powerpoint/2010/main">
    <mc:Choice Requires="p14">
      <p:transition spd="slow" p14:dur="2000" advTm="179134"/>
    </mc:Choice>
    <mc:Fallback xmlns="">
      <p:transition spd="slow" advTm="179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111</Words>
  <Application>Microsoft Office PowerPoint</Application>
  <PresentationFormat>On-screen Show (4:3)</PresentationFormat>
  <Paragraphs>7</Paragraphs>
  <Slides>4</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بسم الله الرّحمن الرّحيم</vt:lpstr>
      <vt:lpstr>برنامه درسي و تدريس: ساختاري كه تجارب يادگيري را سازمان داده، آموزش و يادگيري دانش آموزان را ميسر مي‌سازد برنامه درسي ناميده مي‌شود. برنامه درسي از سوي نظام آموزشي تهيه و تنظيم مي‌شود. براي نيل به هدفهاي آموزشي خاص، مورد استفاده قرار مي گيرد.</vt:lpstr>
      <vt:lpstr>عناصر تشكيل دهنده برنامه درسي عبارتند از:  1- هدفها 2- محتوا و مواد 3- روش هاي تدريس 4- نتايج يادگيري و نظام ارزشيابي</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سازمان: به كوشش جمعي  و آگاهانه عمده اي از افراد گفته مي شود كه براي رسيدن به هدفي مشترك، كه هر يك از آنها به تنهايي از رسيدن به آن عاجزند، با يكديگر همكاري مي كنند سازمان رسمي : ساختاري  است كه با وظايف كلي، اختيارات، نمودار، شرح وظايف واحد، خط مشي و دستورالعمل شناخته مي شود  اين سازمانها براي رسيدن به  هدفهاي خود، طبق برنامه عمل مي كنند و فعاليت آنها مستلزم استفاده از منابع انساني،</dc:title>
  <dc:creator>MRT</dc:creator>
  <cp:lastModifiedBy>Mohammad</cp:lastModifiedBy>
  <cp:revision>115</cp:revision>
  <dcterms:created xsi:type="dcterms:W3CDTF">2012-01-23T05:26:08Z</dcterms:created>
  <dcterms:modified xsi:type="dcterms:W3CDTF">2020-04-15T03:30:50Z</dcterms:modified>
</cp:coreProperties>
</file>