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91" r:id="rId2"/>
    <p:sldId id="271" r:id="rId3"/>
    <p:sldId id="289" r:id="rId4"/>
    <p:sldId id="295" r:id="rId5"/>
    <p:sldId id="290" r:id="rId6"/>
    <p:sldId id="30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32A11-813F-40E4-B014-AE284340AF2B}" type="datetimeFigureOut">
              <a:rPr lang="en-US" smtClean="0"/>
              <a:pPr/>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11DB9-28A3-4964-88D2-C8358C17500E}" type="slidenum">
              <a:rPr lang="en-US" smtClean="0"/>
              <a:pPr/>
              <a:t>‹#›</a:t>
            </a:fld>
            <a:endParaRPr lang="en-US"/>
          </a:p>
        </p:txBody>
      </p:sp>
    </p:spTree>
    <p:extLst>
      <p:ext uri="{BB962C8B-B14F-4D97-AF65-F5344CB8AC3E}">
        <p14:creationId xmlns:p14="http://schemas.microsoft.com/office/powerpoint/2010/main" val="30672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B4414-E004-42E1-BCDA-2D681306DB5B}" type="datetimeFigureOut">
              <a:rPr lang="en-US" smtClean="0"/>
              <a:pPr/>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B4414-E004-42E1-BCDA-2D681306DB5B}" type="datetimeFigureOut">
              <a:rPr lang="en-US" smtClean="0"/>
              <a:pPr/>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4414-E004-42E1-BCDA-2D681306DB5B}" type="datetimeFigureOut">
              <a:rPr lang="en-US" smtClean="0"/>
              <a:pPr/>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B4414-E004-42E1-BCDA-2D681306DB5B}" type="datetimeFigureOut">
              <a:rPr lang="en-US" smtClean="0"/>
              <a:pPr/>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31FE2-7DFC-417B-B028-FC7915547F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a:cs typeface="2  Zar" pitchFamily="2" charset="-78"/>
              </a:rPr>
              <a:t>بسم الله الرّحمن الرّحيم</a:t>
            </a:r>
            <a:endParaRPr lang="en-US" sz="8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6672"/>
            <a:ext cx="7772400" cy="6381327"/>
          </a:xfrm>
        </p:spPr>
        <p:txBody>
          <a:bodyPr>
            <a:normAutofit/>
          </a:bodyPr>
          <a:lstStyle/>
          <a:p>
            <a:pPr algn="r" rtl="1"/>
            <a:r>
              <a:rPr lang="fa-IR" sz="3100" b="1" dirty="0">
                <a:cs typeface="2  Zar" pitchFamily="2" charset="-78"/>
              </a:rPr>
              <a:t>سازماندهي : </a:t>
            </a:r>
            <a:r>
              <a:rPr lang="fa-IR" sz="3100" dirty="0">
                <a:cs typeface="2  Zar" pitchFamily="2" charset="-78"/>
              </a:rPr>
              <a:t>فرايند نظم و ترتيب دادن به كار و فعاليت و تقسيم و تكليف آن به افراد به منظور انجام دادن كار و تحقق هدفهاي معين.</a:t>
            </a:r>
            <a:br>
              <a:rPr lang="fa-IR" sz="3100" dirty="0">
                <a:cs typeface="2  Zar" pitchFamily="2" charset="-78"/>
              </a:rPr>
            </a:br>
            <a:r>
              <a:rPr lang="fa-IR" sz="3100" dirty="0">
                <a:cs typeface="2  Zar" pitchFamily="2" charset="-78"/>
              </a:rPr>
              <a:t>تقسيم كار: تفكيك وظايف ميان افراد بطوري كه بجاي انجام دادن تمام كارها هر كسي يك كار را انجام بدهد.</a:t>
            </a:r>
            <a:br>
              <a:rPr lang="fa-IR" sz="3100" dirty="0">
                <a:cs typeface="2  Zar" pitchFamily="2" charset="-78"/>
              </a:rPr>
            </a:br>
            <a:r>
              <a:rPr lang="fa-IR" sz="3100" dirty="0">
                <a:cs typeface="2  Zar" pitchFamily="2" charset="-78"/>
              </a:rPr>
              <a:t>گروه بندي وظايف: تفكيك فعاليت هاي سازمان بطوري كه وظايف و مشاغل مشابه و مرتبط در واحد هاي معيني انجام گيرد.</a:t>
            </a:r>
            <a:br>
              <a:rPr lang="fa-IR" sz="3100" dirty="0">
                <a:cs typeface="2  Zar" pitchFamily="2" charset="-78"/>
              </a:rPr>
            </a:br>
            <a:r>
              <a:rPr lang="fa-IR" sz="3100" dirty="0">
                <a:cs typeface="2  Zar" pitchFamily="2" charset="-78"/>
              </a:rPr>
              <a:t>مباني تقسيم كار: تعداد افراد- كار كردها ( وظايف ) – زمان – توليدات يا خدمات – ارباب رجوع- موقعيت مكاني يا جغرافيايي- فرايند كار ( مراحل عمليات)</a:t>
            </a:r>
            <a:br>
              <a:rPr lang="fa-IR" sz="3100" dirty="0">
                <a:cs typeface="2  Zar" pitchFamily="2" charset="-78"/>
              </a:rPr>
            </a:br>
            <a:br>
              <a:rPr lang="fa-IR" sz="2800" dirty="0">
                <a:cs typeface="2  Zar" pitchFamily="2" charset="-78"/>
              </a:rPr>
            </a:br>
            <a:endParaRPr lang="en-US" sz="2800" dirty="0">
              <a:cs typeface="2  Zar"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8"/>
    </mc:Choice>
    <mc:Fallback xmlns="">
      <p:transition spd="slow" advTm="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61048"/>
            <a:ext cx="7772400" cy="360040"/>
          </a:xfrm>
        </p:spPr>
        <p:txBody>
          <a:bodyPr>
            <a:noAutofit/>
          </a:bodyPr>
          <a:lstStyle/>
          <a:p>
            <a:pPr algn="r" rtl="1"/>
            <a:r>
              <a:rPr lang="fa-IR" sz="2800" b="1" dirty="0">
                <a:cs typeface="2  Zar" pitchFamily="2" charset="-78"/>
              </a:rPr>
              <a:t>وحدت فرمان</a:t>
            </a:r>
            <a:r>
              <a:rPr lang="fa-IR" sz="2800" dirty="0">
                <a:cs typeface="2  Zar" pitchFamily="2" charset="-78"/>
              </a:rPr>
              <a:t>: </a:t>
            </a:r>
            <a:r>
              <a:rPr lang="fa-IR" sz="3200" dirty="0">
                <a:cs typeface="2  Zar" pitchFamily="2" charset="-78"/>
              </a:rPr>
              <a:t>هر زير دستي براي انجام دادن وظايف خود از يك سرپرست مافوق دستور بگيرد و فقط به او گزارش دهد</a:t>
            </a:r>
            <a:br>
              <a:rPr lang="fa-IR" sz="3200" dirty="0">
                <a:cs typeface="2  Zar" pitchFamily="2" charset="-78"/>
              </a:rPr>
            </a:br>
            <a:r>
              <a:rPr lang="fa-IR" sz="2800" b="1" dirty="0">
                <a:cs typeface="2  Zar" pitchFamily="2" charset="-78"/>
              </a:rPr>
              <a:t>سلسه مراتب يا زنجير فرمان</a:t>
            </a:r>
            <a:r>
              <a:rPr lang="fa-IR" sz="3200" b="1" dirty="0">
                <a:cs typeface="2  Zar" pitchFamily="2" charset="-78"/>
              </a:rPr>
              <a:t>: </a:t>
            </a:r>
            <a:r>
              <a:rPr lang="fa-IR" sz="3200" dirty="0">
                <a:cs typeface="2  Zar" pitchFamily="2" charset="-78"/>
              </a:rPr>
              <a:t>رده بندي قدرت و اختيار از بالاترين رده تا پائين ترين رده را مشخص مي‌كند و نشان مي‌دهد اختيارات سازماني چگونه توزيع شده است </a:t>
            </a:r>
            <a:br>
              <a:rPr lang="fa-IR" sz="3200" dirty="0">
                <a:cs typeface="2  Zar" pitchFamily="2" charset="-78"/>
              </a:rPr>
            </a:br>
            <a:r>
              <a:rPr lang="fa-IR" sz="2800" b="1" dirty="0">
                <a:cs typeface="2  Zar" pitchFamily="2" charset="-78"/>
              </a:rPr>
              <a:t>اختيار</a:t>
            </a:r>
            <a:r>
              <a:rPr lang="fa-IR" sz="3200" b="1" dirty="0">
                <a:cs typeface="2  Zar" pitchFamily="2" charset="-78"/>
              </a:rPr>
              <a:t>: </a:t>
            </a:r>
            <a:r>
              <a:rPr lang="fa-IR" sz="3200" dirty="0">
                <a:cs typeface="2  Zar" pitchFamily="2" charset="-78"/>
              </a:rPr>
              <a:t>حق تصميم گيري و هدايت فعاليت ها و اعمال ديگران، حق صدور دستور و طلب اطاعت از آن</a:t>
            </a:r>
            <a:br>
              <a:rPr lang="fa-IR" sz="3200" dirty="0">
                <a:cs typeface="2  Zar" pitchFamily="2" charset="-78"/>
              </a:rPr>
            </a:br>
            <a:r>
              <a:rPr lang="fa-IR" sz="2800" b="1" dirty="0">
                <a:cs typeface="2  Zar" pitchFamily="2" charset="-78"/>
              </a:rPr>
              <a:t>مسئوليت</a:t>
            </a:r>
            <a:r>
              <a:rPr lang="fa-IR" sz="2800" dirty="0">
                <a:cs typeface="2  Zar" pitchFamily="2" charset="-78"/>
              </a:rPr>
              <a:t>: </a:t>
            </a:r>
            <a:r>
              <a:rPr lang="fa-IR" sz="3200" dirty="0">
                <a:cs typeface="2  Zar" pitchFamily="2" charset="-78"/>
              </a:rPr>
              <a:t>پاسخگويي در مقابل اختيار تفويض شده</a:t>
            </a:r>
            <a:br>
              <a:rPr lang="fa-IR" sz="3200" dirty="0">
                <a:cs typeface="2  Zar" pitchFamily="2" charset="-78"/>
              </a:rPr>
            </a:br>
            <a:r>
              <a:rPr lang="fa-IR" sz="2800" b="1" dirty="0">
                <a:cs typeface="2  Zar" pitchFamily="2" charset="-78"/>
              </a:rPr>
              <a:t>منشاء اختيار</a:t>
            </a:r>
            <a:r>
              <a:rPr lang="fa-IR" sz="3200" dirty="0">
                <a:cs typeface="2  Zar" pitchFamily="2" charset="-78"/>
              </a:rPr>
              <a:t>: طبق نگرش كلاسيك، منشاء اختيار، جامع و قانون است. سازمانها به طور قانوني ايجاد مي شوند و در آنها مديران حق دارند دستور قانوني بدهند و زير دستان مجبورند اطاعت كنند</a:t>
            </a:r>
            <a:br>
              <a:rPr lang="fa-IR" sz="3200" dirty="0">
                <a:cs typeface="2  Zar" pitchFamily="2" charset="-78"/>
              </a:rPr>
            </a:br>
            <a:r>
              <a:rPr lang="fa-IR" sz="3200" dirty="0">
                <a:cs typeface="2  Zar" pitchFamily="2" charset="-78"/>
              </a:rPr>
              <a:t>طبق نگرش جديد، اختيار ناشي از پذيرش زير دستان است.</a:t>
            </a:r>
            <a:br>
              <a:rPr lang="fa-IR" sz="3200" dirty="0">
                <a:cs typeface="2  Zar" pitchFamily="2" charset="-78"/>
              </a:rPr>
            </a:br>
            <a:endParaRPr lang="en-US" sz="32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7840"/>
    </mc:Choice>
    <mc:Fallback xmlns="">
      <p:transition spd="slow" advTm="53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052736"/>
            <a:ext cx="7772400" cy="3312368"/>
          </a:xfrm>
        </p:spPr>
        <p:txBody>
          <a:bodyPr>
            <a:normAutofit fontScale="90000"/>
          </a:bodyPr>
          <a:lstStyle/>
          <a:p>
            <a:pPr algn="r"/>
            <a:r>
              <a:rPr lang="fa-IR" sz="3100" b="1" dirty="0">
                <a:cs typeface="2  Zar" pitchFamily="2" charset="-78"/>
              </a:rPr>
              <a:t>حيطه نظارت</a:t>
            </a:r>
            <a:r>
              <a:rPr lang="fa-IR" dirty="0">
                <a:cs typeface="2  Zar" pitchFamily="2" charset="-78"/>
              </a:rPr>
              <a:t>: </a:t>
            </a:r>
            <a:r>
              <a:rPr lang="fa-IR" sz="4000" dirty="0">
                <a:cs typeface="2  Zar" pitchFamily="2" charset="-78"/>
              </a:rPr>
              <a:t>تعداد زير دستاني كه مستقيماً زير نظر يك مدير انجام وظيفه مي كنند و به او گزارش مي‌دهند.</a:t>
            </a:r>
            <a:br>
              <a:rPr lang="fa-IR" sz="4000" dirty="0">
                <a:cs typeface="2  Zar" pitchFamily="2" charset="-78"/>
              </a:rPr>
            </a:br>
            <a:r>
              <a:rPr lang="fa-IR" sz="3100" b="1" dirty="0">
                <a:cs typeface="2  Zar" pitchFamily="2" charset="-78"/>
              </a:rPr>
              <a:t>عوامل تعيين كننده حيطه نظارت</a:t>
            </a:r>
            <a:r>
              <a:rPr lang="fa-IR" sz="4000" dirty="0">
                <a:cs typeface="2  Zar" pitchFamily="2" charset="-78"/>
              </a:rPr>
              <a:t>: </a:t>
            </a:r>
            <a:br>
              <a:rPr lang="fa-IR" sz="4000" dirty="0">
                <a:cs typeface="2  Zar" pitchFamily="2" charset="-78"/>
              </a:rPr>
            </a:br>
            <a:r>
              <a:rPr lang="fa-IR" sz="4000" dirty="0">
                <a:cs typeface="2  Zar" pitchFamily="2" charset="-78"/>
              </a:rPr>
              <a:t>1</a:t>
            </a:r>
            <a:r>
              <a:rPr lang="fa-IR" sz="3600" dirty="0">
                <a:cs typeface="2  Zar" pitchFamily="2" charset="-78"/>
              </a:rPr>
              <a:t>- مدت زماني كه صرف كار نظارت مي‌شود</a:t>
            </a:r>
            <a:br>
              <a:rPr lang="fa-IR" sz="3600" dirty="0">
                <a:cs typeface="2  Zar" pitchFamily="2" charset="-78"/>
              </a:rPr>
            </a:br>
            <a:r>
              <a:rPr lang="fa-IR" sz="3600" dirty="0">
                <a:cs typeface="2  Zar" pitchFamily="2" charset="-78"/>
              </a:rPr>
              <a:t> 2- قابليت ذهني و سازگاري مدير ( توانايي جسمي و ذهني) </a:t>
            </a:r>
            <a:br>
              <a:rPr lang="fa-IR" sz="3600" dirty="0">
                <a:cs typeface="2  Zar" pitchFamily="2" charset="-78"/>
              </a:rPr>
            </a:br>
            <a:r>
              <a:rPr lang="fa-IR" sz="3600" dirty="0">
                <a:cs typeface="2  Zar" pitchFamily="2" charset="-78"/>
              </a:rPr>
              <a:t>3- پيچيدگي موقعيت يا كار</a:t>
            </a:r>
            <a:br>
              <a:rPr lang="fa-IR" sz="3600" dirty="0">
                <a:cs typeface="2  Zar" pitchFamily="2" charset="-78"/>
              </a:rPr>
            </a:br>
            <a:r>
              <a:rPr lang="fa-IR" sz="3600" dirty="0">
                <a:cs typeface="2  Zar" pitchFamily="2" charset="-78"/>
              </a:rPr>
              <a:t> 4- ساير وظايف مدير</a:t>
            </a:r>
            <a:br>
              <a:rPr lang="fa-IR" sz="3600" dirty="0">
                <a:cs typeface="2  Zar" pitchFamily="2" charset="-78"/>
              </a:rPr>
            </a:br>
            <a:r>
              <a:rPr lang="fa-IR" sz="3600" dirty="0">
                <a:cs typeface="2  Zar" pitchFamily="2" charset="-78"/>
              </a:rPr>
              <a:t> 5- ثبات عمليات ( عدم تغيير و جابجايي كاركنان )</a:t>
            </a:r>
            <a:br>
              <a:rPr lang="fa-IR" sz="3600" dirty="0">
                <a:cs typeface="2  Zar" pitchFamily="2" charset="-78"/>
              </a:rPr>
            </a:br>
            <a:r>
              <a:rPr lang="fa-IR" sz="3600" dirty="0">
                <a:cs typeface="2  Zar" pitchFamily="2" charset="-78"/>
              </a:rPr>
              <a:t>6- شايستگي زير دستان</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3746"/>
    </mc:Choice>
    <mc:Fallback xmlns="">
      <p:transition spd="slow" advTm="42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r" rtl="1"/>
            <a:r>
              <a:rPr lang="fa-IR" sz="2800" b="1" dirty="0">
                <a:cs typeface="2  Zar" pitchFamily="2" charset="-78"/>
              </a:rPr>
              <a:t> تفويض اختيار: </a:t>
            </a:r>
            <a:r>
              <a:rPr lang="fa-IR" sz="3600" dirty="0">
                <a:cs typeface="2  Zar" pitchFamily="2" charset="-78"/>
              </a:rPr>
              <a:t>انتقال اختيار و مسئوليت رسمي از مافوق به زير دست براي انجام دادن وظايف خاص</a:t>
            </a:r>
            <a:br>
              <a:rPr lang="fa-IR" sz="3600" dirty="0">
                <a:cs typeface="2  Zar" pitchFamily="2" charset="-78"/>
              </a:rPr>
            </a:br>
            <a:r>
              <a:rPr lang="fa-IR" sz="3600" dirty="0">
                <a:cs typeface="2  Zar" pitchFamily="2" charset="-78"/>
              </a:rPr>
              <a:t>در جريان تفويض اختيار: </a:t>
            </a:r>
            <a:br>
              <a:rPr lang="fa-IR" sz="3600" dirty="0">
                <a:cs typeface="2  Zar" pitchFamily="2" charset="-78"/>
              </a:rPr>
            </a:br>
            <a:r>
              <a:rPr lang="fa-IR" sz="3600" dirty="0">
                <a:cs typeface="2  Zar" pitchFamily="2" charset="-78"/>
              </a:rPr>
              <a:t>1- بخشي از اختيارات تفويض مي شود نه تمام آن </a:t>
            </a:r>
            <a:br>
              <a:rPr lang="fa-IR" sz="3600" dirty="0">
                <a:cs typeface="2  Zar" pitchFamily="2" charset="-78"/>
              </a:rPr>
            </a:br>
            <a:r>
              <a:rPr lang="fa-IR" sz="3600" dirty="0">
                <a:cs typeface="2  Zar" pitchFamily="2" charset="-78"/>
              </a:rPr>
              <a:t>2- اختياري را كه نداريم نمي‌توان تفويض كرد.</a:t>
            </a:r>
            <a:br>
              <a:rPr lang="fa-IR" sz="3600" dirty="0">
                <a:cs typeface="2  Zar" pitchFamily="2" charset="-78"/>
              </a:rPr>
            </a:br>
            <a:r>
              <a:rPr lang="fa-IR" sz="3600" dirty="0">
                <a:cs typeface="2  Zar" pitchFamily="2" charset="-78"/>
              </a:rPr>
              <a:t>3- مسئوليت نهايي به عهده تفويض كننده است</a:t>
            </a:r>
            <a:br>
              <a:rPr lang="fa-IR" sz="3600" dirty="0">
                <a:cs typeface="2  Zar" pitchFamily="2" charset="-78"/>
              </a:rPr>
            </a:br>
            <a:r>
              <a:rPr lang="fa-IR" sz="3600" dirty="0">
                <a:cs typeface="2  Zar" pitchFamily="2" charset="-78"/>
              </a:rPr>
              <a:t>4- تفويض اختيار پس گرفتني و مي‌توان آن را فسخ كرد</a:t>
            </a:r>
            <a:endParaRPr lang="en-US" sz="36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5452"/>
    </mc:Choice>
    <mc:Fallback xmlns="">
      <p:transition spd="slow" advTm="46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a:r>
              <a:rPr lang="fa-IR" dirty="0"/>
              <a:t>سوال(5) </a:t>
            </a:r>
          </a:p>
          <a:p>
            <a:pPr algn="r"/>
            <a:r>
              <a:rPr lang="fa-IR" dirty="0"/>
              <a:t> درسازماندهی  چه مکانیسم ها و  فعالیت هایی باید مورد توجه قرار بگیرد  ؟</a:t>
            </a:r>
          </a:p>
          <a:p>
            <a:pPr algn="r"/>
            <a:r>
              <a:rPr lang="fa-IR" dirty="0"/>
              <a:t> رابطه بین این عناصر را تبیین نمایید.</a:t>
            </a:r>
          </a:p>
          <a:p>
            <a:pPr algn="r"/>
            <a:r>
              <a:rPr lang="fa-IR" dirty="0"/>
              <a:t> تفویض اختیار در مدیریت به چه معنی است</a:t>
            </a:r>
          </a:p>
          <a:p>
            <a:pPr algn="r"/>
            <a:r>
              <a:rPr lang="fa-IR" dirty="0"/>
              <a:t> در چه شرایطی مدیر اختیارات خود را تفویض می کند ؟</a:t>
            </a:r>
          </a:p>
          <a:p>
            <a:pPr algn="r"/>
            <a:r>
              <a:rPr lang="fa-IR" dirty="0"/>
              <a:t>تفویض اختیار در شرایط مناسب  چه مزایا یی دارد؟</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9333741"/>
      </p:ext>
    </p:extLst>
  </p:cSld>
  <p:clrMapOvr>
    <a:masterClrMapping/>
  </p:clrMapOvr>
  <mc:AlternateContent xmlns:mc="http://schemas.openxmlformats.org/markup-compatibility/2006" xmlns:p14="http://schemas.microsoft.com/office/powerpoint/2010/main">
    <mc:Choice Requires="p14">
      <p:transition spd="slow" p14:dur="2000" advTm="121448"/>
    </mc:Choice>
    <mc:Fallback xmlns="">
      <p:transition spd="slow" advTm="12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1564</TotalTime>
  <Words>455</Words>
  <Application>Microsoft Office PowerPoint</Application>
  <PresentationFormat>On-screen Show (4:3)</PresentationFormat>
  <Paragraphs>11</Paragraphs>
  <Slides>6</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بسم الله الرّحمن الرّحيم</vt:lpstr>
      <vt:lpstr>سازماندهي : فرايند نظم و ترتيب دادن به كار و فعاليت و تقسيم و تكليف آن به افراد به منظور انجام دادن كار و تحقق هدفهاي معين. تقسيم كار: تفكيك وظايف ميان افراد بطوري كه بجاي انجام دادن تمام كارها هر كسي يك كار را انجام بدهد. گروه بندي وظايف: تفكيك فعاليت هاي سازمان بطوري كه وظايف و مشاغل مشابه و مرتبط در واحد هاي معيني انجام گيرد. مباني تقسيم كار: تعداد افراد- كار كردها ( وظايف ) – زمان – توليدات يا خدمات – ارباب رجوع- موقعيت مكاني يا جغرافيايي- فرايند كار ( مراحل عمليات)  </vt:lpstr>
      <vt:lpstr>وحدت فرمان: هر زير دستي براي انجام دادن وظايف خود از يك سرپرست مافوق دستور بگيرد و فقط به او گزارش دهد سلسه مراتب يا زنجير فرمان: رده بندي قدرت و اختيار از بالاترين رده تا پائين ترين رده را مشخص مي‌كند و نشان مي‌دهد اختيارات سازماني چگونه توزيع شده است  اختيار: حق تصميم گيري و هدايت فعاليت ها و اعمال ديگران، حق صدور دستور و طلب اطاعت از آن مسئوليت: پاسخگويي در مقابل اختيار تفويض شده منشاء اختيار: طبق نگرش كلاسيك، منشاء اختيار، جامع و قانون است. سازمانها به طور قانوني ايجاد مي شوند و در آنها مديران حق دارند دستور قانوني بدهند و زير دستان مجبورند اطاعت كنند طبق نگرش جديد، اختيار ناشي از پذيرش زير دستان است. </vt:lpstr>
      <vt:lpstr>حيطه نظارت: تعداد زير دستاني كه مستقيماً زير نظر يك مدير انجام وظيفه مي كنند و به او گزارش مي‌دهند. عوامل تعيين كننده حيطه نظارت:  1- مدت زماني كه صرف كار نظارت مي‌شود  2- قابليت ذهني و سازگاري مدير ( توانايي جسمي و ذهني)  3- پيچيدگي موقعيت يا كار  4- ساير وظايف مدير  5- ثبات عمليات ( عدم تغيير و جابجايي كاركنان ) 6- شايستگي زير دستان</vt:lpstr>
      <vt:lpstr> تفويض اختيار: انتقال اختيار و مسئوليت رسمي از مافوق به زير دست براي انجام دادن وظايف خاص در جريان تفويض اختيار:  1- بخشي از اختيارات تفويض مي شود نه تمام آن  2- اختياري را كه نداريم نمي‌توان تفويض كرد. 3- مسئوليت نهايي به عهده تفويض كننده است 4- تفويض اختيار پس گرفتني و مي‌توان آن را فسخ كرد</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dc:title>
  <dc:creator>MRT</dc:creator>
  <cp:lastModifiedBy>Mohammad</cp:lastModifiedBy>
  <cp:revision>119</cp:revision>
  <dcterms:created xsi:type="dcterms:W3CDTF">2012-01-23T05:26:08Z</dcterms:created>
  <dcterms:modified xsi:type="dcterms:W3CDTF">2020-04-15T03:28:02Z</dcterms:modified>
</cp:coreProperties>
</file>