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91" r:id="rId2"/>
    <p:sldId id="293" r:id="rId3"/>
    <p:sldId id="260" r:id="rId4"/>
    <p:sldId id="258" r:id="rId5"/>
    <p:sldId id="259" r:id="rId6"/>
    <p:sldId id="296"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211DB9-28A3-4964-88D2-C8358C17500E}"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697"/>
            <a:ext cx="7772400" cy="5184576"/>
          </a:xfrm>
        </p:spPr>
        <p:txBody>
          <a:bodyPr>
            <a:normAutofit/>
          </a:bodyPr>
          <a:lstStyle/>
          <a:p>
            <a:pPr algn="r" rtl="1"/>
            <a:r>
              <a:rPr lang="fa-IR" sz="2800" b="1" dirty="0">
                <a:cs typeface="2  Zar" pitchFamily="2" charset="-78"/>
              </a:rPr>
              <a:t>تعريف سازمان</a:t>
            </a:r>
            <a:r>
              <a:rPr lang="fa-IR" sz="2800" dirty="0">
                <a:cs typeface="2  Zar" pitchFamily="2" charset="-78"/>
              </a:rPr>
              <a:t>: به كوشش جمعي  و آگاهانه عمده اي از افراد گفته </a:t>
            </a:r>
            <a:br>
              <a:rPr lang="fa-IR" sz="2800" dirty="0">
                <a:cs typeface="2  Zar" pitchFamily="2" charset="-78"/>
              </a:rPr>
            </a:br>
            <a:r>
              <a:rPr lang="fa-IR" sz="2800" dirty="0">
                <a:cs typeface="2  Zar" pitchFamily="2" charset="-78"/>
              </a:rPr>
              <a:t>مي شود كه براي رسيدن به هدفي مشترك، كه هر يك از آنها به تنهايي از رسيدن به آن عاجزند، با يكديگر همكاري مي كنند.</a:t>
            </a:r>
            <a:br>
              <a:rPr lang="fa-IR" sz="2800" dirty="0">
                <a:cs typeface="2  Zar" pitchFamily="2" charset="-78"/>
              </a:rPr>
            </a:br>
            <a:r>
              <a:rPr lang="fa-IR" sz="2800" dirty="0">
                <a:cs typeface="2  Zar" pitchFamily="2" charset="-78"/>
              </a:rPr>
              <a:t> </a:t>
            </a:r>
            <a:r>
              <a:rPr lang="fa-IR" sz="2800" b="1" dirty="0">
                <a:cs typeface="2  Zar" pitchFamily="2" charset="-78"/>
              </a:rPr>
              <a:t>سازمان رسمي </a:t>
            </a:r>
            <a:r>
              <a:rPr lang="fa-IR" sz="2800" dirty="0">
                <a:cs typeface="2  Zar" pitchFamily="2" charset="-78"/>
              </a:rPr>
              <a:t>: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 مادي و مالي است. براي اينكه فعاليت سازمان و كنش اعضاي آن در جهت هدفها باشد، نياز به سرپرستي، نظارت، هماهنگي و هدايت دارند</a:t>
            </a:r>
            <a:endParaRPr lang="en-US" sz="2800" dirty="0">
              <a:cs typeface="2  Zar"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6398"/>
    </mc:Choice>
    <mc:Fallback xmlns="">
      <p:transition spd="slow" advTm="706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196752"/>
            <a:ext cx="8496944" cy="2520280"/>
          </a:xfrm>
        </p:spPr>
        <p:txBody>
          <a:bodyPr>
            <a:normAutofit/>
          </a:bodyPr>
          <a:lstStyle/>
          <a:p>
            <a:pPr algn="just" rtl="1"/>
            <a:r>
              <a:rPr lang="fa-IR" sz="2800" b="1" dirty="0">
                <a:cs typeface="2  Zar" pitchFamily="2" charset="-78"/>
              </a:rPr>
              <a:t>سازمان غير رسمي: </a:t>
            </a:r>
            <a:r>
              <a:rPr lang="fa-IR" sz="2800" dirty="0">
                <a:cs typeface="2  Zar" pitchFamily="2" charset="-78"/>
              </a:rPr>
              <a:t>از گروهها و افرادي بوجود مي آيد كه درون يك سازمان داراي روابط شخصي و اجتماعي بين خود مي باشند، از طرف مقامات سازمان رسمي به رسميت شناخته نمي شود، خود جوش است. انعطاف پذير است، افراد بدلايل گوناگون عضو آن مي‌شوند و به آن دلبستگي پيدا مي كنند.</a:t>
            </a:r>
            <a:endParaRPr lang="en-US" sz="28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5602"/>
    </mc:Choice>
    <mc:Fallback xmlns="">
      <p:transition spd="slow" advTm="25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97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7"/>
            <a:ext cx="7772400" cy="3024336"/>
          </a:xfrm>
        </p:spPr>
        <p:txBody>
          <a:bodyPr>
            <a:noAutofit/>
          </a:bodyPr>
          <a:lstStyle/>
          <a:p>
            <a:pPr algn="r" rtl="1"/>
            <a:r>
              <a:rPr lang="fa-IR" sz="2800" dirty="0">
                <a:cs typeface="2  Zar" pitchFamily="2" charset="-78"/>
              </a:rPr>
              <a:t>مجموعه ي اين وظايف كه رفتار و فعاليت سازماني را در مسير هدف تنظيم، تصحيح، تقويت و راهنمايي مي كند</a:t>
            </a:r>
            <a:r>
              <a:rPr lang="fa-IR" sz="2800" u="sng" dirty="0">
                <a:cs typeface="2  Zar" pitchFamily="2" charset="-78"/>
              </a:rPr>
              <a:t> مديريت </a:t>
            </a:r>
            <a:r>
              <a:rPr lang="fa-IR" sz="2800" dirty="0">
                <a:cs typeface="2  Zar" pitchFamily="2" charset="-78"/>
              </a:rPr>
              <a:t>ناميده مي شود. پس تمام سازمانهاي رسمي براي استمرار و تداوم فعاليت خود به مديريت نياز دارند.</a:t>
            </a:r>
            <a:br>
              <a:rPr lang="fa-IR" sz="2800" dirty="0">
                <a:cs typeface="2  Zar" pitchFamily="2" charset="-78"/>
              </a:rPr>
            </a:br>
            <a:r>
              <a:rPr lang="fa-IR" sz="2800" dirty="0">
                <a:cs typeface="2  Zar" pitchFamily="2" charset="-78"/>
              </a:rPr>
              <a:t>مفاهيم سازمان و مديريت لازم و ملزم يكديگرند. وجود يكي بدون ديگري بي‌معناست. فعاليت مديريت در سازمان اتفاق مي افتد و سازماني نيست كه از مديريت بي‌نياز باشد.</a:t>
            </a:r>
            <a:endParaRPr lang="en-US" sz="28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416" y="5229200"/>
            <a:ext cx="609600" cy="6581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984"/>
    </mc:Choice>
    <mc:Fallback xmlns="">
      <p:transition spd="slow" advTm="6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8681"/>
            <a:ext cx="7772400" cy="3240359"/>
          </a:xfrm>
        </p:spPr>
        <p:txBody>
          <a:bodyPr>
            <a:normAutofit fontScale="90000"/>
          </a:bodyPr>
          <a:lstStyle/>
          <a:p>
            <a:pPr algn="r" rtl="1"/>
            <a:r>
              <a:rPr lang="fa-IR" sz="3200" b="1" dirty="0">
                <a:cs typeface="2  Zar" pitchFamily="2" charset="-78"/>
              </a:rPr>
              <a:t>تعريف مديريت : </a:t>
            </a:r>
            <a:br>
              <a:rPr lang="fa-IR" sz="3200" dirty="0">
                <a:cs typeface="2  Zar" pitchFamily="2" charset="-78"/>
              </a:rPr>
            </a:br>
            <a:r>
              <a:rPr lang="fa-IR" sz="3200" dirty="0">
                <a:cs typeface="2  Zar" pitchFamily="2" charset="-78"/>
              </a:rPr>
              <a:t>هنر  انجام دادن كار با و بوسيله ديگران(هرسی و بلانچارد)</a:t>
            </a:r>
            <a:br>
              <a:rPr lang="fa-IR" sz="3200" dirty="0">
                <a:cs typeface="2  Zar" pitchFamily="2" charset="-78"/>
              </a:rPr>
            </a:br>
            <a:br>
              <a:rPr lang="fa-IR" sz="3200" dirty="0">
                <a:cs typeface="2  Zar" pitchFamily="2" charset="-78"/>
              </a:rPr>
            </a:br>
            <a:r>
              <a:rPr lang="fa-IR" sz="3200" dirty="0">
                <a:cs typeface="2  Zar" pitchFamily="2" charset="-78"/>
              </a:rPr>
              <a:t>فرايند برنامه ريزي، سازماندهي، رهبري و نظارت كار اعضاي سازمان و استفاده از همه منابع موجود سازماني براي تحقق هدفهاي مورد نظر سازمان ( استونر، 1995).</a:t>
            </a:r>
            <a:br>
              <a:rPr lang="fa-IR" sz="3200" dirty="0">
                <a:cs typeface="2  Zar" pitchFamily="2" charset="-78"/>
              </a:rPr>
            </a:br>
            <a:br>
              <a:rPr lang="fa-IR" sz="3200" dirty="0">
                <a:cs typeface="2  Zar" pitchFamily="2" charset="-78"/>
              </a:rPr>
            </a:br>
            <a:endParaRPr lang="en-US" sz="32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893"/>
    </mc:Choice>
    <mc:Fallback xmlns="">
      <p:transition spd="slow" advTm="37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r"/>
            <a:r>
              <a:rPr lang="en-US" dirty="0">
                <a:solidFill>
                  <a:prstClr val="black"/>
                </a:solidFill>
              </a:rPr>
              <a:t>(1 )</a:t>
            </a:r>
            <a:r>
              <a:rPr lang="fa-IR" dirty="0">
                <a:solidFill>
                  <a:prstClr val="black"/>
                </a:solidFill>
              </a:rPr>
              <a:t>سوال</a:t>
            </a:r>
            <a:r>
              <a:rPr lang="en-US" dirty="0">
                <a:solidFill>
                  <a:prstClr val="black"/>
                </a:solidFill>
              </a:rPr>
              <a:t> </a:t>
            </a:r>
            <a:r>
              <a:rPr lang="fa-IR" dirty="0">
                <a:solidFill>
                  <a:prstClr val="black"/>
                </a:solidFill>
              </a:rPr>
              <a:t>: </a:t>
            </a:r>
          </a:p>
          <a:p>
            <a:pPr lvl="0" algn="ctr"/>
            <a:r>
              <a:rPr lang="fa-IR" dirty="0">
                <a:solidFill>
                  <a:prstClr val="black"/>
                </a:solidFill>
              </a:rPr>
              <a:t>پنج تعریف از مدیریت و سازمان  ارائه و تفاوتها و شباهتهای تعریف را از لحاظ مبانی فلسفی ،تاریخی ،اجتماعی  تحلیل نموده  و با توجه به شرایط فرهنگی اجتماعی موجود و سند تحول بنیادین یک تعریف از مدیریت مدرسه ارائه نمایید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3955171"/>
      </p:ext>
    </p:extLst>
  </p:cSld>
  <p:clrMapOvr>
    <a:masterClrMapping/>
  </p:clrMapOvr>
  <mc:AlternateContent xmlns:mc="http://schemas.openxmlformats.org/markup-compatibility/2006" xmlns:p14="http://schemas.microsoft.com/office/powerpoint/2010/main">
    <mc:Choice Requires="p14">
      <p:transition spd="slow" p14:dur="2000" advTm="136665"/>
    </mc:Choice>
    <mc:Fallback xmlns="">
      <p:transition spd="slow" advTm="13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355</Words>
  <Application>Microsoft Office PowerPoint</Application>
  <PresentationFormat>On-screen Show (4:3)</PresentationFormat>
  <Paragraphs>8</Paragraphs>
  <Slides>6</Slides>
  <Notes>1</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بسم الله الرّحمن الرّحيم</vt:lpstr>
      <vt:lpstr>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 مادي و مالي است. براي اينكه فعاليت سازمان و كنش اعضاي آن در جهت هدفها باشد، نياز به سرپرستي، نظارت، هماهنگي و هدايت دارند</vt:lpstr>
      <vt:lpstr>سازمان غير رسمي: از گروهها و افرادي بوجود مي آيد كه درون يك سازمان داراي روابط شخصي و اجتماعي بين خود مي باشند، از طرف مقامات سازمان رسمي به رسميت شناخته نمي شود، خود جوش است. انعطاف پذير است، افراد بدلايل گوناگون عضو آن مي‌شوند و به آن دلبستگي پيدا مي كنند.</vt:lpstr>
      <vt:lpstr>مجموعه ي اين وظايف كه رفتار و فعاليت سازماني را در مسير هدف تنظيم، تصحيح، تقويت و راهنمايي مي كند مديريت ناميده مي شود. پس تمام سازمانهاي رسمي براي استمرار و تداوم فعاليت خود به مديريت نياز دارند. مفاهيم سازمان و مديريت لازم و ملزم يكديگرند. وجود يكي بدون ديگري بي‌معناست. فعاليت مديريت در سازمان اتفاق مي افتد و سازماني نيست كه از مديريت بي‌نياز باشد.</vt:lpstr>
      <vt:lpstr>تعريف مديريت :  هنر  انجام دادن كار با و بوسيله ديگران(هرسی و بلانچارد)  فرايند برنامه ريزي، سازماندهي، رهبري و نظارت كار اعضاي سازمان و استفاده از همه منابع موجود سازماني براي تحقق هدفهاي مورد نظر سازمان ( استونر، 1995).  </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114</cp:revision>
  <dcterms:created xsi:type="dcterms:W3CDTF">2012-01-23T05:26:08Z</dcterms:created>
  <dcterms:modified xsi:type="dcterms:W3CDTF">2020-04-15T03:25:22Z</dcterms:modified>
</cp:coreProperties>
</file>