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91" r:id="rId2"/>
    <p:sldId id="272" r:id="rId3"/>
    <p:sldId id="277" r:id="rId4"/>
    <p:sldId id="273" r:id="rId5"/>
    <p:sldId id="274" r:id="rId6"/>
    <p:sldId id="276" r:id="rId7"/>
    <p:sldId id="300"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753"/>
            <a:ext cx="7772400" cy="3312368"/>
          </a:xfrm>
        </p:spPr>
        <p:txBody>
          <a:bodyPr>
            <a:noAutofit/>
          </a:bodyPr>
          <a:lstStyle/>
          <a:p>
            <a:pPr algn="r" rtl="1"/>
            <a:r>
              <a:rPr lang="fa-IR" sz="2800" b="1" dirty="0">
                <a:cs typeface="2  Zar" pitchFamily="2" charset="-78"/>
              </a:rPr>
              <a:t>كنترل: </a:t>
            </a:r>
            <a:r>
              <a:rPr lang="fa-IR" sz="3200" dirty="0">
                <a:cs typeface="2  Zar" pitchFamily="2" charset="-78"/>
              </a:rPr>
              <a:t>تشخيص اينكه اقدامات و فعاليت هاي سازمان تا چه اندازه در جهت هدفها و مطابق با موازين پيش بيني شده است.</a:t>
            </a:r>
            <a:br>
              <a:rPr lang="fa-IR" sz="3200" dirty="0">
                <a:cs typeface="2  Zar" pitchFamily="2" charset="-78"/>
              </a:rPr>
            </a:br>
            <a:r>
              <a:rPr lang="fa-IR" sz="2800" b="1" dirty="0">
                <a:cs typeface="2  Zar" pitchFamily="2" charset="-78"/>
              </a:rPr>
              <a:t>فرايند كنترل</a:t>
            </a:r>
            <a:r>
              <a:rPr lang="fa-IR" sz="3200" dirty="0">
                <a:cs typeface="2  Zar" pitchFamily="2" charset="-78"/>
              </a:rPr>
              <a:t>:</a:t>
            </a:r>
            <a:br>
              <a:rPr lang="fa-IR" sz="3200" dirty="0">
                <a:cs typeface="2  Zar" pitchFamily="2" charset="-78"/>
              </a:rPr>
            </a:br>
            <a:r>
              <a:rPr lang="fa-IR" sz="3200" dirty="0">
                <a:cs typeface="2  Zar" pitchFamily="2" charset="-78"/>
              </a:rPr>
              <a:t>1- تعيين ملاك ها و روش هاي سنجش و اندازه گيري فعاليت ها</a:t>
            </a:r>
            <a:br>
              <a:rPr lang="fa-IR" sz="3200" dirty="0">
                <a:cs typeface="2  Zar" pitchFamily="2" charset="-78"/>
              </a:rPr>
            </a:br>
            <a:r>
              <a:rPr lang="fa-IR" sz="3200" dirty="0">
                <a:cs typeface="2  Zar" pitchFamily="2" charset="-78"/>
              </a:rPr>
              <a:t>2- نظارت عملكرد ها و فعاليت ها و سنجش و اندازه گيري آنها</a:t>
            </a:r>
            <a:br>
              <a:rPr lang="fa-IR" sz="3200" dirty="0">
                <a:cs typeface="2  Zar" pitchFamily="2" charset="-78"/>
              </a:rPr>
            </a:br>
            <a:r>
              <a:rPr lang="fa-IR" sz="3200" dirty="0">
                <a:cs typeface="2  Zar" pitchFamily="2" charset="-78"/>
              </a:rPr>
              <a:t>3- مقايسه نتايج حاصل از سنجش عملكردها با ملاكها و هدفهاي تعيين شده</a:t>
            </a:r>
            <a:br>
              <a:rPr lang="fa-IR" sz="3200" dirty="0">
                <a:cs typeface="2  Zar" pitchFamily="2" charset="-78"/>
              </a:rPr>
            </a:br>
            <a:r>
              <a:rPr lang="fa-IR" sz="3200" dirty="0">
                <a:cs typeface="2  Zar" pitchFamily="2" charset="-78"/>
              </a:rPr>
              <a:t>4- اقدام براي تصحيح عملكردها</a:t>
            </a:r>
            <a:endParaRPr lang="en-US" sz="32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1272"/>
    </mc:Choice>
    <mc:Fallback xmlns="">
      <p:transition spd="slow" advTm="63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84984"/>
            <a:ext cx="7772400" cy="315466"/>
          </a:xfrm>
        </p:spPr>
        <p:txBody>
          <a:bodyPr>
            <a:noAutofit/>
          </a:bodyPr>
          <a:lstStyle/>
          <a:p>
            <a:pPr algn="r" rtl="1"/>
            <a:r>
              <a:rPr lang="fa-IR" sz="2800" b="1" dirty="0">
                <a:cs typeface="2  Zar" pitchFamily="2" charset="-78"/>
              </a:rPr>
              <a:t>انواع كنترل:</a:t>
            </a:r>
            <a:br>
              <a:rPr lang="fa-IR" sz="2800" dirty="0">
                <a:cs typeface="2  Zar" pitchFamily="2" charset="-78"/>
              </a:rPr>
            </a:br>
            <a:r>
              <a:rPr lang="fa-IR" sz="2800" b="1" dirty="0">
                <a:cs typeface="2  Zar" pitchFamily="2" charset="-78"/>
              </a:rPr>
              <a:t>1- آينده نگر</a:t>
            </a:r>
            <a:r>
              <a:rPr lang="fa-IR" sz="3200" b="1" dirty="0">
                <a:cs typeface="2  Zar" pitchFamily="2" charset="-78"/>
              </a:rPr>
              <a:t> </a:t>
            </a:r>
            <a:r>
              <a:rPr lang="fa-IR" sz="2800" dirty="0">
                <a:cs typeface="2  Zar" pitchFamily="2" charset="-78"/>
              </a:rPr>
              <a:t>( پيشگير يا قبل از وقوع): مي كوشد از بروز انحراف در گردش كار سازمان جلوگيري كند – نيازمند اطلاعات دقيق است. با منابع سروكار دارد مثلاً در مورد منابع انساني از طريق اعمال شرايط گزينش، استخدام و انتصاب افراد در مشاغل سازماني </a:t>
            </a:r>
            <a:br>
              <a:rPr lang="fa-IR" sz="2800" dirty="0">
                <a:cs typeface="2  Zar" pitchFamily="2" charset="-78"/>
              </a:rPr>
            </a:br>
            <a:r>
              <a:rPr lang="fa-IR" sz="2800" dirty="0">
                <a:cs typeface="2  Zar" pitchFamily="2" charset="-78"/>
              </a:rPr>
              <a:t>2-</a:t>
            </a:r>
            <a:r>
              <a:rPr lang="fa-IR" sz="2800" b="1" dirty="0">
                <a:cs typeface="2  Zar" pitchFamily="2" charset="-78"/>
              </a:rPr>
              <a:t> همگام </a:t>
            </a:r>
            <a:r>
              <a:rPr lang="fa-IR" sz="2800" dirty="0">
                <a:cs typeface="2  Zar" pitchFamily="2" charset="-78"/>
              </a:rPr>
              <a:t>( همزمان يا در حين انجام كار): براي  اطمينان از پيگيري هدفها، ناظر بر عمليات جاري سازمان است. با عمليات اجرايي سروكار دارد وسيله اصلي اين كنترل با فعاليت سرپرستي و هدايت است.</a:t>
            </a:r>
            <a:br>
              <a:rPr lang="fa-IR" sz="2800" dirty="0">
                <a:cs typeface="2  Zar" pitchFamily="2" charset="-78"/>
              </a:rPr>
            </a:br>
            <a:r>
              <a:rPr lang="fa-IR" sz="2800" b="1" dirty="0">
                <a:cs typeface="2  Zar" pitchFamily="2" charset="-78"/>
              </a:rPr>
              <a:t>3- بازخوردي </a:t>
            </a:r>
            <a:r>
              <a:rPr lang="fa-IR" sz="2800" dirty="0">
                <a:cs typeface="2  Zar" pitchFamily="2" charset="-78"/>
              </a:rPr>
              <a:t>( بعد از وقوع): نتيجه كار انجام شده را مي سنجد. اگر خسارت به سازمان وارد شده باشد جبران ناپذير است دو امتياز دارد: 1- اطلاعاتي در مورد مؤثر بودن برنامه ريزي مديران مي‌دهد 2- ايجاد انگيزه در كاركنان مي‌كند. با نتايج سروكار دارد  مثل بودجه هزينه هاي استاندارد. تراز نامه هاي مالي و كنترل كيفيت</a:t>
            </a:r>
            <a:endParaRPr lang="en-US" sz="2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1223"/>
    </mc:Choice>
    <mc:Fallback xmlns="">
      <p:transition spd="slow" advTm="12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2800" b="1" dirty="0">
                <a:cs typeface="2  Zar" pitchFamily="2" charset="-78"/>
              </a:rPr>
              <a:t>ويژگي هاي كنترل اثربخش </a:t>
            </a:r>
            <a:r>
              <a:rPr lang="fa-IR" sz="2800" dirty="0">
                <a:cs typeface="2  Zar" pitchFamily="2" charset="-78"/>
              </a:rPr>
              <a:t>:</a:t>
            </a:r>
            <a:br>
              <a:rPr lang="fa-IR" sz="2800" dirty="0">
                <a:cs typeface="2  Zar" pitchFamily="2" charset="-78"/>
              </a:rPr>
            </a:br>
            <a:r>
              <a:rPr lang="fa-IR" sz="3200" dirty="0">
                <a:cs typeface="2  Zar" pitchFamily="2" charset="-78"/>
              </a:rPr>
              <a:t>1- قابل درك باشد ( كاركنان ماهيت و ضرورت آن را بفهمند)</a:t>
            </a:r>
            <a:br>
              <a:rPr lang="fa-IR" sz="3200" dirty="0">
                <a:cs typeface="2  Zar" pitchFamily="2" charset="-78"/>
              </a:rPr>
            </a:br>
            <a:r>
              <a:rPr lang="fa-IR" sz="3200" dirty="0">
                <a:cs typeface="2  Zar" pitchFamily="2" charset="-78"/>
              </a:rPr>
              <a:t>2- از الگوهاي سازماني تبعيت كند</a:t>
            </a:r>
            <a:br>
              <a:rPr lang="fa-IR" sz="3200" dirty="0">
                <a:cs typeface="2  Zar" pitchFamily="2" charset="-78"/>
              </a:rPr>
            </a:br>
            <a:r>
              <a:rPr lang="fa-IR" sz="3200" dirty="0">
                <a:cs typeface="2  Zar" pitchFamily="2" charset="-78"/>
              </a:rPr>
              <a:t>3- انعطاف پذير باشد ( در صورتيكه شرايط تغيير كند نظام قابل تغيير باشد)</a:t>
            </a:r>
            <a:br>
              <a:rPr lang="fa-IR" sz="3200" dirty="0">
                <a:cs typeface="2  Zar" pitchFamily="2" charset="-78"/>
              </a:rPr>
            </a:br>
            <a:r>
              <a:rPr lang="fa-IR" sz="3200" dirty="0">
                <a:cs typeface="2  Zar" pitchFamily="2" charset="-78"/>
              </a:rPr>
              <a:t>4- معيارهاي معقول و دست يافتني داشته باشد</a:t>
            </a:r>
            <a:br>
              <a:rPr lang="fa-IR" sz="3200" dirty="0">
                <a:cs typeface="2  Zar" pitchFamily="2" charset="-78"/>
              </a:rPr>
            </a:br>
            <a:r>
              <a:rPr lang="fa-IR" sz="3200" dirty="0">
                <a:cs typeface="2  Zar" pitchFamily="2" charset="-78"/>
              </a:rPr>
              <a:t>5- راهبردي باشد ( مسايل مهم را كنترل كند نه چيزهاي پيش پا افتاده را) </a:t>
            </a:r>
            <a:br>
              <a:rPr lang="fa-IR" sz="3200" dirty="0">
                <a:cs typeface="2  Zar" pitchFamily="2" charset="-78"/>
              </a:rPr>
            </a:br>
            <a:r>
              <a:rPr lang="fa-IR" sz="3200" dirty="0">
                <a:cs typeface="2  Zar" pitchFamily="2" charset="-78"/>
              </a:rPr>
              <a:t>6- به هنگام باشد ( به موقع متوجه تغييرات بشود) </a:t>
            </a:r>
            <a:br>
              <a:rPr lang="fa-IR" sz="3200" dirty="0">
                <a:cs typeface="2  Zar" pitchFamily="2" charset="-78"/>
              </a:rPr>
            </a:br>
            <a:r>
              <a:rPr lang="fa-IR" sz="3200" dirty="0">
                <a:cs typeface="2  Zar" pitchFamily="2" charset="-78"/>
              </a:rPr>
              <a:t>7- از معيارهاي چندگانه استفاده كند (تنها يك ملاك را در نظر نگيرد) </a:t>
            </a:r>
            <a:br>
              <a:rPr lang="fa-IR" sz="3200" dirty="0">
                <a:cs typeface="2  Zar" pitchFamily="2" charset="-78"/>
              </a:rPr>
            </a:br>
            <a:r>
              <a:rPr lang="fa-IR" sz="3200" dirty="0">
                <a:cs typeface="2  Zar" pitchFamily="2" charset="-78"/>
              </a:rPr>
              <a:t>8- مقرون به صرفه باشد</a:t>
            </a:r>
            <a:br>
              <a:rPr lang="fa-IR" sz="3200" dirty="0">
                <a:cs typeface="2  Zar" pitchFamily="2" charset="-78"/>
              </a:rPr>
            </a:br>
            <a:r>
              <a:rPr lang="fa-IR" sz="3200" dirty="0">
                <a:cs typeface="2  Zar" pitchFamily="2" charset="-78"/>
              </a:rPr>
              <a:t>9- همراه با كنترل راه حل ارائه نمايد</a:t>
            </a:r>
            <a:endParaRPr lang="en-US" sz="32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578"/>
    </mc:Choice>
    <mc:Fallback xmlns="">
      <p:transition spd="slow" advTm="12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rtl="1"/>
            <a:r>
              <a:rPr lang="fa-IR" sz="2800" b="1" dirty="0">
                <a:cs typeface="2  Zar" pitchFamily="2" charset="-78"/>
              </a:rPr>
              <a:t>منابع اطلاعاتي براي اندازه گيري عملكرد واقعي</a:t>
            </a:r>
            <a:r>
              <a:rPr lang="fa-IR" sz="2800" dirty="0">
                <a:cs typeface="2  Zar" pitchFamily="2" charset="-78"/>
              </a:rPr>
              <a:t>:</a:t>
            </a:r>
            <a:br>
              <a:rPr lang="fa-IR" sz="2800" dirty="0">
                <a:cs typeface="2  Zar" pitchFamily="2" charset="-78"/>
              </a:rPr>
            </a:br>
            <a:r>
              <a:rPr lang="fa-IR" sz="3200" dirty="0">
                <a:cs typeface="2  Zar" pitchFamily="2" charset="-78"/>
              </a:rPr>
              <a:t>1- مشاهده شخصي ( وقت زيادي مي گيرد، باعث خودنمايي افراد مي شود، ولي دست اول و ناب است.</a:t>
            </a:r>
            <a:br>
              <a:rPr lang="fa-IR" sz="3200" dirty="0">
                <a:cs typeface="2  Zar" pitchFamily="2" charset="-78"/>
              </a:rPr>
            </a:br>
            <a:r>
              <a:rPr lang="fa-IR" sz="3200" dirty="0">
                <a:cs typeface="2  Zar" pitchFamily="2" charset="-78"/>
              </a:rPr>
              <a:t>2- گزارش ها ي آماري ( از طريق جدول، نمودار يا اعداد است ولي اطلاعات محدودي را در مورد يك فعاليت عرضه مي‌كند.</a:t>
            </a:r>
            <a:br>
              <a:rPr lang="fa-IR" sz="3200" dirty="0">
                <a:cs typeface="2  Zar" pitchFamily="2" charset="-78"/>
              </a:rPr>
            </a:br>
            <a:r>
              <a:rPr lang="fa-IR" sz="3200" dirty="0">
                <a:cs typeface="2  Zar" pitchFamily="2" charset="-78"/>
              </a:rPr>
              <a:t>3- گزارش هاي شفاهي ( جلسه، گفتگوي رودرو يا تلفني، قابل مستند سازي نيست.</a:t>
            </a:r>
            <a:br>
              <a:rPr lang="fa-IR" sz="3200" dirty="0">
                <a:cs typeface="2  Zar" pitchFamily="2" charset="-78"/>
              </a:rPr>
            </a:br>
            <a:r>
              <a:rPr lang="fa-IR" sz="3200" dirty="0">
                <a:cs typeface="2  Zar" pitchFamily="2" charset="-78"/>
              </a:rPr>
              <a:t>4- گزارش كتبي ( مانند گزارش هاي آماري كند هستند، دقت بيشتري دارند، فهرست كردن و مراجعه به آنها آسان است </a:t>
            </a:r>
            <a:br>
              <a:rPr lang="fa-IR" sz="3200" dirty="0">
                <a:cs typeface="2  Zar" pitchFamily="2" charset="-78"/>
              </a:rPr>
            </a:br>
            <a:r>
              <a:rPr lang="fa-IR" sz="3200" dirty="0">
                <a:cs typeface="2  Zar" pitchFamily="2" charset="-78"/>
              </a:rPr>
              <a:t>5- پايگاه داده هاي كامپيوتري</a:t>
            </a:r>
            <a:endParaRPr lang="en-US" sz="32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546"/>
    </mc:Choice>
    <mc:Fallback xmlns="">
      <p:transition spd="slow" advTm="24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06490"/>
          </a:xfrm>
        </p:spPr>
        <p:txBody>
          <a:bodyPr>
            <a:noAutofit/>
          </a:bodyPr>
          <a:lstStyle/>
          <a:p>
            <a:pPr algn="r" rtl="1"/>
            <a:r>
              <a:rPr lang="fa-IR" sz="3600" dirty="0">
                <a:cs typeface="2  Zar" pitchFamily="2" charset="-78"/>
              </a:rPr>
              <a:t>اگر انحراف ناشي از نقش يا نارسايي در عملكرداست مدير بايد اقدام اصلاحي انجام دهد: </a:t>
            </a:r>
            <a:br>
              <a:rPr lang="fa-IR" sz="3600" dirty="0">
                <a:cs typeface="2  Zar" pitchFamily="2" charset="-78"/>
              </a:rPr>
            </a:br>
            <a:r>
              <a:rPr lang="fa-IR" sz="3600" dirty="0">
                <a:cs typeface="2  Zar" pitchFamily="2" charset="-78"/>
              </a:rPr>
              <a:t>1- تغيير روش و خط مشي</a:t>
            </a:r>
            <a:br>
              <a:rPr lang="fa-IR" sz="3600" dirty="0">
                <a:cs typeface="2  Zar" pitchFamily="2" charset="-78"/>
              </a:rPr>
            </a:br>
            <a:r>
              <a:rPr lang="fa-IR" sz="3600" dirty="0">
                <a:cs typeface="2  Zar" pitchFamily="2" charset="-78"/>
              </a:rPr>
              <a:t>2- سازماندهي مجدد</a:t>
            </a:r>
            <a:br>
              <a:rPr lang="fa-IR" sz="3600" dirty="0">
                <a:cs typeface="2  Zar" pitchFamily="2" charset="-78"/>
              </a:rPr>
            </a:br>
            <a:r>
              <a:rPr lang="fa-IR" sz="3600" dirty="0">
                <a:cs typeface="2  Zar" pitchFamily="2" charset="-78"/>
              </a:rPr>
              <a:t>3- آموزش يا بازآموزي كاركنان</a:t>
            </a:r>
            <a:br>
              <a:rPr lang="fa-IR" sz="3600" dirty="0">
                <a:cs typeface="2  Zar" pitchFamily="2" charset="-78"/>
              </a:rPr>
            </a:br>
            <a:r>
              <a:rPr lang="fa-IR" sz="3600" dirty="0">
                <a:cs typeface="2  Zar" pitchFamily="2" charset="-78"/>
              </a:rPr>
              <a:t>اگر انحراف ناشي از ملاكها و معيارهاي غير واقع بينانه باشد مثلاً انتظارات بيش از حد، در اين صورت ملاك عملكرد نياز به اصلاح دارد نه خود عملكرد.</a:t>
            </a:r>
            <a:endParaRPr lang="en-US" sz="36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549"/>
    </mc:Choice>
    <mc:Fallback xmlns="">
      <p:transition spd="slow" advTm="23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fa-IR" dirty="0"/>
              <a:t>سوال (6) </a:t>
            </a:r>
          </a:p>
          <a:p>
            <a:pPr algn="r"/>
            <a:r>
              <a:rPr lang="fa-IR" dirty="0"/>
              <a:t>رابطه کنترل و نظارت و ارزیابی را در فرایند مدیریت  تحلیل نمایید  . منظور از نظارت بالینی در مدیریت آموزشی چیست و چه مزایا و پیامدهایی برای مدیریت دارد؟</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5805264"/>
            <a:ext cx="609600" cy="609600"/>
          </a:xfrm>
          <a:prstGeom prst="rect">
            <a:avLst/>
          </a:prstGeom>
        </p:spPr>
      </p:pic>
    </p:spTree>
    <p:extLst>
      <p:ext uri="{BB962C8B-B14F-4D97-AF65-F5344CB8AC3E}">
        <p14:creationId xmlns:p14="http://schemas.microsoft.com/office/powerpoint/2010/main" val="2362012365"/>
      </p:ext>
    </p:extLst>
  </p:cSld>
  <p:clrMapOvr>
    <a:masterClrMapping/>
  </p:clrMapOvr>
  <mc:AlternateContent xmlns:mc="http://schemas.openxmlformats.org/markup-compatibility/2006" xmlns:p14="http://schemas.microsoft.com/office/powerpoint/2010/main">
    <mc:Choice Requires="p14">
      <p:transition spd="slow" p14:dur="2000" advTm="152605"/>
    </mc:Choice>
    <mc:Fallback xmlns="">
      <p:transition spd="slow" advTm="15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1566</TotalTime>
  <Words>551</Words>
  <Application>Microsoft Office PowerPoint</Application>
  <PresentationFormat>On-screen Show (4:3)</PresentationFormat>
  <Paragraphs>8</Paragraphs>
  <Slides>7</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بسم الله الرّحمن الرّحيم</vt:lpstr>
      <vt:lpstr>كنترل: تشخيص اينكه اقدامات و فعاليت هاي سازمان تا چه اندازه در جهت هدفها و مطابق با موازين پيش بيني شده است. فرايند كنترل: 1- تعيين ملاك ها و روش هاي سنجش و اندازه گيري فعاليت ها 2- نظارت عملكرد ها و فعاليت ها و سنجش و اندازه گيري آنها 3- مقايسه نتايج حاصل از سنجش عملكردها با ملاكها و هدفهاي تعيين شده 4- اقدام براي تصحيح عملكردها</vt:lpstr>
      <vt:lpstr>انواع كنترل: 1- آينده نگر ( پيشگير يا قبل از وقوع): مي كوشد از بروز انحراف در گردش كار سازمان جلوگيري كند – نيازمند اطلاعات دقيق است. با منابع سروكار دارد مثلاً در مورد منابع انساني از طريق اعمال شرايط گزينش، استخدام و انتصاب افراد در مشاغل سازماني  2- همگام ( همزمان يا در حين انجام كار): براي  اطمينان از پيگيري هدفها، ناظر بر عمليات جاري سازمان است. با عمليات اجرايي سروكار دارد وسيله اصلي اين كنترل با فعاليت سرپرستي و هدايت است. 3- بازخوردي ( بعد از وقوع): نتيجه كار انجام شده را مي سنجد. اگر خسارت به سازمان وارد شده باشد جبران ناپذير است دو امتياز دارد: 1- اطلاعاتي در مورد مؤثر بودن برنامه ريزي مديران مي‌دهد 2- ايجاد انگيزه در كاركنان مي‌كند. با نتايج سروكار دارد  مثل بودجه هزينه هاي استاندارد. تراز نامه هاي مالي و كنترل كيفيت</vt:lpstr>
      <vt:lpstr>ويژگي هاي كنترل اثربخش : 1- قابل درك باشد ( كاركنان ماهيت و ضرورت آن را بفهمند) 2- از الگوهاي سازماني تبعيت كند 3- انعطاف پذير باشد ( در صورتيكه شرايط تغيير كند نظام قابل تغيير باشد) 4- معيارهاي معقول و دست يافتني داشته باشد 5- راهبردي باشد ( مسايل مهم را كنترل كند نه چيزهاي پيش پا افتاده را)  6- به هنگام باشد ( به موقع متوجه تغييرات بشود)  7- از معيارهاي چندگانه استفاده كند (تنها يك ملاك را در نظر نگيرد)  8- مقرون به صرفه باشد 9- همراه با كنترل راه حل ارائه نمايد</vt:lpstr>
      <vt:lpstr>منابع اطلاعاتي براي اندازه گيري عملكرد واقعي: 1- مشاهده شخصي ( وقت زيادي مي گيرد، باعث خودنمايي افراد مي شود، ولي دست اول و ناب است. 2- گزارش ها ي آماري ( از طريق جدول، نمودار يا اعداد است ولي اطلاعات محدودي را در مورد يك فعاليت عرضه مي‌كند. 3- گزارش هاي شفاهي ( جلسه، گفتگوي رودرو يا تلفني، قابل مستند سازي نيست. 4- گزارش كتبي ( مانند گزارش هاي آماري كند هستند، دقت بيشتري دارند، فهرست كردن و مراجعه به آنها آسان است  5- پايگاه داده هاي كامپيوتري</vt:lpstr>
      <vt:lpstr>اگر انحراف ناشي از نقش يا نارسايي در عملكرداست مدير بايد اقدام اصلاحي انجام دهد:  1- تغيير روش و خط مشي 2- سازماندهي مجدد 3- آموزش يا بازآموزي كاركنان اگر انحراف ناشي از ملاكها و معيارهاي غير واقع بينانه باشد مثلاً انتظارات بيش از حد، در اين صورت ملاك عملكرد نياز به اصلاح دارد نه خود عملكرد.</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119</cp:revision>
  <dcterms:created xsi:type="dcterms:W3CDTF">2012-01-23T05:26:08Z</dcterms:created>
  <dcterms:modified xsi:type="dcterms:W3CDTF">2020-04-15T03:28:50Z</dcterms:modified>
</cp:coreProperties>
</file>