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78" r:id="rId3"/>
    <p:sldId id="257" r:id="rId4"/>
    <p:sldId id="258" r:id="rId5"/>
    <p:sldId id="270" r:id="rId6"/>
    <p:sldId id="271" r:id="rId7"/>
    <p:sldId id="272" r:id="rId8"/>
    <p:sldId id="259" r:id="rId9"/>
    <p:sldId id="260" r:id="rId10"/>
    <p:sldId id="261" r:id="rId11"/>
    <p:sldId id="273" r:id="rId12"/>
    <p:sldId id="274" r:id="rId13"/>
    <p:sldId id="262" r:id="rId14"/>
    <p:sldId id="263" r:id="rId15"/>
    <p:sldId id="264" r:id="rId16"/>
    <p:sldId id="265" r:id="rId17"/>
    <p:sldId id="266" r:id="rId18"/>
    <p:sldId id="269" r:id="rId19"/>
    <p:sldId id="267" r:id="rId20"/>
    <p:sldId id="268"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7" d="100"/>
          <a:sy n="47" d="100"/>
        </p:scale>
        <p:origin x="-61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05CDD2-8A31-4DDF-853A-E9E190204E2E}" type="datetimeFigureOut">
              <a:rPr lang="en-US" smtClean="0"/>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D4660-EB6B-4011-A90F-8B536C76A181}" type="slidenum">
              <a:rPr lang="en-US" smtClean="0"/>
              <a:t>‹#›</a:t>
            </a:fld>
            <a:endParaRPr lang="en-US"/>
          </a:p>
        </p:txBody>
      </p:sp>
    </p:spTree>
    <p:extLst>
      <p:ext uri="{BB962C8B-B14F-4D97-AF65-F5344CB8AC3E}">
        <p14:creationId xmlns:p14="http://schemas.microsoft.com/office/powerpoint/2010/main" val="340850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05CDD2-8A31-4DDF-853A-E9E190204E2E}" type="datetimeFigureOut">
              <a:rPr lang="en-US" smtClean="0"/>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D4660-EB6B-4011-A90F-8B536C76A181}" type="slidenum">
              <a:rPr lang="en-US" smtClean="0"/>
              <a:t>‹#›</a:t>
            </a:fld>
            <a:endParaRPr lang="en-US"/>
          </a:p>
        </p:txBody>
      </p:sp>
    </p:spTree>
    <p:extLst>
      <p:ext uri="{BB962C8B-B14F-4D97-AF65-F5344CB8AC3E}">
        <p14:creationId xmlns:p14="http://schemas.microsoft.com/office/powerpoint/2010/main" val="1098218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05CDD2-8A31-4DDF-853A-E9E190204E2E}" type="datetimeFigureOut">
              <a:rPr lang="en-US" smtClean="0"/>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D4660-EB6B-4011-A90F-8B536C76A181}" type="slidenum">
              <a:rPr lang="en-US" smtClean="0"/>
              <a:t>‹#›</a:t>
            </a:fld>
            <a:endParaRPr lang="en-US"/>
          </a:p>
        </p:txBody>
      </p:sp>
    </p:spTree>
    <p:extLst>
      <p:ext uri="{BB962C8B-B14F-4D97-AF65-F5344CB8AC3E}">
        <p14:creationId xmlns:p14="http://schemas.microsoft.com/office/powerpoint/2010/main" val="674546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05CDD2-8A31-4DDF-853A-E9E190204E2E}" type="datetimeFigureOut">
              <a:rPr lang="en-US" smtClean="0"/>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D4660-EB6B-4011-A90F-8B536C76A181}" type="slidenum">
              <a:rPr lang="en-US" smtClean="0"/>
              <a:t>‹#›</a:t>
            </a:fld>
            <a:endParaRPr lang="en-US"/>
          </a:p>
        </p:txBody>
      </p:sp>
    </p:spTree>
    <p:extLst>
      <p:ext uri="{BB962C8B-B14F-4D97-AF65-F5344CB8AC3E}">
        <p14:creationId xmlns:p14="http://schemas.microsoft.com/office/powerpoint/2010/main" val="2823923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05CDD2-8A31-4DDF-853A-E9E190204E2E}" type="datetimeFigureOut">
              <a:rPr lang="en-US" smtClean="0"/>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D4660-EB6B-4011-A90F-8B536C76A181}" type="slidenum">
              <a:rPr lang="en-US" smtClean="0"/>
              <a:t>‹#›</a:t>
            </a:fld>
            <a:endParaRPr lang="en-US"/>
          </a:p>
        </p:txBody>
      </p:sp>
    </p:spTree>
    <p:extLst>
      <p:ext uri="{BB962C8B-B14F-4D97-AF65-F5344CB8AC3E}">
        <p14:creationId xmlns:p14="http://schemas.microsoft.com/office/powerpoint/2010/main" val="3067397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05CDD2-8A31-4DDF-853A-E9E190204E2E}" type="datetimeFigureOut">
              <a:rPr lang="en-US" smtClean="0"/>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6D4660-EB6B-4011-A90F-8B536C76A181}" type="slidenum">
              <a:rPr lang="en-US" smtClean="0"/>
              <a:t>‹#›</a:t>
            </a:fld>
            <a:endParaRPr lang="en-US"/>
          </a:p>
        </p:txBody>
      </p:sp>
    </p:spTree>
    <p:extLst>
      <p:ext uri="{BB962C8B-B14F-4D97-AF65-F5344CB8AC3E}">
        <p14:creationId xmlns:p14="http://schemas.microsoft.com/office/powerpoint/2010/main" val="3283494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05CDD2-8A31-4DDF-853A-E9E190204E2E}" type="datetimeFigureOut">
              <a:rPr lang="en-US" smtClean="0"/>
              <a:t>4/19/2020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6D4660-EB6B-4011-A90F-8B536C76A181}" type="slidenum">
              <a:rPr lang="en-US" smtClean="0"/>
              <a:t>‹#›</a:t>
            </a:fld>
            <a:endParaRPr lang="en-US"/>
          </a:p>
        </p:txBody>
      </p:sp>
    </p:spTree>
    <p:extLst>
      <p:ext uri="{BB962C8B-B14F-4D97-AF65-F5344CB8AC3E}">
        <p14:creationId xmlns:p14="http://schemas.microsoft.com/office/powerpoint/2010/main" val="1610079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05CDD2-8A31-4DDF-853A-E9E190204E2E}" type="datetimeFigureOut">
              <a:rPr lang="en-US" smtClean="0"/>
              <a:t>4/19/2020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6D4660-EB6B-4011-A90F-8B536C76A181}" type="slidenum">
              <a:rPr lang="en-US" smtClean="0"/>
              <a:t>‹#›</a:t>
            </a:fld>
            <a:endParaRPr lang="en-US"/>
          </a:p>
        </p:txBody>
      </p:sp>
    </p:spTree>
    <p:extLst>
      <p:ext uri="{BB962C8B-B14F-4D97-AF65-F5344CB8AC3E}">
        <p14:creationId xmlns:p14="http://schemas.microsoft.com/office/powerpoint/2010/main" val="4267117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05CDD2-8A31-4DDF-853A-E9E190204E2E}" type="datetimeFigureOut">
              <a:rPr lang="en-US" smtClean="0"/>
              <a:t>4/19/2020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6D4660-EB6B-4011-A90F-8B536C76A181}" type="slidenum">
              <a:rPr lang="en-US" smtClean="0"/>
              <a:t>‹#›</a:t>
            </a:fld>
            <a:endParaRPr lang="en-US"/>
          </a:p>
        </p:txBody>
      </p:sp>
    </p:spTree>
    <p:extLst>
      <p:ext uri="{BB962C8B-B14F-4D97-AF65-F5344CB8AC3E}">
        <p14:creationId xmlns:p14="http://schemas.microsoft.com/office/powerpoint/2010/main" val="3100425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05CDD2-8A31-4DDF-853A-E9E190204E2E}" type="datetimeFigureOut">
              <a:rPr lang="en-US" smtClean="0"/>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6D4660-EB6B-4011-A90F-8B536C76A181}" type="slidenum">
              <a:rPr lang="en-US" smtClean="0"/>
              <a:t>‹#›</a:t>
            </a:fld>
            <a:endParaRPr lang="en-US"/>
          </a:p>
        </p:txBody>
      </p:sp>
    </p:spTree>
    <p:extLst>
      <p:ext uri="{BB962C8B-B14F-4D97-AF65-F5344CB8AC3E}">
        <p14:creationId xmlns:p14="http://schemas.microsoft.com/office/powerpoint/2010/main" val="2233940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05CDD2-8A31-4DDF-853A-E9E190204E2E}" type="datetimeFigureOut">
              <a:rPr lang="en-US" smtClean="0"/>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6D4660-EB6B-4011-A90F-8B536C76A181}" type="slidenum">
              <a:rPr lang="en-US" smtClean="0"/>
              <a:t>‹#›</a:t>
            </a:fld>
            <a:endParaRPr lang="en-US"/>
          </a:p>
        </p:txBody>
      </p:sp>
    </p:spTree>
    <p:extLst>
      <p:ext uri="{BB962C8B-B14F-4D97-AF65-F5344CB8AC3E}">
        <p14:creationId xmlns:p14="http://schemas.microsoft.com/office/powerpoint/2010/main" val="1741137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05CDD2-8A31-4DDF-853A-E9E190204E2E}" type="datetimeFigureOut">
              <a:rPr lang="en-US" smtClean="0"/>
              <a:t>4/19/2020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6D4660-EB6B-4011-A90F-8B536C76A181}" type="slidenum">
              <a:rPr lang="en-US" smtClean="0"/>
              <a:t>‹#›</a:t>
            </a:fld>
            <a:endParaRPr lang="en-US"/>
          </a:p>
        </p:txBody>
      </p:sp>
    </p:spTree>
    <p:extLst>
      <p:ext uri="{BB962C8B-B14F-4D97-AF65-F5344CB8AC3E}">
        <p14:creationId xmlns:p14="http://schemas.microsoft.com/office/powerpoint/2010/main" val="252157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موضوع بحث 31 فرودین 1399</a:t>
            </a:r>
            <a:endParaRPr lang="en-US" dirty="0"/>
          </a:p>
        </p:txBody>
      </p:sp>
      <p:sp>
        <p:nvSpPr>
          <p:cNvPr id="3" name="Content Placeholder 2"/>
          <p:cNvSpPr>
            <a:spLocks noGrp="1"/>
          </p:cNvSpPr>
          <p:nvPr>
            <p:ph idx="1"/>
          </p:nvPr>
        </p:nvSpPr>
        <p:spPr>
          <a:xfrm>
            <a:off x="457200" y="1600201"/>
            <a:ext cx="8229600" cy="1324744"/>
          </a:xfrm>
        </p:spPr>
        <p:txBody>
          <a:bodyPr/>
          <a:lstStyle/>
          <a:p>
            <a:pPr algn="ctr"/>
            <a:r>
              <a:rPr lang="fa-IR" dirty="0" smtClean="0"/>
              <a:t>ارزشیابی از درس مطالعات اجتماعی </a:t>
            </a:r>
            <a:endParaRPr lang="en-US" dirty="0"/>
          </a:p>
        </p:txBody>
      </p:sp>
    </p:spTree>
    <p:extLst>
      <p:ext uri="{BB962C8B-B14F-4D97-AF65-F5344CB8AC3E}">
        <p14:creationId xmlns:p14="http://schemas.microsoft.com/office/powerpoint/2010/main" val="428871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چرا سنجش می کنیم </a:t>
            </a:r>
            <a:br>
              <a:rPr lang="fa-IR" dirty="0" smtClean="0"/>
            </a:br>
            <a:endParaRPr lang="en-US" dirty="0"/>
          </a:p>
        </p:txBody>
      </p:sp>
      <p:sp>
        <p:nvSpPr>
          <p:cNvPr id="3" name="Content Placeholder 2"/>
          <p:cNvSpPr>
            <a:spLocks noGrp="1"/>
          </p:cNvSpPr>
          <p:nvPr>
            <p:ph idx="1"/>
          </p:nvPr>
        </p:nvSpPr>
        <p:spPr/>
        <p:txBody>
          <a:bodyPr>
            <a:normAutofit lnSpcReduction="10000"/>
          </a:bodyPr>
          <a:lstStyle/>
          <a:p>
            <a:pPr algn="r"/>
            <a:r>
              <a:rPr lang="fa-IR" dirty="0" smtClean="0"/>
              <a:t>مردم فکر می کنند هیچ چیزی بیش تر از ازمون از زایل کننده شادی یادگیری نیست کودکان مفهوم ازمون را درک نمی کنند ان ها دنیا را به هم پیوسته می بینند و زمانی که درگیر ازمون های مختلف می شوند در ک می کنند که بین فعالیت های یادگیری و ازمون ها تفاوت وجود دارد طرح این بحث به این معنا نیست که دانش اموزان یا اولیای انان نباید بدانند که فرزندانشان چگونه عمل کنند بلکه بع این معنی است که با دادن فرصت به کودکان برای صحبت کردن نقاشی و اندیشیدن درباره انچه یاد می گیرند عملا یک نظام کارامد برای یادگیری ان ها ایجاد کنید </a:t>
            </a:r>
            <a:endParaRPr lang="en-US" dirty="0"/>
          </a:p>
        </p:txBody>
      </p:sp>
    </p:spTree>
    <p:extLst>
      <p:ext uri="{BB962C8B-B14F-4D97-AF65-F5344CB8AC3E}">
        <p14:creationId xmlns:p14="http://schemas.microsoft.com/office/powerpoint/2010/main" val="1374698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سنجش رسمی و غیر رسمی </a:t>
            </a:r>
            <a:endParaRPr lang="en-US" dirty="0"/>
          </a:p>
        </p:txBody>
      </p:sp>
      <p:sp>
        <p:nvSpPr>
          <p:cNvPr id="3" name="Content Placeholder 2"/>
          <p:cNvSpPr>
            <a:spLocks noGrp="1"/>
          </p:cNvSpPr>
          <p:nvPr>
            <p:ph idx="1"/>
          </p:nvPr>
        </p:nvSpPr>
        <p:spPr/>
        <p:txBody>
          <a:bodyPr/>
          <a:lstStyle/>
          <a:p>
            <a:r>
              <a:rPr lang="fa-IR" dirty="0" smtClean="0"/>
              <a:t>سنجش کلاسی بیش تر غیر رسمی است و شامل شواهدی چون روایت داستانی مشارکت دانش اموزان در سخنرانی ها و بحث های گروهی نمونه  های نوشتنی نتایج و تمرین کتاب درسی مقاله گزارش و کارنمای خواندن است همچنین با مراجعه به کتاب ها اطلاعات بیشتری در مورد سنجش رسمی می توان کسب کرد </a:t>
            </a:r>
            <a:endParaRPr lang="en-US" dirty="0"/>
          </a:p>
        </p:txBody>
      </p:sp>
    </p:spTree>
    <p:extLst>
      <p:ext uri="{BB962C8B-B14F-4D97-AF65-F5344CB8AC3E}">
        <p14:creationId xmlns:p14="http://schemas.microsoft.com/office/powerpoint/2010/main" val="2543130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وجوه مختلف سنجش </a:t>
            </a:r>
            <a:endParaRPr lang="en-US" dirty="0"/>
          </a:p>
        </p:txBody>
      </p:sp>
      <p:sp>
        <p:nvSpPr>
          <p:cNvPr id="3" name="Content Placeholder 2"/>
          <p:cNvSpPr>
            <a:spLocks noGrp="1"/>
          </p:cNvSpPr>
          <p:nvPr>
            <p:ph idx="1"/>
          </p:nvPr>
        </p:nvSpPr>
        <p:spPr/>
        <p:txBody>
          <a:bodyPr/>
          <a:lstStyle/>
          <a:p>
            <a:pPr algn="r"/>
            <a:r>
              <a:rPr lang="fa-IR" dirty="0" smtClean="0"/>
              <a:t>سنجش معلم </a:t>
            </a:r>
          </a:p>
          <a:p>
            <a:pPr algn="r"/>
            <a:r>
              <a:rPr lang="fa-IR" dirty="0" smtClean="0"/>
              <a:t>سنجش دانش اموزی </a:t>
            </a:r>
          </a:p>
          <a:p>
            <a:pPr algn="r"/>
            <a:r>
              <a:rPr lang="fa-IR" dirty="0" smtClean="0"/>
              <a:t>سنجش بر اساس استانداردها </a:t>
            </a:r>
            <a:endParaRPr lang="en-US" dirty="0"/>
          </a:p>
        </p:txBody>
      </p:sp>
    </p:spTree>
    <p:extLst>
      <p:ext uri="{BB962C8B-B14F-4D97-AF65-F5344CB8AC3E}">
        <p14:creationId xmlns:p14="http://schemas.microsoft.com/office/powerpoint/2010/main" val="3978131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چگونه سنجش کنیم </a:t>
            </a:r>
            <a:br>
              <a:rPr lang="fa-IR" dirty="0" smtClean="0"/>
            </a:br>
            <a:endParaRPr lang="en-US" dirty="0"/>
          </a:p>
        </p:txBody>
      </p:sp>
      <p:sp>
        <p:nvSpPr>
          <p:cNvPr id="3" name="Content Placeholder 2"/>
          <p:cNvSpPr>
            <a:spLocks noGrp="1"/>
          </p:cNvSpPr>
          <p:nvPr>
            <p:ph idx="1"/>
          </p:nvPr>
        </p:nvSpPr>
        <p:spPr/>
        <p:txBody>
          <a:bodyPr/>
          <a:lstStyle/>
          <a:p>
            <a:pPr algn="r"/>
            <a:r>
              <a:rPr lang="fa-IR" dirty="0" smtClean="0"/>
              <a:t>زمانی که معلم به سنجش می اندشد باید در مورد اینکه دانش اموزتان چگونه یاد می گیرد یا اینکه چطور تدریس می کنید فکر کنید در سنجش باید از راهکارهای متنوع برای انعکاس توانمندی های دانش اموز استفاده کرد راهکار سنجش باید با اهداف برنامه درسی فعالیت ها  و راهکارهاای اموزش هم خوانی داشته باشد برخی از تجربه های یادگیری فردی و برخی گروهی اند باید در سنجش هوش میان فردی زمانی که دانش اموز فرصت اندیشیدن در جمع راپیدا می کند پرورش می یابد </a:t>
            </a:r>
            <a:endParaRPr lang="en-US" dirty="0"/>
          </a:p>
        </p:txBody>
      </p:sp>
    </p:spTree>
    <p:extLst>
      <p:ext uri="{BB962C8B-B14F-4D97-AF65-F5344CB8AC3E}">
        <p14:creationId xmlns:p14="http://schemas.microsoft.com/office/powerpoint/2010/main" val="3727630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اهداف سنجش </a:t>
            </a:r>
            <a:endParaRPr lang="en-US" dirty="0"/>
          </a:p>
        </p:txBody>
      </p:sp>
      <p:sp>
        <p:nvSpPr>
          <p:cNvPr id="3" name="Content Placeholder 2"/>
          <p:cNvSpPr>
            <a:spLocks noGrp="1"/>
          </p:cNvSpPr>
          <p:nvPr>
            <p:ph idx="1"/>
          </p:nvPr>
        </p:nvSpPr>
        <p:spPr/>
        <p:txBody>
          <a:bodyPr>
            <a:normAutofit fontScale="92500" lnSpcReduction="10000"/>
          </a:bodyPr>
          <a:lstStyle/>
          <a:p>
            <a:pPr algn="r"/>
            <a:r>
              <a:rPr lang="fa-IR" dirty="0" smtClean="0"/>
              <a:t>برنامه درسی موفق باید اهداف بنیادی گسترده و اهداف یادگیری خاصی داشته باشد مفهوم اهداف برنامه درسی را تاحدی می توان از نوع واژگانی که به کاررفته است درک کرد زبان به کاررفته به نوبه خود زمینه شناخت راهبردهای اموزشی و راهکارهای سنجش رافراهم می کند برنامه درسی مطالعات بریادگیری از طریق جست و جوو کاوش تاکید دارد راهبردهای اموزشی شامل راهبردهای تعاملی تجربی مستقیم و غیر مستقیم هستند افعالی که برای انتقال مفهوم یادگیری به کار می روند می تئانند اطلاعات مفیدی در انتخاب راهکارهای خاص سنجش در اختیار معلم قرار دهند </a:t>
            </a:r>
            <a:endParaRPr lang="en-US" dirty="0"/>
          </a:p>
        </p:txBody>
      </p:sp>
    </p:spTree>
    <p:extLst>
      <p:ext uri="{BB962C8B-B14F-4D97-AF65-F5344CB8AC3E}">
        <p14:creationId xmlns:p14="http://schemas.microsoft.com/office/powerpoint/2010/main" val="222018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 راهبردهای سنجش در مطالعات اجتماعی </a:t>
            </a:r>
            <a:endParaRPr lang="en-US" dirty="0"/>
          </a:p>
        </p:txBody>
      </p:sp>
      <p:sp>
        <p:nvSpPr>
          <p:cNvPr id="3" name="Content Placeholder 2"/>
          <p:cNvSpPr>
            <a:spLocks noGrp="1"/>
          </p:cNvSpPr>
          <p:nvPr>
            <p:ph idx="1"/>
          </p:nvPr>
        </p:nvSpPr>
        <p:spPr>
          <a:xfrm>
            <a:off x="457200" y="1196752"/>
            <a:ext cx="8229600" cy="4929411"/>
          </a:xfrm>
        </p:spPr>
        <p:txBody>
          <a:bodyPr/>
          <a:lstStyle/>
          <a:p>
            <a:r>
              <a:rPr lang="fa-IR" dirty="0" smtClean="0"/>
              <a:t>گزارش های من یاد گرفتم </a:t>
            </a:r>
          </a:p>
          <a:p>
            <a:r>
              <a:rPr lang="fa-IR" dirty="0" smtClean="0"/>
              <a:t>مرور هفته بحث هرمی </a:t>
            </a:r>
          </a:p>
          <a:p>
            <a:r>
              <a:rPr lang="fa-IR" dirty="0" smtClean="0"/>
              <a:t>پنجره های شفاف و مات </a:t>
            </a:r>
          </a:p>
          <a:p>
            <a:r>
              <a:rPr lang="fa-IR" dirty="0" smtClean="0"/>
              <a:t>جلسات ادواری </a:t>
            </a:r>
          </a:p>
          <a:p>
            <a:r>
              <a:rPr lang="fa-IR" dirty="0" smtClean="0"/>
              <a:t>به تصویر کشیدن اموخته ها</a:t>
            </a:r>
          </a:p>
          <a:p>
            <a:r>
              <a:rPr lang="fa-IR" dirty="0" smtClean="0"/>
              <a:t>فهرست سنجش اتفاقی </a:t>
            </a:r>
          </a:p>
          <a:p>
            <a:r>
              <a:rPr lang="fa-IR" dirty="0" smtClean="0"/>
              <a:t> نمایشگاه  ها </a:t>
            </a:r>
          </a:p>
          <a:p>
            <a:r>
              <a:rPr lang="fa-IR" dirty="0" smtClean="0"/>
              <a:t>خودسنجی و سنجش هم سالان </a:t>
            </a:r>
            <a:endParaRPr lang="en-US" dirty="0"/>
          </a:p>
        </p:txBody>
      </p:sp>
    </p:spTree>
    <p:extLst>
      <p:ext uri="{BB962C8B-B14F-4D97-AF65-F5344CB8AC3E}">
        <p14:creationId xmlns:p14="http://schemas.microsoft.com/office/powerpoint/2010/main" val="349544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ایستگاه سنجش </a:t>
            </a:r>
            <a:endParaRPr lang="en-US" dirty="0"/>
          </a:p>
        </p:txBody>
      </p:sp>
      <p:sp>
        <p:nvSpPr>
          <p:cNvPr id="3" name="Content Placeholder 2"/>
          <p:cNvSpPr>
            <a:spLocks noGrp="1"/>
          </p:cNvSpPr>
          <p:nvPr>
            <p:ph idx="1"/>
          </p:nvPr>
        </p:nvSpPr>
        <p:spPr/>
        <p:txBody>
          <a:bodyPr/>
          <a:lstStyle/>
          <a:p>
            <a:pPr algn="r"/>
            <a:r>
              <a:rPr lang="fa-IR" dirty="0" smtClean="0"/>
              <a:t>محلی که معلم شکل گیری مفاهیم مهارت ها و نگرش ها را به صورت انفرادی یا گروهی بر اساس اهداف خاصی مورد سنجش قرار می دهد ایستگاه سنجش به معلم اجازه می دهد تا توانایی دانش اموز را در به کارگیری درست مطالب وسایل و ایده ها بررسی کند در ایستگاه سنجش می توان از دانش اموز خواست تا توانایی کار با تلسکوپ استفاده از نقشه ها و تغییرات اب و هوایی نگارش داستان و  وقایع نگاری یک حادثه را نشان دهد .</a:t>
            </a:r>
            <a:endParaRPr lang="en-US" dirty="0"/>
          </a:p>
        </p:txBody>
      </p:sp>
    </p:spTree>
    <p:extLst>
      <p:ext uri="{BB962C8B-B14F-4D97-AF65-F5344CB8AC3E}">
        <p14:creationId xmlns:p14="http://schemas.microsoft.com/office/powerpoint/2010/main" val="3726984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پوشه کار </a:t>
            </a:r>
            <a:endParaRPr lang="en-US" dirty="0"/>
          </a:p>
        </p:txBody>
      </p:sp>
      <p:sp>
        <p:nvSpPr>
          <p:cNvPr id="3" name="Content Placeholder 2"/>
          <p:cNvSpPr>
            <a:spLocks noGrp="1"/>
          </p:cNvSpPr>
          <p:nvPr>
            <p:ph idx="1"/>
          </p:nvPr>
        </p:nvSpPr>
        <p:spPr/>
        <p:txBody>
          <a:bodyPr/>
          <a:lstStyle/>
          <a:p>
            <a:pPr algn="r"/>
            <a:r>
              <a:rPr lang="fa-IR" dirty="0" smtClean="0"/>
              <a:t>مجموعه ای از کارهای دانش اموز است که به معلم و دانش اموز کمک می کند تا در مورد روند یادگیری قضاوت کند نمونه کارهایی که در پوشه کار قرار می گیرد می تواند بوسیله معلم یا دانش اموز یا هردو انتخاب شود پوشه کار ثبت پیشرفت دانش اموز است در طول زمان و در چندین نوبت در پوشه کار باید حداقل  دو سطح داده اولیه و پایانی وجود داشته باشد .</a:t>
            </a:r>
            <a:endParaRPr lang="en-US" dirty="0"/>
          </a:p>
        </p:txBody>
      </p:sp>
    </p:spTree>
    <p:extLst>
      <p:ext uri="{BB962C8B-B14F-4D97-AF65-F5344CB8AC3E}">
        <p14:creationId xmlns:p14="http://schemas.microsoft.com/office/powerpoint/2010/main" val="668512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پیشنهاداتی در مورد پوشه کار </a:t>
            </a:r>
            <a:endParaRPr lang="en-US" dirty="0"/>
          </a:p>
        </p:txBody>
      </p:sp>
      <p:sp>
        <p:nvSpPr>
          <p:cNvPr id="3" name="Content Placeholder 2"/>
          <p:cNvSpPr>
            <a:spLocks noGrp="1"/>
          </p:cNvSpPr>
          <p:nvPr>
            <p:ph idx="1"/>
          </p:nvPr>
        </p:nvSpPr>
        <p:spPr/>
        <p:txBody>
          <a:bodyPr/>
          <a:lstStyle/>
          <a:p>
            <a:r>
              <a:rPr lang="fa-IR" dirty="0" smtClean="0"/>
              <a:t>نمونه کار روزانه دانش اموز </a:t>
            </a:r>
          </a:p>
          <a:p>
            <a:r>
              <a:rPr lang="fa-IR" dirty="0" smtClean="0"/>
              <a:t>ثبت اطلاعات مختلف مثل یادداشت ها </a:t>
            </a:r>
          </a:p>
          <a:p>
            <a:r>
              <a:rPr lang="fa-IR" dirty="0" smtClean="0"/>
              <a:t>پیش نویس یا طرح های اولیه در دست اقدام </a:t>
            </a:r>
          </a:p>
          <a:p>
            <a:r>
              <a:rPr lang="fa-IR" dirty="0" smtClean="0"/>
              <a:t>یادداشت های ساده روزانه </a:t>
            </a:r>
          </a:p>
          <a:p>
            <a:r>
              <a:rPr lang="fa-IR" dirty="0" smtClean="0"/>
              <a:t>اظهار نظرها و بازخوردهای معلم </a:t>
            </a:r>
          </a:p>
          <a:p>
            <a:r>
              <a:rPr lang="fa-IR" dirty="0" smtClean="0"/>
              <a:t>بینش ها ایده ها و تفکرات خلاق و بازتاب های رشد فردی </a:t>
            </a:r>
          </a:p>
          <a:p>
            <a:r>
              <a:rPr lang="fa-IR" dirty="0" smtClean="0"/>
              <a:t>تلاش های فردی یا مشترک </a:t>
            </a:r>
            <a:endParaRPr lang="en-US" dirty="0"/>
          </a:p>
        </p:txBody>
      </p:sp>
    </p:spTree>
    <p:extLst>
      <p:ext uri="{BB962C8B-B14F-4D97-AF65-F5344CB8AC3E}">
        <p14:creationId xmlns:p14="http://schemas.microsoft.com/office/powerpoint/2010/main" val="816142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مشارکت والدین در سنجش دانش اموزان  </a:t>
            </a:r>
            <a:endParaRPr lang="en-US" dirty="0"/>
          </a:p>
        </p:txBody>
      </p:sp>
      <p:sp>
        <p:nvSpPr>
          <p:cNvPr id="3" name="Content Placeholder 2"/>
          <p:cNvSpPr>
            <a:spLocks noGrp="1"/>
          </p:cNvSpPr>
          <p:nvPr>
            <p:ph idx="1"/>
          </p:nvPr>
        </p:nvSpPr>
        <p:spPr/>
        <p:txBody>
          <a:bodyPr/>
          <a:lstStyle/>
          <a:p>
            <a:pPr algn="r"/>
            <a:r>
              <a:rPr lang="fa-IR" dirty="0" smtClean="0"/>
              <a:t>نامه ای برای اولیا ارسال ودران در مورد عملکرد دانش اموز در زمینه انجام تکلیف ...توضیح دهند </a:t>
            </a:r>
          </a:p>
          <a:p>
            <a:pPr algn="r"/>
            <a:r>
              <a:rPr lang="fa-IR" dirty="0" smtClean="0"/>
              <a:t>تکالیفی که نیازمند همکاری اولیاست ان را بانامه یا پست یا تلفن به اطلاع والدین برسانید </a:t>
            </a:r>
          </a:p>
          <a:p>
            <a:pPr algn="r"/>
            <a:r>
              <a:rPr lang="fa-IR" dirty="0" smtClean="0"/>
              <a:t>از طریق تماس تلفنی اولیارا در جریان پیشرفت دانش اموز </a:t>
            </a:r>
          </a:p>
          <a:p>
            <a:pPr algn="r"/>
            <a:r>
              <a:rPr lang="fa-IR" dirty="0" smtClean="0"/>
              <a:t>قرار دهید</a:t>
            </a:r>
            <a:endParaRPr lang="en-US" dirty="0"/>
          </a:p>
        </p:txBody>
      </p:sp>
    </p:spTree>
    <p:extLst>
      <p:ext uri="{BB962C8B-B14F-4D97-AF65-F5344CB8AC3E}">
        <p14:creationId xmlns:p14="http://schemas.microsoft.com/office/powerpoint/2010/main" val="2978856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692696"/>
            <a:ext cx="7772400" cy="720080"/>
          </a:xfrm>
        </p:spPr>
        <p:txBody>
          <a:bodyPr>
            <a:normAutofit fontScale="90000"/>
          </a:bodyPr>
          <a:lstStyle/>
          <a:p>
            <a:r>
              <a:rPr lang="fa-IR" dirty="0" smtClean="0"/>
              <a:t>سنجش چیست </a:t>
            </a:r>
            <a:endParaRPr lang="en-US" dirty="0"/>
          </a:p>
        </p:txBody>
      </p:sp>
      <p:sp>
        <p:nvSpPr>
          <p:cNvPr id="3" name="Subtitle 2"/>
          <p:cNvSpPr>
            <a:spLocks noGrp="1"/>
          </p:cNvSpPr>
          <p:nvPr>
            <p:ph type="subTitle" idx="1"/>
          </p:nvPr>
        </p:nvSpPr>
        <p:spPr>
          <a:xfrm>
            <a:off x="467544" y="1628800"/>
            <a:ext cx="8676456" cy="4248472"/>
          </a:xfrm>
        </p:spPr>
        <p:txBody>
          <a:bodyPr/>
          <a:lstStyle/>
          <a:p>
            <a:pPr algn="r"/>
            <a:r>
              <a:rPr lang="fa-IR" dirty="0" smtClean="0"/>
              <a:t>سنجش  اندازه گیری عملکرد است سنجش فرایند جمع اوری اطلاعات از دانش اموزان و مقایسه عملکرد با معیار معین است در اموزش پرورش می توان برای هر راهبرد یا فعالیتی که جهت کسب اگاهی از دانش نگرش یا مهارت های یک فرد یا گروهی از دانش اموزان  به کار می رود از سنجش استفاده کرد . </a:t>
            </a:r>
            <a:endParaRPr lang="en-US" dirty="0"/>
          </a:p>
        </p:txBody>
      </p:sp>
    </p:spTree>
    <p:extLst>
      <p:ext uri="{BB962C8B-B14F-4D97-AF65-F5344CB8AC3E}">
        <p14:creationId xmlns:p14="http://schemas.microsoft.com/office/powerpoint/2010/main" val="3966683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سنجش کارامدی معلم </a:t>
            </a:r>
            <a:endParaRPr lang="en-US" dirty="0"/>
          </a:p>
        </p:txBody>
      </p:sp>
      <p:sp>
        <p:nvSpPr>
          <p:cNvPr id="3" name="Content Placeholder 2"/>
          <p:cNvSpPr>
            <a:spLocks noGrp="1"/>
          </p:cNvSpPr>
          <p:nvPr>
            <p:ph idx="1"/>
          </p:nvPr>
        </p:nvSpPr>
        <p:spPr/>
        <p:txBody>
          <a:bodyPr/>
          <a:lstStyle/>
          <a:p>
            <a:pPr algn="r"/>
            <a:r>
              <a:rPr lang="fa-IR" dirty="0" smtClean="0"/>
              <a:t>معلمان علاوه بر سنجش عملکرد دانش اموزان باید بتوانند میزان توانایی خود در دستیابی به اهداف را نیز ارزیابی کنند </a:t>
            </a:r>
            <a:endParaRPr lang="en-US" dirty="0"/>
          </a:p>
        </p:txBody>
      </p:sp>
    </p:spTree>
    <p:extLst>
      <p:ext uri="{BB962C8B-B14F-4D97-AF65-F5344CB8AC3E}">
        <p14:creationId xmlns:p14="http://schemas.microsoft.com/office/powerpoint/2010/main" val="3010291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موفق و موید باسید </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060722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ازمون </a:t>
            </a:r>
            <a:endParaRPr lang="en-US" dirty="0"/>
          </a:p>
        </p:txBody>
      </p:sp>
      <p:sp>
        <p:nvSpPr>
          <p:cNvPr id="3" name="Content Placeholder 2"/>
          <p:cNvSpPr>
            <a:spLocks noGrp="1"/>
          </p:cNvSpPr>
          <p:nvPr>
            <p:ph idx="1"/>
          </p:nvPr>
        </p:nvSpPr>
        <p:spPr>
          <a:xfrm>
            <a:off x="539552" y="1412776"/>
            <a:ext cx="8229600" cy="4525963"/>
          </a:xfrm>
        </p:spPr>
        <p:txBody>
          <a:bodyPr/>
          <a:lstStyle/>
          <a:p>
            <a:pPr algn="r"/>
            <a:r>
              <a:rPr lang="fa-IR" dirty="0" smtClean="0"/>
              <a:t>وسیله یا شیوه ای است برای کسب اطلاعات در مورد یک نمونه از رفتار دانش اموزدر ارتباط با هدف های اموزشی به صورت استاندارد شده </a:t>
            </a:r>
            <a:endParaRPr lang="en-US" dirty="0"/>
          </a:p>
        </p:txBody>
      </p:sp>
    </p:spTree>
    <p:extLst>
      <p:ext uri="{BB962C8B-B14F-4D97-AF65-F5344CB8AC3E}">
        <p14:creationId xmlns:p14="http://schemas.microsoft.com/office/powerpoint/2010/main" val="3742122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3 دیدگاه در مورد سنجش </a:t>
            </a:r>
            <a:endParaRPr lang="en-US" dirty="0"/>
          </a:p>
        </p:txBody>
      </p:sp>
      <p:sp>
        <p:nvSpPr>
          <p:cNvPr id="3" name="Content Placeholder 2"/>
          <p:cNvSpPr>
            <a:spLocks noGrp="1"/>
          </p:cNvSpPr>
          <p:nvPr>
            <p:ph idx="1"/>
          </p:nvPr>
        </p:nvSpPr>
        <p:spPr/>
        <p:txBody>
          <a:bodyPr/>
          <a:lstStyle/>
          <a:p>
            <a:pPr algn="r"/>
            <a:r>
              <a:rPr lang="fa-IR" dirty="0" smtClean="0"/>
              <a:t>1-سنجش به عنوان اندازه گیری </a:t>
            </a:r>
          </a:p>
          <a:p>
            <a:pPr algn="r"/>
            <a:r>
              <a:rPr lang="fa-IR" dirty="0" smtClean="0"/>
              <a:t>سنجش به عنوان یک شیوه </a:t>
            </a:r>
          </a:p>
          <a:p>
            <a:pPr algn="r"/>
            <a:r>
              <a:rPr lang="fa-IR" dirty="0" smtClean="0"/>
              <a:t>سنجش به عنوان کاوش </a:t>
            </a:r>
            <a:endParaRPr lang="en-US" dirty="0"/>
          </a:p>
        </p:txBody>
      </p:sp>
    </p:spTree>
    <p:extLst>
      <p:ext uri="{BB962C8B-B14F-4D97-AF65-F5344CB8AC3E}">
        <p14:creationId xmlns:p14="http://schemas.microsoft.com/office/powerpoint/2010/main" val="1336971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سنجش به عنوان اندازه گیری </a:t>
            </a:r>
            <a:endParaRPr lang="en-US" dirty="0"/>
          </a:p>
        </p:txBody>
      </p:sp>
      <p:sp>
        <p:nvSpPr>
          <p:cNvPr id="3" name="Content Placeholder 2"/>
          <p:cNvSpPr>
            <a:spLocks noGrp="1"/>
          </p:cNvSpPr>
          <p:nvPr>
            <p:ph idx="1"/>
          </p:nvPr>
        </p:nvSpPr>
        <p:spPr/>
        <p:txBody>
          <a:bodyPr/>
          <a:lstStyle/>
          <a:p>
            <a:pPr algn="r"/>
            <a:r>
              <a:rPr lang="fa-IR" dirty="0" smtClean="0"/>
              <a:t>در این دیدگاه دانش اموز چون ظرفی خالی است که از طریق کعلم پر می شود تدریس فرایندی یکسویه که معلم دانشو اطلاعات لازم را به دانش اموز منتقل می کند دانش امری بیرونی و مستقل از فرد قلمداد می شود وظیفه دانش اموز فقط کسب دانش ارایه شده توسط معلم است </a:t>
            </a:r>
            <a:endParaRPr lang="en-US" dirty="0"/>
          </a:p>
        </p:txBody>
      </p:sp>
    </p:spTree>
    <p:extLst>
      <p:ext uri="{BB962C8B-B14F-4D97-AF65-F5344CB8AC3E}">
        <p14:creationId xmlns:p14="http://schemas.microsoft.com/office/powerpoint/2010/main" val="2731550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سنجش به عنوان یک شیوه </a:t>
            </a:r>
            <a:br>
              <a:rPr lang="fa-IR" dirty="0" smtClean="0"/>
            </a:br>
            <a:endParaRPr lang="en-US" dirty="0"/>
          </a:p>
        </p:txBody>
      </p:sp>
      <p:sp>
        <p:nvSpPr>
          <p:cNvPr id="3" name="Content Placeholder 2"/>
          <p:cNvSpPr>
            <a:spLocks noGrp="1"/>
          </p:cNvSpPr>
          <p:nvPr>
            <p:ph idx="1"/>
          </p:nvPr>
        </p:nvSpPr>
        <p:spPr/>
        <p:txBody>
          <a:bodyPr/>
          <a:lstStyle/>
          <a:p>
            <a:pPr algn="r"/>
            <a:r>
              <a:rPr lang="fa-IR" dirty="0" smtClean="0"/>
              <a:t>دانش مستقل از یادگیرنده وجو دارد و می توان ان را به دانش اموز منتقل و به صورت عینی اندازه گیری کرد معلم همچنان بهخ صورت عینی توانایی دانش اموز را اندازه گیری می کند و در مورد دانش اموز ان اطلاعات کمی فراهم می کند .در این دیدگاه معلم اطلاعات را جمع اوری می کند و نمره می دهد و نتیجه را به مدرسه تحویل می دهد .</a:t>
            </a:r>
            <a:endParaRPr lang="en-US" dirty="0"/>
          </a:p>
        </p:txBody>
      </p:sp>
    </p:spTree>
    <p:extLst>
      <p:ext uri="{BB962C8B-B14F-4D97-AF65-F5344CB8AC3E}">
        <p14:creationId xmlns:p14="http://schemas.microsoft.com/office/powerpoint/2010/main" val="262810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سنجش به عنوان کاوش </a:t>
            </a:r>
            <a:endParaRPr lang="en-US" dirty="0"/>
          </a:p>
        </p:txBody>
      </p:sp>
      <p:sp>
        <p:nvSpPr>
          <p:cNvPr id="3" name="Content Placeholder 2"/>
          <p:cNvSpPr>
            <a:spLocks noGrp="1"/>
          </p:cNvSpPr>
          <p:nvPr>
            <p:ph idx="1"/>
          </p:nvPr>
        </p:nvSpPr>
        <p:spPr/>
        <p:txBody>
          <a:bodyPr/>
          <a:lstStyle/>
          <a:p>
            <a:pPr algn="r"/>
            <a:r>
              <a:rPr lang="fa-IR" dirty="0" smtClean="0"/>
              <a:t>معلم و دانش اموز به صورت فعال در پدید اوردن دانش درگیرند معلم فقطمجری نیست وی از شیوه های سنجش کلاس محور برای تسهیل یادگیری تصمیم گیری در مورد برنامه درسی و ارتباطموثر با دانش اموزان و اولیا بهره می بردیک نسخه ساده برای هر دانش اموز و یک برنامه که بتوان به سرعت و کم درد سر به اجرا دراورد و مشکل یادگیری را حل کند وجود ندارد </a:t>
            </a:r>
            <a:endParaRPr lang="en-US" dirty="0"/>
          </a:p>
        </p:txBody>
      </p:sp>
    </p:spTree>
    <p:extLst>
      <p:ext uri="{BB962C8B-B14F-4D97-AF65-F5344CB8AC3E}">
        <p14:creationId xmlns:p14="http://schemas.microsoft.com/office/powerpoint/2010/main" val="1890565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پوشه کار </a:t>
            </a:r>
            <a:endParaRPr lang="en-US" dirty="0"/>
          </a:p>
        </p:txBody>
      </p:sp>
      <p:sp>
        <p:nvSpPr>
          <p:cNvPr id="3" name="Content Placeholder 2"/>
          <p:cNvSpPr>
            <a:spLocks noGrp="1"/>
          </p:cNvSpPr>
          <p:nvPr>
            <p:ph idx="1"/>
          </p:nvPr>
        </p:nvSpPr>
        <p:spPr/>
        <p:txBody>
          <a:bodyPr/>
          <a:lstStyle/>
          <a:p>
            <a:pPr algn="r"/>
            <a:r>
              <a:rPr lang="fa-IR" dirty="0" smtClean="0"/>
              <a:t>رشد و باز تاب خود ارزیابی دانش اموز </a:t>
            </a:r>
          </a:p>
          <a:p>
            <a:pPr algn="r"/>
            <a:r>
              <a:rPr lang="fa-IR" dirty="0" smtClean="0"/>
              <a:t>بازتاب خود ارزیابی معلم </a:t>
            </a:r>
          </a:p>
          <a:p>
            <a:pPr algn="r"/>
            <a:r>
              <a:rPr lang="fa-IR" dirty="0" smtClean="0"/>
              <a:t>تدوین هدف های اموزشی </a:t>
            </a:r>
            <a:endParaRPr lang="en-US" dirty="0"/>
          </a:p>
        </p:txBody>
      </p:sp>
    </p:spTree>
    <p:extLst>
      <p:ext uri="{BB962C8B-B14F-4D97-AF65-F5344CB8AC3E}">
        <p14:creationId xmlns:p14="http://schemas.microsoft.com/office/powerpoint/2010/main" val="4239378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سنجش پیشرفت تحصیلی </a:t>
            </a:r>
            <a:endParaRPr lang="en-US" dirty="0"/>
          </a:p>
        </p:txBody>
      </p:sp>
      <p:sp>
        <p:nvSpPr>
          <p:cNvPr id="3" name="Content Placeholder 2"/>
          <p:cNvSpPr>
            <a:spLocks noGrp="1"/>
          </p:cNvSpPr>
          <p:nvPr>
            <p:ph idx="1"/>
          </p:nvPr>
        </p:nvSpPr>
        <p:spPr/>
        <p:txBody>
          <a:bodyPr/>
          <a:lstStyle/>
          <a:p>
            <a:r>
              <a:rPr lang="fa-IR" dirty="0" smtClean="0"/>
              <a:t>تصمیم گیری در مورد هدف ارزشیابی </a:t>
            </a:r>
          </a:p>
          <a:p>
            <a:r>
              <a:rPr lang="fa-IR" dirty="0" smtClean="0"/>
              <a:t>تصمیم گیری در مورد چرا ارزشیابی می کنیم </a:t>
            </a:r>
          </a:p>
          <a:p>
            <a:r>
              <a:rPr lang="fa-IR" dirty="0" smtClean="0"/>
              <a:t>تصمیم گیری در باره انچه مورد ارزشیابی قرار می گیرد </a:t>
            </a:r>
          </a:p>
          <a:p>
            <a:r>
              <a:rPr lang="fa-IR" dirty="0" smtClean="0"/>
              <a:t>تصمیم گیری در مورد راه های جمع اوری اطلاعات </a:t>
            </a:r>
          </a:p>
          <a:p>
            <a:r>
              <a:rPr lang="fa-IR" dirty="0" smtClean="0"/>
              <a:t>تصمیم گیری درباره نتایج ارزشیابی </a:t>
            </a:r>
          </a:p>
          <a:p>
            <a:r>
              <a:rPr lang="fa-IR" dirty="0" smtClean="0"/>
              <a:t>فرایند خطی –گام های کاوشگری </a:t>
            </a:r>
          </a:p>
          <a:p>
            <a:endParaRPr lang="en-US" dirty="0"/>
          </a:p>
        </p:txBody>
      </p:sp>
    </p:spTree>
    <p:extLst>
      <p:ext uri="{BB962C8B-B14F-4D97-AF65-F5344CB8AC3E}">
        <p14:creationId xmlns:p14="http://schemas.microsoft.com/office/powerpoint/2010/main" val="2409316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1075</Words>
  <Application>Microsoft Office PowerPoint</Application>
  <PresentationFormat>On-screen Show (4:3)</PresentationFormat>
  <Paragraphs>68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موضوع بحث 31 فرودین 1399</vt:lpstr>
      <vt:lpstr>سنجش چیست </vt:lpstr>
      <vt:lpstr>ازمون </vt:lpstr>
      <vt:lpstr>3 دیدگاه در مورد سنجش </vt:lpstr>
      <vt:lpstr>سنجش به عنوان اندازه گیری </vt:lpstr>
      <vt:lpstr>سنجش به عنوان یک شیوه  </vt:lpstr>
      <vt:lpstr>سنجش به عنوان کاوش </vt:lpstr>
      <vt:lpstr>پوشه کار </vt:lpstr>
      <vt:lpstr>سنجش پیشرفت تحصیلی </vt:lpstr>
      <vt:lpstr>چرا سنجش می کنیم  </vt:lpstr>
      <vt:lpstr>سنجش رسمی و غیر رسمی </vt:lpstr>
      <vt:lpstr>وجوه مختلف سنجش </vt:lpstr>
      <vt:lpstr>چگونه سنجش کنیم  </vt:lpstr>
      <vt:lpstr>اهداف سنجش </vt:lpstr>
      <vt:lpstr> راهبردهای سنجش در مطالعات اجتماعی </vt:lpstr>
      <vt:lpstr>ایستگاه سنجش </vt:lpstr>
      <vt:lpstr>پوشه کار </vt:lpstr>
      <vt:lpstr>پیشنهاداتی در مورد پوشه کار </vt:lpstr>
      <vt:lpstr>مشارکت والدین در سنجش دانش اموزان  </vt:lpstr>
      <vt:lpstr>سنجش کارامدی معلم </vt:lpstr>
      <vt:lpstr>موفق و موید باسید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سنجش چیست</dc:title>
  <dc:creator>clinic</dc:creator>
  <cp:lastModifiedBy>clinic</cp:lastModifiedBy>
  <cp:revision>19</cp:revision>
  <dcterms:created xsi:type="dcterms:W3CDTF">2020-04-18T15:25:38Z</dcterms:created>
  <dcterms:modified xsi:type="dcterms:W3CDTF">2020-04-18T21:53:17Z</dcterms:modified>
</cp:coreProperties>
</file>