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91" r:id="rId2"/>
    <p:sldId id="261" r:id="rId3"/>
    <p:sldId id="262" r:id="rId4"/>
    <p:sldId id="263" r:id="rId5"/>
    <p:sldId id="298"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988840"/>
            <a:ext cx="8208912" cy="3699792"/>
          </a:xfrm>
        </p:spPr>
        <p:txBody>
          <a:bodyPr>
            <a:normAutofit fontScale="90000"/>
          </a:bodyPr>
          <a:lstStyle/>
          <a:p>
            <a:pPr algn="r" rtl="1"/>
            <a:r>
              <a:rPr lang="fa-IR" sz="3100" b="1" dirty="0">
                <a:cs typeface="2  Zar" pitchFamily="2" charset="-78"/>
              </a:rPr>
              <a:t>هدف:  </a:t>
            </a:r>
            <a:r>
              <a:rPr lang="fa-IR" sz="3100" dirty="0">
                <a:cs typeface="2  Zar" pitchFamily="2" charset="-78"/>
              </a:rPr>
              <a:t>نتيجه مطلوبي است كه رفتار سازماني در جهت آن هدايت مي‌شود ( رسيدن به آينده مطلوب) </a:t>
            </a:r>
            <a:br>
              <a:rPr lang="fa-IR" sz="3100" dirty="0">
                <a:cs typeface="2  Zar" pitchFamily="2" charset="-78"/>
              </a:rPr>
            </a:br>
            <a:r>
              <a:rPr lang="fa-IR" sz="3100" b="1" dirty="0">
                <a:cs typeface="2  Zar" pitchFamily="2" charset="-78"/>
              </a:rPr>
              <a:t>نقش هدفها</a:t>
            </a:r>
            <a:r>
              <a:rPr lang="fa-IR" sz="3100" dirty="0">
                <a:cs typeface="2  Zar" pitchFamily="2" charset="-78"/>
              </a:rPr>
              <a:t>:</a:t>
            </a:r>
            <a:br>
              <a:rPr lang="fa-IR" sz="3100" dirty="0">
                <a:cs typeface="2  Zar" pitchFamily="2" charset="-78"/>
              </a:rPr>
            </a:br>
            <a:r>
              <a:rPr lang="fa-IR" sz="3100" dirty="0">
                <a:cs typeface="2  Zar" pitchFamily="2" charset="-78"/>
              </a:rPr>
              <a:t>1- معرف سازمان بوده و موجوديت آن را در جامعه توجيه مي‌كند</a:t>
            </a:r>
            <a:br>
              <a:rPr lang="fa-IR" sz="3100" dirty="0">
                <a:cs typeface="2  Zar" pitchFamily="2" charset="-78"/>
              </a:rPr>
            </a:br>
            <a:r>
              <a:rPr lang="fa-IR" sz="3100" dirty="0">
                <a:cs typeface="2  Zar" pitchFamily="2" charset="-78"/>
              </a:rPr>
              <a:t>2- زمينه هماهنگي فعاليت هاي سازمان را فاهم كرده و وظايف گوناگون را  به هم مرتبط مي كند</a:t>
            </a:r>
            <a:br>
              <a:rPr lang="fa-IR" sz="3100" dirty="0">
                <a:cs typeface="2  Zar" pitchFamily="2" charset="-78"/>
              </a:rPr>
            </a:br>
            <a:r>
              <a:rPr lang="fa-IR" sz="3100" dirty="0">
                <a:cs typeface="2  Zar" pitchFamily="2" charset="-78"/>
              </a:rPr>
              <a:t>3- به تهيه و تدارك ملاكهاي اوليه ارزشيابي و كنترل عملكرد فردي و سازماني كمك مي كند</a:t>
            </a:r>
            <a:br>
              <a:rPr lang="fa-IR" sz="3100" dirty="0">
                <a:cs typeface="2  Zar" pitchFamily="2" charset="-78"/>
              </a:rPr>
            </a:br>
            <a:r>
              <a:rPr lang="fa-IR" sz="3100" b="1" dirty="0">
                <a:cs typeface="2  Zar" pitchFamily="2" charset="-78"/>
              </a:rPr>
              <a:t>تغيير هدفها</a:t>
            </a:r>
            <a:r>
              <a:rPr lang="fa-IR" sz="3100" dirty="0">
                <a:cs typeface="2  Zar" pitchFamily="2" charset="-78"/>
              </a:rPr>
              <a:t>:  </a:t>
            </a:r>
            <a:br>
              <a:rPr lang="fa-IR" sz="3100" dirty="0">
                <a:cs typeface="2  Zar" pitchFamily="2" charset="-78"/>
              </a:rPr>
            </a:br>
            <a:r>
              <a:rPr lang="fa-IR" sz="3100" dirty="0">
                <a:cs typeface="2  Zar" pitchFamily="2" charset="-78"/>
              </a:rPr>
              <a:t>هدفها ممكن است در نتيجه كار، تجربه، عوامل بيروني و دروني تغيير كنند </a:t>
            </a:r>
            <a:br>
              <a:rPr lang="fa-IR" sz="3100" dirty="0">
                <a:cs typeface="2  Zar" pitchFamily="2" charset="-78"/>
              </a:rPr>
            </a:br>
            <a:r>
              <a:rPr lang="fa-IR" sz="3100" dirty="0">
                <a:cs typeface="2  Zar" pitchFamily="2" charset="-78"/>
              </a:rPr>
              <a:t>عوامل بيروني : نياز بازار، گروههاي اجتماعي، قانون گذار، ارباب رجوع</a:t>
            </a:r>
            <a:br>
              <a:rPr lang="fa-IR" sz="3100" dirty="0">
                <a:cs typeface="2  Zar" pitchFamily="2" charset="-78"/>
              </a:rPr>
            </a:br>
            <a:r>
              <a:rPr lang="fa-IR" sz="3100" dirty="0">
                <a:cs typeface="2  Zar" pitchFamily="2" charset="-78"/>
              </a:rPr>
              <a:t>عوامل دروني: ساختار، تكنولوژي، درآمد، هزينه، سرمايه</a:t>
            </a:r>
            <a:br>
              <a:rPr lang="fa-IR" sz="3100" dirty="0">
                <a:cs typeface="2  Zar" pitchFamily="2" charset="-78"/>
              </a:rPr>
            </a:br>
            <a:br>
              <a:rPr lang="fa-IR" sz="3100" dirty="0">
                <a:cs typeface="2  Zar" pitchFamily="2" charset="-78"/>
              </a:rPr>
            </a:br>
            <a:br>
              <a:rPr lang="fa-IR" sz="2800" dirty="0">
                <a:cs typeface="2  Zar" pitchFamily="2" charset="-78"/>
              </a:rPr>
            </a:br>
            <a:endParaRPr lang="en-US" sz="2800" dirty="0">
              <a:cs typeface="2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958"/>
    </mc:Choice>
    <mc:Fallback xmlns="">
      <p:transition spd="slow" advTm="27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594522"/>
          </a:xfrm>
        </p:spPr>
        <p:txBody>
          <a:bodyPr>
            <a:normAutofit/>
          </a:bodyPr>
          <a:lstStyle/>
          <a:p>
            <a:pPr algn="r" rtl="1"/>
            <a:r>
              <a:rPr lang="fa-IR" sz="2800" b="1" dirty="0">
                <a:cs typeface="2  Zar" pitchFamily="2" charset="-78"/>
              </a:rPr>
              <a:t>ملاكهاي تعيين هدف </a:t>
            </a:r>
            <a:br>
              <a:rPr lang="fa-IR" sz="2800" b="1" dirty="0">
                <a:cs typeface="2  Zar" pitchFamily="2" charset="-78"/>
              </a:rPr>
            </a:br>
            <a:r>
              <a:rPr lang="fa-IR" sz="2800" b="1" dirty="0">
                <a:cs typeface="2  Zar" pitchFamily="2" charset="-78"/>
              </a:rPr>
              <a:t>مشخص و معین و دقیق نوشته شود</a:t>
            </a:r>
            <a:br>
              <a:rPr lang="fa-IR" sz="2800" dirty="0">
                <a:cs typeface="2  Zar" pitchFamily="2" charset="-78"/>
              </a:rPr>
            </a:br>
            <a:r>
              <a:rPr lang="fa-IR" sz="2800" dirty="0">
                <a:cs typeface="2  Zar" pitchFamily="2" charset="-78"/>
              </a:rPr>
              <a:t>سنجش پذير باشد ( مشخص شود آيا هدف تحقق يافته يا خير) </a:t>
            </a:r>
            <a:br>
              <a:rPr lang="fa-IR" sz="2800" dirty="0">
                <a:cs typeface="2  Zar" pitchFamily="2" charset="-78"/>
              </a:rPr>
            </a:br>
            <a:r>
              <a:rPr lang="fa-IR" sz="2800" dirty="0">
                <a:cs typeface="2  Zar" pitchFamily="2" charset="-78"/>
              </a:rPr>
              <a:t>تحقق پذير باشد ( در مدت زمان معيني قابل وصول باشد) </a:t>
            </a:r>
            <a:br>
              <a:rPr lang="fa-IR" sz="2800" dirty="0">
                <a:cs typeface="2  Zar" pitchFamily="2" charset="-78"/>
              </a:rPr>
            </a:br>
            <a:r>
              <a:rPr lang="fa-IR" sz="2800" dirty="0">
                <a:cs typeface="2  Zar" pitchFamily="2" charset="-78"/>
              </a:rPr>
              <a:t>پذيرفتني باشد ( مورد قبول افرادي باشد كه مي خواهند در تحقق آن مشاركت كنند) </a:t>
            </a:r>
            <a:br>
              <a:rPr lang="fa-IR" sz="2800" dirty="0">
                <a:cs typeface="2  Zar" pitchFamily="2" charset="-78"/>
              </a:rPr>
            </a:br>
            <a:r>
              <a:rPr lang="fa-IR" sz="2800" dirty="0">
                <a:cs typeface="2  Zar" pitchFamily="2" charset="-78"/>
              </a:rPr>
              <a:t>اهداف  با همدیگر همخواني و توافق داشته باشد ( ضد و نقيض نباشد)</a:t>
            </a:r>
            <a:br>
              <a:rPr lang="fa-IR" sz="2800" dirty="0">
                <a:cs typeface="2  Zar" pitchFamily="2" charset="-78"/>
              </a:rPr>
            </a:br>
            <a:r>
              <a:rPr lang="fa-IR" sz="2800" dirty="0">
                <a:cs typeface="2  Zar" pitchFamily="2" charset="-78"/>
              </a:rPr>
              <a:t>منابع مالی و مادی و انسانی آن پیش بینی شده باشد</a:t>
            </a:r>
            <a:br>
              <a:rPr lang="fa-IR" sz="2800" dirty="0">
                <a:cs typeface="2  Zar" pitchFamily="2" charset="-78"/>
              </a:rPr>
            </a:br>
            <a:r>
              <a:rPr lang="fa-IR" sz="2800" dirty="0">
                <a:cs typeface="2  Zar" pitchFamily="2" charset="-78"/>
              </a:rPr>
              <a:t>دارای بازه زمانی مشخصی باشد.</a:t>
            </a:r>
            <a:br>
              <a:rPr lang="fa-IR" sz="2800" dirty="0">
                <a:cs typeface="2  Zar" pitchFamily="2" charset="-78"/>
              </a:rPr>
            </a:br>
            <a:endParaRPr lang="en-US" sz="2800" dirty="0">
              <a:cs typeface="2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112"/>
    </mc:Choice>
    <mc:Fallback xmlns="">
      <p:transition spd="slow" advTm="33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545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68761"/>
            <a:ext cx="7990656" cy="4032448"/>
          </a:xfrm>
        </p:spPr>
        <p:txBody>
          <a:bodyPr>
            <a:normAutofit/>
          </a:bodyPr>
          <a:lstStyle/>
          <a:p>
            <a:pPr algn="r" rtl="1"/>
            <a:r>
              <a:rPr lang="fa-IR" sz="2800" b="1" dirty="0">
                <a:cs typeface="2  Zar" pitchFamily="2" charset="-78"/>
              </a:rPr>
              <a:t>پيش نگري : </a:t>
            </a:r>
            <a:r>
              <a:rPr lang="fa-IR" sz="2800" dirty="0">
                <a:cs typeface="2  Zar" pitchFamily="2" charset="-78"/>
              </a:rPr>
              <a:t>فرايند استفاده لازم اطلاعات گذشته و حال براي تخمين شرايط و رويدادهاي آينده</a:t>
            </a:r>
            <a:br>
              <a:rPr lang="fa-IR" sz="2800" dirty="0">
                <a:cs typeface="2  Zar" pitchFamily="2" charset="-78"/>
              </a:rPr>
            </a:br>
            <a:r>
              <a:rPr lang="fa-IR" sz="2800" b="1" dirty="0">
                <a:cs typeface="2  Zar" pitchFamily="2" charset="-78"/>
              </a:rPr>
              <a:t>بودجه بندي</a:t>
            </a:r>
            <a:r>
              <a:rPr lang="fa-IR" sz="2800" dirty="0">
                <a:cs typeface="2  Zar" pitchFamily="2" charset="-78"/>
              </a:rPr>
              <a:t>: بودجه سندي است كه مشخص مي كند چه مقدار از كل منابع سازمان به اهداف خاصي اختصاص خواهد يافت  خط مشي بايد انعطاف پذير، جامع، هماهنگ كننده، مطابق موازين اخلاقي و روشن و منطقي باشد.</a:t>
            </a:r>
            <a:br>
              <a:rPr lang="fa-IR" sz="2800" dirty="0">
                <a:cs typeface="2  Zar" pitchFamily="2" charset="-78"/>
              </a:rPr>
            </a:br>
            <a:r>
              <a:rPr lang="fa-IR" sz="2800" b="1" dirty="0">
                <a:cs typeface="2  Zar" pitchFamily="2" charset="-78"/>
              </a:rPr>
              <a:t>خط مشي</a:t>
            </a:r>
            <a:r>
              <a:rPr lang="fa-IR" sz="2800" dirty="0">
                <a:cs typeface="2  Zar" pitchFamily="2" charset="-78"/>
              </a:rPr>
              <a:t>: وسيله اصلي اجراي برنامه است. خط مشي نحوه اجراي عمليات و تحقق هدفها را مشخص مي‌كند.</a:t>
            </a:r>
            <a:br>
              <a:rPr lang="fa-IR" sz="2800" dirty="0">
                <a:cs typeface="2  Zar" pitchFamily="2" charset="-78"/>
              </a:rPr>
            </a:br>
            <a:endParaRPr lang="en-US" sz="28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511"/>
    </mc:Choice>
    <mc:Fallback xmlns="">
      <p:transition spd="slow" advTm="49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556792"/>
            <a:ext cx="8229600" cy="4525963"/>
          </a:xfrm>
        </p:spPr>
        <p:txBody>
          <a:bodyPr/>
          <a:lstStyle/>
          <a:p>
            <a:pPr lvl="8" algn="r"/>
            <a:r>
              <a:rPr lang="fa-IR" sz="4400" b="1" dirty="0">
                <a:solidFill>
                  <a:prstClr val="black"/>
                </a:solidFill>
              </a:rPr>
              <a:t>سوال ( 3):</a:t>
            </a:r>
          </a:p>
          <a:p>
            <a:pPr lvl="0" algn="r"/>
            <a:r>
              <a:rPr lang="fa-IR" dirty="0">
                <a:solidFill>
                  <a:prstClr val="black"/>
                </a:solidFill>
              </a:rPr>
              <a:t>انواع هدفهای آموزشی و تربیتی را در سطح مدرسه بیان نموده  و کارکرد تعیین اهداف سازمانی را برای مدرسه توضیح دهید و چگونگی  فرآیندهدفگذاری را در مدرسه تبیین نمایید . </a:t>
            </a:r>
            <a:endParaRPr lang="en-US"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4189705"/>
      </p:ext>
    </p:extLst>
  </p:cSld>
  <p:clrMapOvr>
    <a:masterClrMapping/>
  </p:clrMapOvr>
  <mc:AlternateContent xmlns:mc="http://schemas.openxmlformats.org/markup-compatibility/2006" xmlns:p14="http://schemas.microsoft.com/office/powerpoint/2010/main">
    <mc:Choice Requires="p14">
      <p:transition spd="slow" p14:dur="2000" advTm="160146"/>
    </mc:Choice>
    <mc:Fallback xmlns="">
      <p:transition spd="slow" advTm="160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1554</TotalTime>
  <Words>334</Words>
  <Application>Microsoft Office PowerPoint</Application>
  <PresentationFormat>On-screen Show (4:3)</PresentationFormat>
  <Paragraphs>6</Paragraphs>
  <Slides>5</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بسم الله الرّحمن الرّحيم</vt:lpstr>
      <vt:lpstr>هدف:  نتيجه مطلوبي است كه رفتار سازماني در جهت آن هدايت مي‌شود ( رسيدن به آينده مطلوب)  نقش هدفها: 1- معرف سازمان بوده و موجوديت آن را در جامعه توجيه مي‌كند 2- زمينه هماهنگي فعاليت هاي سازمان را فاهم كرده و وظايف گوناگون را  به هم مرتبط مي كند 3- به تهيه و تدارك ملاكهاي اوليه ارزشيابي و كنترل عملكرد فردي و سازماني كمك مي كند تغيير هدفها:   هدفها ممكن است در نتيجه كار، تجربه، عوامل بيروني و دروني تغيير كنند  عوامل بيروني : نياز بازار، گروههاي اجتماعي، قانون گذار، ارباب رجوع عوامل دروني: ساختار، تكنولوژي، درآمد، هزينه، سرمايه   </vt:lpstr>
      <vt:lpstr>ملاكهاي تعيين هدف  مشخص و معین و دقیق نوشته شود سنجش پذير باشد ( مشخص شود آيا هدف تحقق يافته يا خير)  تحقق پذير باشد ( در مدت زمان معيني قابل وصول باشد)  پذيرفتني باشد ( مورد قبول افرادي باشد كه مي خواهند در تحقق آن مشاركت كنند)  اهداف  با همدیگر همخواني و توافق داشته باشد ( ضد و نقيض نباشد) منابع مالی و مادی و انسانی آن پیش بینی شده باشد دارای بازه زمانی مشخصی باشد. </vt:lpstr>
      <vt:lpstr>پيش نگري : فرايند استفاده لازم اطلاعات گذشته و حال براي تخمين شرايط و رويدادهاي آينده بودجه بندي: بودجه سندي است كه مشخص مي كند چه مقدار از كل منابع سازمان به اهداف خاصي اختصاص خواهد يافت  خط مشي بايد انعطاف پذير، جامع، هماهنگ كننده، مطابق موازين اخلاقي و روشن و منطقي باشد. خط مشي: وسيله اصلي اجراي برنامه است. خط مشي نحوه اجراي عمليات و تحقق هدفها را مشخص مي‌كند. </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119</cp:revision>
  <dcterms:created xsi:type="dcterms:W3CDTF">2012-01-23T05:26:08Z</dcterms:created>
  <dcterms:modified xsi:type="dcterms:W3CDTF">2020-04-15T03:26:37Z</dcterms:modified>
</cp:coreProperties>
</file>