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1" r:id="rId2"/>
    <p:sldId id="278" r:id="rId3"/>
    <p:sldId id="279" r:id="rId4"/>
    <p:sldId id="280" r:id="rId5"/>
    <p:sldId id="282" r:id="rId6"/>
    <p:sldId id="30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2800" b="1" dirty="0">
                <a:cs typeface="2  Zar" pitchFamily="2" charset="-78"/>
              </a:rPr>
              <a:t>رهبري: </a:t>
            </a:r>
            <a:r>
              <a:rPr lang="fa-IR" sz="3600" dirty="0">
                <a:cs typeface="2  Zar" pitchFamily="2" charset="-78"/>
              </a:rPr>
              <a:t>هدف از رهبري در مديريت، راهنمايي زير دستان در جهت بهتر فهميدن هدفهاي سازمان و برانگيختن آنها به كار و فعاليت مؤثر است.</a:t>
            </a:r>
            <a:br>
              <a:rPr lang="fa-IR" sz="2800" dirty="0">
                <a:cs typeface="2  Zar" pitchFamily="2" charset="-78"/>
              </a:rPr>
            </a:br>
            <a:r>
              <a:rPr lang="fa-IR" sz="2800" b="1" dirty="0">
                <a:cs typeface="2  Zar" pitchFamily="2" charset="-78"/>
              </a:rPr>
              <a:t>تعريف رهبري</a:t>
            </a:r>
            <a:r>
              <a:rPr lang="fa-IR" sz="2800" dirty="0">
                <a:cs typeface="2  Zar" pitchFamily="2" charset="-78"/>
              </a:rPr>
              <a:t>: </a:t>
            </a:r>
            <a:r>
              <a:rPr lang="fa-IR" sz="3600" dirty="0">
                <a:cs typeface="2  Zar" pitchFamily="2" charset="-78"/>
              </a:rPr>
              <a:t>فرايند اثر گذاري و نفوذ در رفتار زير دستان براي هدايت آنها در ايفاي وظايف سازماني است. هر كس يك قدم در راه يادگيري افراد بردارد رهبر آموزشي است.</a:t>
            </a:r>
            <a:endParaRPr lang="en-US" sz="3600" dirty="0">
              <a:cs typeface="2  Zar" pitchFamily="2" charset="-78"/>
            </a:endParaRPr>
          </a:p>
        </p:txBody>
      </p:sp>
      <p:pic>
        <p:nvPicPr>
          <p:cNvPr id="3" name="Audio 2">
            <a:hlinkClick r:id="" action="ppaction://media"/>
            <a:extLst>
              <a:ext uri="{FF2B5EF4-FFF2-40B4-BE49-F238E27FC236}">
                <a16:creationId xmlns:a16="http://schemas.microsoft.com/office/drawing/2014/main" id="{189EB106-1398-4D12-A78F-E065C391A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141"/>
    </mc:Choice>
    <mc:Fallback xmlns="">
      <p:transition spd="slow" advTm="23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3600" dirty="0">
                <a:cs typeface="2  Zar" pitchFamily="2" charset="-78"/>
              </a:rPr>
              <a:t>رهبري در سازمانها از سه ويژگي برخوردار است</a:t>
            </a:r>
            <a:br>
              <a:rPr lang="fa-IR" sz="3600" dirty="0">
                <a:cs typeface="2  Zar" pitchFamily="2" charset="-78"/>
              </a:rPr>
            </a:br>
            <a:r>
              <a:rPr lang="fa-IR" sz="3600" dirty="0">
                <a:cs typeface="2  Zar" pitchFamily="2" charset="-78"/>
              </a:rPr>
              <a:t>1- رهبري مستلزم وجود پيرواني است كه دستورات شخص رهبر را با ميل و اراده بپذيرند.</a:t>
            </a:r>
            <a:br>
              <a:rPr lang="fa-IR" sz="3600" dirty="0">
                <a:cs typeface="2  Zar" pitchFamily="2" charset="-78"/>
              </a:rPr>
            </a:br>
            <a:r>
              <a:rPr lang="fa-IR" sz="3600" dirty="0">
                <a:cs typeface="2  Zar" pitchFamily="2" charset="-78"/>
              </a:rPr>
              <a:t>2- در جريان رهبري، قدرت رهبر و زير دستان نابرابر است. رهبر اختيار دارد فعاليت هاي زير دستان را هدايت كند ولي زير دستان نمي توانند فعاليت هاي رهبر را هدايت كنند. فقط به طرقي مي‌توانند به فعاليت ها اثر بگذارند </a:t>
            </a:r>
            <a:br>
              <a:rPr lang="fa-IR" sz="3600" dirty="0">
                <a:cs typeface="2  Zar" pitchFamily="2" charset="-78"/>
              </a:rPr>
            </a:br>
            <a:r>
              <a:rPr lang="fa-IR" sz="3600" dirty="0">
                <a:cs typeface="2  Zar" pitchFamily="2" charset="-78"/>
              </a:rPr>
              <a:t>3- رهبر به طرق قانوني مي تواند بر زير دستان اعمال نفوذ كند و بر رفتار آنان تأثير بگذارد.</a:t>
            </a:r>
            <a:endParaRPr lang="en-US" sz="3600" dirty="0">
              <a:cs typeface="2  Zar" pitchFamily="2" charset="-78"/>
            </a:endParaRPr>
          </a:p>
        </p:txBody>
      </p:sp>
      <p:pic>
        <p:nvPicPr>
          <p:cNvPr id="5" name="Audio 4">
            <a:hlinkClick r:id="" action="ppaction://media"/>
            <a:extLst>
              <a:ext uri="{FF2B5EF4-FFF2-40B4-BE49-F238E27FC236}">
                <a16:creationId xmlns:a16="http://schemas.microsoft.com/office/drawing/2014/main" id="{29918637-3635-4726-AE47-03CB14A37E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221"/>
    </mc:Choice>
    <mc:Fallback xmlns="">
      <p:transition spd="slow" advTm="17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2800" b="1" dirty="0">
                <a:cs typeface="2  Zar" pitchFamily="2" charset="-78"/>
              </a:rPr>
              <a:t>شايستگي هاي رهبر</a:t>
            </a:r>
            <a:br>
              <a:rPr lang="fa-IR" sz="2800" dirty="0">
                <a:cs typeface="2  Zar" pitchFamily="2" charset="-78"/>
              </a:rPr>
            </a:br>
            <a:r>
              <a:rPr lang="fa-IR" sz="2800" b="1" dirty="0">
                <a:cs typeface="2  Zar" pitchFamily="2" charset="-78"/>
              </a:rPr>
              <a:t>1- تشخيص </a:t>
            </a:r>
            <a:r>
              <a:rPr lang="fa-IR" sz="3600" dirty="0">
                <a:cs typeface="2  Zar" pitchFamily="2" charset="-78"/>
              </a:rPr>
              <a:t>: توانايي مدير در فهم موقعيتي كه مي كوشد تحت تأثير قرار دهد</a:t>
            </a:r>
            <a:br>
              <a:rPr lang="fa-IR" sz="3600" dirty="0">
                <a:cs typeface="2  Zar" pitchFamily="2" charset="-78"/>
              </a:rPr>
            </a:br>
            <a:r>
              <a:rPr lang="fa-IR" sz="3600" dirty="0">
                <a:cs typeface="2  Zar" pitchFamily="2" charset="-78"/>
              </a:rPr>
              <a:t>2-</a:t>
            </a:r>
            <a:r>
              <a:rPr lang="fa-IR" sz="3600" b="1" dirty="0">
                <a:cs typeface="2  Zar" pitchFamily="2" charset="-78"/>
              </a:rPr>
              <a:t> </a:t>
            </a:r>
            <a:r>
              <a:rPr lang="fa-IR" sz="2800" b="1" dirty="0">
                <a:cs typeface="2  Zar" pitchFamily="2" charset="-78"/>
              </a:rPr>
              <a:t>سازگاري</a:t>
            </a:r>
            <a:r>
              <a:rPr lang="fa-IR" sz="3600" dirty="0">
                <a:cs typeface="2  Zar" pitchFamily="2" charset="-78"/>
              </a:rPr>
              <a:t>: توانايي مدير به انطباق رفتار خود و منابعي كه در اختيار دارد با شرايط و عوامل موجود در موقعيت است بطوريكه موجب تغيير در وضعيت موجود و تحقق وضع مطلوب را تسهيل نمايد</a:t>
            </a:r>
            <a:br>
              <a:rPr lang="fa-IR" sz="3600" dirty="0">
                <a:cs typeface="2  Zar" pitchFamily="2" charset="-78"/>
              </a:rPr>
            </a:br>
            <a:r>
              <a:rPr lang="fa-IR" sz="3600" dirty="0">
                <a:cs typeface="2  Zar" pitchFamily="2" charset="-78"/>
              </a:rPr>
              <a:t>3- </a:t>
            </a:r>
            <a:r>
              <a:rPr lang="fa-IR" sz="2800" b="1" dirty="0">
                <a:cs typeface="2  Zar" pitchFamily="2" charset="-78"/>
              </a:rPr>
              <a:t>ارتباط</a:t>
            </a:r>
            <a:r>
              <a:rPr lang="fa-IR" sz="2800" dirty="0">
                <a:cs typeface="2  Zar" pitchFamily="2" charset="-78"/>
              </a:rPr>
              <a:t>: </a:t>
            </a:r>
            <a:r>
              <a:rPr lang="fa-IR" sz="3600" dirty="0">
                <a:cs typeface="2  Zar" pitchFamily="2" charset="-78"/>
              </a:rPr>
              <a:t>توانايي مدير در برقراري ارتباط بگونه اي كه به آساني منظور او را بفهمند و بپذيرند.</a:t>
            </a:r>
            <a:endParaRPr lang="en-US" sz="3600" dirty="0">
              <a:cs typeface="2  Zar" pitchFamily="2" charset="-78"/>
            </a:endParaRPr>
          </a:p>
        </p:txBody>
      </p:sp>
      <p:pic>
        <p:nvPicPr>
          <p:cNvPr id="5" name="Audio 4">
            <a:hlinkClick r:id="" action="ppaction://media"/>
            <a:extLst>
              <a:ext uri="{FF2B5EF4-FFF2-40B4-BE49-F238E27FC236}">
                <a16:creationId xmlns:a16="http://schemas.microsoft.com/office/drawing/2014/main" id="{B8D99FC2-223D-453A-B7F3-E937AE33A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261"/>
    </mc:Choice>
    <mc:Fallback xmlns="">
      <p:transition spd="slow" advTm="21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8721"/>
            <a:ext cx="7772400" cy="4536504"/>
          </a:xfrm>
        </p:spPr>
        <p:txBody>
          <a:bodyPr>
            <a:normAutofit fontScale="90000"/>
          </a:bodyPr>
          <a:lstStyle/>
          <a:p>
            <a:pPr algn="just" rtl="1"/>
            <a:r>
              <a:rPr lang="fa-IR" sz="2800" b="1" dirty="0">
                <a:cs typeface="2  Zar" pitchFamily="2" charset="-78"/>
              </a:rPr>
              <a:t>سرپرستي : </a:t>
            </a:r>
            <a:r>
              <a:rPr lang="fa-IR" sz="3600" dirty="0">
                <a:cs typeface="2  Zar" pitchFamily="2" charset="-78"/>
              </a:rPr>
              <a:t>هدايت فعاليت هاي زير دستان بلافصل است. سرپرست بايد در ارتباط با كاري كه سرپرستي مي‌كند تخصص و مهارت فني داشته باشد. از لحاظ ارتباطي، ميان زير دستان و مديران رده بالاتر، نقش رابط را ايفا مي كند. نقش دوگانه فني و اداري دارد. از يك طرف مديران ارشد او را در رديف خود نمي‌دانند و از طرف ديگر زيردستان او را نماينده و سخنگوي رؤساي سازمان تلقي مي‌كنند</a:t>
            </a:r>
            <a:endParaRPr lang="en-US" sz="3600" dirty="0">
              <a:cs typeface="2  Zar" pitchFamily="2" charset="-78"/>
            </a:endParaRPr>
          </a:p>
        </p:txBody>
      </p:sp>
      <p:pic>
        <p:nvPicPr>
          <p:cNvPr id="4" name="Audio 3">
            <a:hlinkClick r:id="" action="ppaction://media"/>
            <a:extLst>
              <a:ext uri="{FF2B5EF4-FFF2-40B4-BE49-F238E27FC236}">
                <a16:creationId xmlns:a16="http://schemas.microsoft.com/office/drawing/2014/main" id="{F64ADAB9-7706-4A38-A948-332A89A33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770"/>
    </mc:Choice>
    <mc:Fallback xmlns="">
      <p:transition spd="slow" advTm="18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fa-IR" dirty="0"/>
              <a:t>سوال (7) </a:t>
            </a:r>
          </a:p>
          <a:p>
            <a:pPr algn="r"/>
            <a:r>
              <a:rPr lang="fa-IR" dirty="0"/>
              <a:t>تفاوت مفهوم مدیریت را با رهبری تبیین کنید؟ </a:t>
            </a:r>
          </a:p>
          <a:p>
            <a:pPr algn="r"/>
            <a:r>
              <a:rPr lang="fa-IR" dirty="0"/>
              <a:t>رهبری آموزشی به چه معنی است ؟</a:t>
            </a:r>
          </a:p>
          <a:p>
            <a:pPr algn="r"/>
            <a:r>
              <a:rPr lang="fa-IR" dirty="0"/>
              <a:t>رهبری آموزشی در مدرسه کیست ؟ </a:t>
            </a:r>
            <a:endParaRPr lang="en-US" dirty="0"/>
          </a:p>
        </p:txBody>
      </p:sp>
      <p:pic>
        <p:nvPicPr>
          <p:cNvPr id="2" name="Audio 1">
            <a:hlinkClick r:id="" action="ppaction://media"/>
            <a:extLst>
              <a:ext uri="{FF2B5EF4-FFF2-40B4-BE49-F238E27FC236}">
                <a16:creationId xmlns:a16="http://schemas.microsoft.com/office/drawing/2014/main" id="{5C4797E4-E723-47A9-94B9-EC31D21B48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809355"/>
      </p:ext>
    </p:extLst>
  </p:cSld>
  <p:clrMapOvr>
    <a:masterClrMapping/>
  </p:clrMapOvr>
  <mc:AlternateContent xmlns:mc="http://schemas.openxmlformats.org/markup-compatibility/2006" xmlns:p14="http://schemas.microsoft.com/office/powerpoint/2010/main">
    <mc:Choice Requires="p14">
      <p:transition spd="slow" p14:dur="2000" advTm="70538"/>
    </mc:Choice>
    <mc:Fallback xmlns="">
      <p:transition spd="slow" advTm="7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338</Words>
  <Application>Microsoft Office PowerPoint</Application>
  <PresentationFormat>On-screen Show (4:3)</PresentationFormat>
  <Paragraphs>9</Paragraphs>
  <Slides>6</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بسم الله الرّحمن الرّحيم</vt:lpstr>
      <vt:lpstr>رهبري: هدف از رهبري در مديريت، راهنمايي زير دستان در جهت بهتر فهميدن هدفهاي سازمان و برانگيختن آنها به كار و فعاليت مؤثر است. تعريف رهبري: فرايند اثر گذاري و نفوذ در رفتار زير دستان براي هدايت آنها در ايفاي وظايف سازماني است. هر كس يك قدم در راه يادگيري افراد بردارد رهبر آموزشي است.</vt:lpstr>
      <vt:lpstr>رهبري در سازمانها از سه ويژگي برخوردار است 1- رهبري مستلزم وجود پيرواني است كه دستورات شخص رهبر را با ميل و اراده بپذيرند. 2- در جريان رهبري، قدرت رهبر و زير دستان نابرابر است. رهبر اختيار دارد فعاليت هاي زير دستان را هدايت كند ولي زير دستان نمي توانند فعاليت هاي رهبر را هدايت كنند. فقط به طرقي مي‌توانند به فعاليت ها اثر بگذارند  3- رهبر به طرق قانوني مي تواند بر زير دستان اعمال نفوذ كند و بر رفتار آنان تأثير بگذارد.</vt:lpstr>
      <vt:lpstr>شايستگي هاي رهبر 1- تشخيص : توانايي مدير در فهم موقعيتي كه مي كوشد تحت تأثير قرار دهد 2- سازگاري: توانايي مدير به انطباق رفتار خود و منابعي كه در اختيار دارد با شرايط و عوامل موجود در موقعيت است بطوريكه موجب تغيير در وضعيت موجود و تحقق وضع مطلوب را تسهيل نمايد 3- ارتباط: توانايي مدير در برقراري ارتباط بگونه اي كه به آساني منظور او را بفهمند و بپذيرند.</vt:lpstr>
      <vt:lpstr>سرپرستي : هدايت فعاليت هاي زير دستان بلافصل است. سرپرست بايد در ارتباط با كاري كه سرپرستي مي‌كند تخصص و مهارت فني داشته باشد. از لحاظ ارتباطي، ميان زير دستان و مديران رده بالاتر، نقش رابط را ايفا مي كند. نقش دوگانه فني و اداري دارد. از يك طرف مديران ارشد او را در رديف خود نمي‌دانند و از طرف ديگر زيردستان او را نماينده و سخنگوي رؤساي سازمان تلقي مي‌كنند</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115</cp:revision>
  <dcterms:created xsi:type="dcterms:W3CDTF">2012-01-23T05:26:08Z</dcterms:created>
  <dcterms:modified xsi:type="dcterms:W3CDTF">2020-04-15T03:29:41Z</dcterms:modified>
</cp:coreProperties>
</file>