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91" r:id="rId2"/>
    <p:sldId id="264" r:id="rId3"/>
    <p:sldId id="267" r:id="rId4"/>
    <p:sldId id="268" r:id="rId5"/>
    <p:sldId id="269" r:id="rId6"/>
    <p:sldId id="270" r:id="rId7"/>
    <p:sldId id="299"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732A11-813F-40E4-B014-AE284340AF2B}" type="datetimeFigureOut">
              <a:rPr lang="en-US" smtClean="0"/>
              <a:pPr/>
              <a:t>4/15/2020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211DB9-28A3-4964-88D2-C8358C17500E}" type="slidenum">
              <a:rPr lang="en-US" smtClean="0"/>
              <a:pPr/>
              <a:t>‹#›</a:t>
            </a:fld>
            <a:endParaRPr lang="en-US"/>
          </a:p>
        </p:txBody>
      </p:sp>
    </p:spTree>
    <p:extLst>
      <p:ext uri="{BB962C8B-B14F-4D97-AF65-F5344CB8AC3E}">
        <p14:creationId xmlns:p14="http://schemas.microsoft.com/office/powerpoint/2010/main" val="306722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2B4414-E004-42E1-BCDA-2D681306DB5B}" type="datetimeFigureOut">
              <a:rPr lang="en-US" smtClean="0"/>
              <a:pPr/>
              <a:t>4/15/2020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2B4414-E004-42E1-BCDA-2D681306DB5B}" type="datetimeFigureOut">
              <a:rPr lang="en-US" smtClean="0"/>
              <a:pPr/>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2B4414-E004-42E1-BCDA-2D681306DB5B}" type="datetimeFigureOut">
              <a:rPr lang="en-US" smtClean="0"/>
              <a:pPr/>
              <a:t>4/15/2020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2B4414-E004-42E1-BCDA-2D681306DB5B}" type="datetimeFigureOut">
              <a:rPr lang="en-US" smtClean="0"/>
              <a:pPr/>
              <a:t>4/15/2020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2B4414-E004-42E1-BCDA-2D681306DB5B}" type="datetimeFigureOut">
              <a:rPr lang="en-US" smtClean="0"/>
              <a:pPr/>
              <a:t>4/15/2020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2B4414-E004-42E1-BCDA-2D681306DB5B}" type="datetimeFigureOut">
              <a:rPr lang="en-US" smtClean="0"/>
              <a:pPr/>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2B4414-E004-42E1-BCDA-2D681306DB5B}" type="datetimeFigureOut">
              <a:rPr lang="en-US" smtClean="0"/>
              <a:pPr/>
              <a:t>4/15/2020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B31FE2-7DFC-417B-B028-FC7915547F2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6FFFF">
            <a:alpha val="50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2B4414-E004-42E1-BCDA-2D681306DB5B}" type="datetimeFigureOut">
              <a:rPr lang="en-US" smtClean="0"/>
              <a:pPr/>
              <a:t>4/15/2020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B31FE2-7DFC-417B-B028-FC7915547F2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fa-IR" sz="8800" dirty="0">
                <a:cs typeface="2  Zar" pitchFamily="2" charset="-78"/>
              </a:rPr>
              <a:t>بسم الله الرّحمن الرّحيم</a:t>
            </a:r>
            <a:endParaRPr lang="en-US" sz="8800" dirty="0">
              <a:cs typeface="2  Zar" pitchFamily="2" charset="-78"/>
            </a:endParaRPr>
          </a:p>
        </p:txBody>
      </p:sp>
    </p:spTree>
  </p:cSld>
  <p:clrMapOvr>
    <a:masterClrMapping/>
  </p:clrMapOvr>
  <mc:AlternateContent xmlns:mc="http://schemas.openxmlformats.org/markup-compatibility/2006" xmlns:p14="http://schemas.microsoft.com/office/powerpoint/2010/main">
    <mc:Choice Requires="p14">
      <p:transition spd="slow" p14:dur="2000" advTm="6054"/>
    </mc:Choice>
    <mc:Fallback xmlns="">
      <p:transition spd="slow" advTm="605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836712"/>
            <a:ext cx="8208912" cy="5184575"/>
          </a:xfrm>
        </p:spPr>
        <p:txBody>
          <a:bodyPr>
            <a:normAutofit/>
          </a:bodyPr>
          <a:lstStyle/>
          <a:p>
            <a:pPr algn="r" rtl="1"/>
            <a:r>
              <a:rPr lang="fa-IR" sz="2800" b="1" dirty="0">
                <a:cs typeface="2  Zar" pitchFamily="2" charset="-78"/>
              </a:rPr>
              <a:t>تصميم گيري</a:t>
            </a:r>
            <a:r>
              <a:rPr lang="fa-IR" sz="2800" dirty="0">
                <a:cs typeface="2  Zar" pitchFamily="2" charset="-78"/>
              </a:rPr>
              <a:t>، فرايند گزينش عمل خاصي براي حل يك مساله يا مشكل ويژه است ( استونر، 1982).</a:t>
            </a:r>
            <a:br>
              <a:rPr lang="fa-IR" sz="2800" dirty="0">
                <a:cs typeface="2  Zar" pitchFamily="2" charset="-78"/>
              </a:rPr>
            </a:br>
            <a:r>
              <a:rPr lang="fa-IR" sz="2800" b="1" dirty="0">
                <a:cs typeface="2  Zar" pitchFamily="2" charset="-78"/>
              </a:rPr>
              <a:t>مشكل </a:t>
            </a:r>
            <a:r>
              <a:rPr lang="fa-IR" sz="2800" dirty="0">
                <a:cs typeface="2  Zar" pitchFamily="2" charset="-78"/>
              </a:rPr>
              <a:t>آنچه نبايد باشد و هست . آنچه بايد باشد و نيست. تفاوت بين وضعيت موجود و وضعيت مطلوب</a:t>
            </a:r>
            <a:br>
              <a:rPr lang="fa-IR" sz="2800" dirty="0">
                <a:cs typeface="2  Zar" pitchFamily="2" charset="-78"/>
              </a:rPr>
            </a:br>
            <a:r>
              <a:rPr lang="fa-IR" sz="2800" dirty="0">
                <a:cs typeface="2  Zar" pitchFamily="2" charset="-78"/>
              </a:rPr>
              <a:t>1- </a:t>
            </a:r>
            <a:r>
              <a:rPr lang="fa-IR" sz="2800" b="1" dirty="0">
                <a:cs typeface="2  Zar" pitchFamily="2" charset="-78"/>
              </a:rPr>
              <a:t>تصميمات معمول </a:t>
            </a:r>
            <a:r>
              <a:rPr lang="fa-IR" sz="2800" dirty="0">
                <a:cs typeface="2  Zar" pitchFamily="2" charset="-78"/>
              </a:rPr>
              <a:t>( با برنامه) مطابق با عادتها، قاعده ها يا رويه هاي مشخصي اتخاذ مي شوند مانند مسايل تكراري روزمره</a:t>
            </a:r>
            <a:br>
              <a:rPr lang="fa-IR" sz="2800" dirty="0">
                <a:cs typeface="2  Zar" pitchFamily="2" charset="-78"/>
              </a:rPr>
            </a:br>
            <a:r>
              <a:rPr lang="fa-IR" sz="2800" dirty="0">
                <a:cs typeface="2  Zar" pitchFamily="2" charset="-78"/>
              </a:rPr>
              <a:t>2- </a:t>
            </a:r>
            <a:r>
              <a:rPr lang="fa-IR" sz="2800" b="1" dirty="0">
                <a:cs typeface="2  Zar" pitchFamily="2" charset="-78"/>
              </a:rPr>
              <a:t>تصميمات غير معمول </a:t>
            </a:r>
            <a:r>
              <a:rPr lang="fa-IR" sz="2800" dirty="0">
                <a:cs typeface="2  Zar" pitchFamily="2" charset="-78"/>
              </a:rPr>
              <a:t>( بي برنامه) با مشكلات و مسايل جديد و غير عادي سرو كار دارند. ملاك غير معمول بودن تصميم، تكراري نبودن و فقدان رويه هاي معين براي اتخاذ آن است مثل برنامه ريزي و بودجه بندي</a:t>
            </a:r>
            <a:endParaRPr lang="en-US" sz="2800" dirty="0">
              <a:cs typeface="2  Zar"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1005"/>
    </mc:Choice>
    <mc:Fallback xmlns="">
      <p:transition spd="slow" advTm="311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96753"/>
            <a:ext cx="7772400" cy="4104456"/>
          </a:xfrm>
        </p:spPr>
        <p:txBody>
          <a:bodyPr>
            <a:normAutofit/>
          </a:bodyPr>
          <a:lstStyle/>
          <a:p>
            <a:pPr algn="r" rtl="1"/>
            <a:r>
              <a:rPr lang="fa-IR" sz="2800" b="1" dirty="0">
                <a:cs typeface="2  Zar" pitchFamily="2" charset="-78"/>
              </a:rPr>
              <a:t>مراحل تصميم گيري </a:t>
            </a:r>
            <a:br>
              <a:rPr lang="fa-IR" sz="2800" dirty="0">
                <a:cs typeface="2  Zar" pitchFamily="2" charset="-78"/>
              </a:rPr>
            </a:br>
            <a:r>
              <a:rPr lang="fa-IR" sz="3600" dirty="0">
                <a:cs typeface="2  Zar" pitchFamily="2" charset="-78"/>
              </a:rPr>
              <a:t>1- تعريف و تشخيص مساله يا مشكل</a:t>
            </a:r>
            <a:br>
              <a:rPr lang="fa-IR" sz="3600" dirty="0">
                <a:cs typeface="2  Zar" pitchFamily="2" charset="-78"/>
              </a:rPr>
            </a:br>
            <a:r>
              <a:rPr lang="fa-IR" sz="3600" dirty="0">
                <a:cs typeface="2  Zar" pitchFamily="2" charset="-78"/>
              </a:rPr>
              <a:t>2- دستيابي به راه حلهاي فرضي</a:t>
            </a:r>
            <a:br>
              <a:rPr lang="fa-IR" sz="3600" dirty="0">
                <a:cs typeface="2  Zar" pitchFamily="2" charset="-78"/>
              </a:rPr>
            </a:br>
            <a:r>
              <a:rPr lang="fa-IR" sz="3600" dirty="0">
                <a:cs typeface="2  Zar" pitchFamily="2" charset="-78"/>
              </a:rPr>
              <a:t>3- ارزشيابي راه حل ها و گزينش راه حل يا شيوه عمل مناسب</a:t>
            </a:r>
            <a:br>
              <a:rPr lang="fa-IR" sz="3600" dirty="0">
                <a:cs typeface="2  Zar" pitchFamily="2" charset="-78"/>
              </a:rPr>
            </a:br>
            <a:r>
              <a:rPr lang="fa-IR" sz="3600" dirty="0">
                <a:cs typeface="2  Zar" pitchFamily="2" charset="-78"/>
              </a:rPr>
              <a:t>4- اجراي تصميم و بازنگري</a:t>
            </a:r>
            <a:endParaRPr lang="en-US" sz="3600" dirty="0">
              <a:cs typeface="2  Zar"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3566"/>
    </mc:Choice>
    <mc:Fallback xmlns="">
      <p:transition spd="slow" advTm="483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2276872"/>
            <a:ext cx="7772400" cy="1470025"/>
          </a:xfrm>
        </p:spPr>
        <p:txBody>
          <a:bodyPr>
            <a:normAutofit fontScale="90000"/>
          </a:bodyPr>
          <a:lstStyle/>
          <a:p>
            <a:pPr algn="just" rtl="1"/>
            <a:r>
              <a:rPr lang="fa-IR" sz="2800" dirty="0">
                <a:cs typeface="2  Zar" pitchFamily="2" charset="-78"/>
              </a:rPr>
              <a:t>چه كساني را در تصميم گيري  شركت دهيم؟</a:t>
            </a:r>
            <a:br>
              <a:rPr lang="fa-IR" sz="2800" dirty="0">
                <a:cs typeface="2  Zar" pitchFamily="2" charset="-78"/>
              </a:rPr>
            </a:br>
            <a:br>
              <a:rPr lang="fa-IR" sz="2800" dirty="0">
                <a:cs typeface="2  Zar" pitchFamily="2" charset="-78"/>
              </a:rPr>
            </a:br>
            <a:r>
              <a:rPr lang="fa-IR" sz="2800" dirty="0">
                <a:cs typeface="2  Zar" pitchFamily="2" charset="-78"/>
              </a:rPr>
              <a:t>فرآیند تصمیم گیری فردی و گروهی چگونه انجام می شود؟</a:t>
            </a:r>
            <a:br>
              <a:rPr lang="fa-IR" sz="2800" dirty="0">
                <a:cs typeface="2  Zar" pitchFamily="2" charset="-78"/>
              </a:rPr>
            </a:br>
            <a:br>
              <a:rPr lang="fa-IR" sz="2800" dirty="0">
                <a:cs typeface="2  Zar" pitchFamily="2" charset="-78"/>
              </a:rPr>
            </a:br>
            <a:r>
              <a:rPr lang="fa-IR" sz="2800" dirty="0">
                <a:cs typeface="2  Zar" pitchFamily="2" charset="-78"/>
              </a:rPr>
              <a:t>انواع تصمیم گیریها در سازمانهای آموزشی از نظر پارسونز و بارنارد  کدامند؟   </a:t>
            </a:r>
            <a:br>
              <a:rPr lang="fa-IR" sz="2800" dirty="0">
                <a:cs typeface="2  Zar" pitchFamily="2" charset="-78"/>
              </a:rPr>
            </a:br>
            <a:br>
              <a:rPr lang="fa-IR" sz="2800" dirty="0">
                <a:cs typeface="2  Zar" pitchFamily="2" charset="-78"/>
              </a:rPr>
            </a:br>
            <a:br>
              <a:rPr lang="fa-IR" sz="2800" dirty="0">
                <a:cs typeface="2  Zar" pitchFamily="2" charset="-78"/>
              </a:rPr>
            </a:br>
            <a:endParaRPr lang="en-US" sz="2800" dirty="0">
              <a:cs typeface="2  Zar"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4551"/>
    </mc:Choice>
    <mc:Fallback xmlns="">
      <p:transition spd="slow" advTm="444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9090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6713"/>
            <a:ext cx="7772400" cy="4248472"/>
          </a:xfrm>
        </p:spPr>
        <p:txBody>
          <a:bodyPr>
            <a:normAutofit/>
          </a:bodyPr>
          <a:lstStyle/>
          <a:p>
            <a:pPr algn="r" rtl="1"/>
            <a:r>
              <a:rPr lang="fa-IR" sz="2800" b="1" dirty="0">
                <a:cs typeface="2  Zar" pitchFamily="2" charset="-78"/>
              </a:rPr>
              <a:t>مزاياي تصميم گيري مشاركتي</a:t>
            </a:r>
            <a:br>
              <a:rPr lang="fa-IR" sz="3200" dirty="0">
                <a:cs typeface="2  Zar" pitchFamily="2" charset="-78"/>
              </a:rPr>
            </a:br>
            <a:r>
              <a:rPr lang="fa-IR" sz="3200" dirty="0">
                <a:cs typeface="2  Zar" pitchFamily="2" charset="-78"/>
              </a:rPr>
              <a:t> </a:t>
            </a:r>
            <a:r>
              <a:rPr lang="fa-IR" sz="3600" dirty="0">
                <a:cs typeface="2  Zar" pitchFamily="2" charset="-78"/>
              </a:rPr>
              <a:t>كيفيت بالا مي رود</a:t>
            </a:r>
            <a:br>
              <a:rPr lang="fa-IR" sz="3600" dirty="0">
                <a:cs typeface="2  Zar" pitchFamily="2" charset="-78"/>
              </a:rPr>
            </a:br>
            <a:r>
              <a:rPr lang="fa-IR" sz="3600" dirty="0">
                <a:cs typeface="2  Zar" pitchFamily="2" charset="-78"/>
              </a:rPr>
              <a:t>باعث خلاقيت مي‌شود</a:t>
            </a:r>
            <a:br>
              <a:rPr lang="fa-IR" sz="3600" dirty="0">
                <a:cs typeface="2  Zar" pitchFamily="2" charset="-78"/>
              </a:rPr>
            </a:br>
            <a:r>
              <a:rPr lang="fa-IR" sz="3600" dirty="0">
                <a:cs typeface="2  Zar" pitchFamily="2" charset="-78"/>
              </a:rPr>
              <a:t>پذيرش تصميم بهتري مي‌شود</a:t>
            </a:r>
            <a:br>
              <a:rPr lang="fa-IR" sz="3600" dirty="0">
                <a:cs typeface="2  Zar" pitchFamily="2" charset="-78"/>
              </a:rPr>
            </a:br>
            <a:r>
              <a:rPr lang="fa-IR" sz="3600" dirty="0">
                <a:cs typeface="2  Zar" pitchFamily="2" charset="-78"/>
              </a:rPr>
              <a:t>درك تصميم افزايش مي يابد</a:t>
            </a:r>
            <a:br>
              <a:rPr lang="fa-IR" sz="3600" dirty="0">
                <a:cs typeface="2  Zar" pitchFamily="2" charset="-78"/>
              </a:rPr>
            </a:br>
            <a:r>
              <a:rPr lang="fa-IR" sz="3600" dirty="0">
                <a:cs typeface="2  Zar" pitchFamily="2" charset="-78"/>
              </a:rPr>
              <a:t>دقت افزايش مي يابد</a:t>
            </a:r>
            <a:endParaRPr lang="en-US" sz="3600" dirty="0">
              <a:cs typeface="2  Zar" pitchFamily="2" charset="-78"/>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6494"/>
    </mc:Choice>
    <mc:Fallback xmlns="">
      <p:transition spd="slow" advTm="316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692696"/>
            <a:ext cx="7772400" cy="3960440"/>
          </a:xfrm>
        </p:spPr>
        <p:txBody>
          <a:bodyPr>
            <a:normAutofit/>
          </a:bodyPr>
          <a:lstStyle/>
          <a:p>
            <a:pPr algn="r" rtl="1"/>
            <a:r>
              <a:rPr lang="fa-IR" sz="2800" b="1" dirty="0">
                <a:cs typeface="2  Zar" pitchFamily="2" charset="-78"/>
              </a:rPr>
              <a:t>مشكلات تصميم گيري مشاركتي</a:t>
            </a:r>
            <a:br>
              <a:rPr lang="fa-IR" sz="2800" dirty="0">
                <a:cs typeface="2  Zar" pitchFamily="2" charset="-78"/>
              </a:rPr>
            </a:br>
            <a:r>
              <a:rPr lang="fa-IR" sz="2800" dirty="0">
                <a:cs typeface="2  Zar" pitchFamily="2" charset="-78"/>
              </a:rPr>
              <a:t> </a:t>
            </a:r>
            <a:r>
              <a:rPr lang="fa-IR" sz="3600" dirty="0">
                <a:cs typeface="2  Zar" pitchFamily="2" charset="-78"/>
              </a:rPr>
              <a:t>خوشبيني بيش از حد</a:t>
            </a:r>
            <a:br>
              <a:rPr lang="fa-IR" sz="3600" dirty="0">
                <a:cs typeface="2  Zar" pitchFamily="2" charset="-78"/>
              </a:rPr>
            </a:br>
            <a:r>
              <a:rPr lang="fa-IR" sz="3600" dirty="0">
                <a:cs typeface="2  Zar" pitchFamily="2" charset="-78"/>
              </a:rPr>
              <a:t>پايبندي اخلاقي</a:t>
            </a:r>
            <a:br>
              <a:rPr lang="fa-IR" sz="3600" dirty="0">
                <a:cs typeface="2  Zar" pitchFamily="2" charset="-78"/>
              </a:rPr>
            </a:br>
            <a:r>
              <a:rPr lang="fa-IR" sz="3600" dirty="0">
                <a:cs typeface="2  Zar" pitchFamily="2" charset="-78"/>
              </a:rPr>
              <a:t>قالبي انديشيدن</a:t>
            </a:r>
            <a:br>
              <a:rPr lang="fa-IR" sz="3600" dirty="0">
                <a:cs typeface="2  Zar" pitchFamily="2" charset="-78"/>
              </a:rPr>
            </a:br>
            <a:r>
              <a:rPr lang="fa-IR" sz="3600" dirty="0">
                <a:cs typeface="2  Zar" pitchFamily="2" charset="-78"/>
              </a:rPr>
              <a:t>فشار گروه</a:t>
            </a:r>
            <a:br>
              <a:rPr lang="fa-IR" sz="3600" dirty="0">
                <a:cs typeface="2  Zar" pitchFamily="2" charset="-78"/>
              </a:rPr>
            </a:br>
            <a:r>
              <a:rPr lang="fa-IR" sz="3600" dirty="0">
                <a:cs typeface="2  Zar" pitchFamily="2" charset="-78"/>
              </a:rPr>
              <a:t>خود سانسوري</a:t>
            </a:r>
            <a:br>
              <a:rPr lang="fa-IR" sz="3600" dirty="0">
                <a:cs typeface="2  Zar" pitchFamily="2" charset="-78"/>
              </a:rPr>
            </a:br>
            <a:r>
              <a:rPr lang="fa-IR" sz="3600" dirty="0">
                <a:cs typeface="2  Zar" pitchFamily="2" charset="-78"/>
              </a:rPr>
              <a:t>وقت گير بودن</a:t>
            </a:r>
            <a:endParaRPr lang="en-US" sz="3600" dirty="0">
              <a:cs typeface="2  Zar" pitchFamily="2" charset="-78"/>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2951"/>
    </mc:Choice>
    <mc:Fallback xmlns="">
      <p:transition spd="slow" advTm="1072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r"/>
            <a:r>
              <a:rPr lang="fa-IR"/>
              <a:t>سوال (4)</a:t>
            </a:r>
            <a:endParaRPr lang="fa-IR" dirty="0"/>
          </a:p>
          <a:p>
            <a:pPr algn="r"/>
            <a:r>
              <a:rPr lang="fa-IR" dirty="0"/>
              <a:t>چرا تصمیم گیری را مغز یا قلب سازمان می دانند؟ </a:t>
            </a:r>
          </a:p>
          <a:p>
            <a:pPr algn="r"/>
            <a:r>
              <a:rPr lang="fa-IR" dirty="0"/>
              <a:t>چرا انتخاب بهترین تصمیم در سازمانهای آموزشی امکانپذیر نیست؟</a:t>
            </a:r>
          </a:p>
          <a:p>
            <a:pPr algn="r"/>
            <a:r>
              <a:rPr lang="fa-IR" dirty="0"/>
              <a:t>در چه شرایطی تصمیم گیری مشارکتی بر تصمیم گیری فردی ارجحیت  دارد؟</a:t>
            </a:r>
          </a:p>
          <a:p>
            <a:pPr algn="r"/>
            <a:r>
              <a:rPr lang="fa-IR" dirty="0"/>
              <a:t>چگونه می توان به یک تصمیم مطلوب دست یافت ؟ </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51317286"/>
      </p:ext>
    </p:extLst>
  </p:cSld>
  <p:clrMapOvr>
    <a:masterClrMapping/>
  </p:clrMapOvr>
  <mc:AlternateContent xmlns:mc="http://schemas.openxmlformats.org/markup-compatibility/2006" xmlns:p14="http://schemas.microsoft.com/office/powerpoint/2010/main">
    <mc:Choice Requires="p14">
      <p:transition spd="slow" p14:dur="2000" advTm="109153"/>
    </mc:Choice>
    <mc:Fallback xmlns="">
      <p:transition spd="slow" advTm="109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1605</TotalTime>
  <Words>296</Words>
  <Application>Microsoft Office PowerPoint</Application>
  <PresentationFormat>On-screen Show (4:3)</PresentationFormat>
  <Paragraphs>11</Paragraphs>
  <Slides>7</Slides>
  <Notes>0</Notes>
  <HiddenSlides>0</HiddenSlides>
  <MMClips>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Office Theme</vt:lpstr>
      <vt:lpstr>بسم الله الرّحمن الرّحيم</vt:lpstr>
      <vt:lpstr>تصميم گيري، فرايند گزينش عمل خاصي براي حل يك مساله يا مشكل ويژه است ( استونر، 1982). مشكل آنچه نبايد باشد و هست . آنچه بايد باشد و نيست. تفاوت بين وضعيت موجود و وضعيت مطلوب 1- تصميمات معمول ( با برنامه) مطابق با عادتها، قاعده ها يا رويه هاي مشخصي اتخاذ مي شوند مانند مسايل تكراري روزمره 2- تصميمات غير معمول ( بي برنامه) با مشكلات و مسايل جديد و غير عادي سرو كار دارند. ملاك غير معمول بودن تصميم، تكراري نبودن و فقدان رويه هاي معين براي اتخاذ آن است مثل برنامه ريزي و بودجه بندي</vt:lpstr>
      <vt:lpstr>مراحل تصميم گيري  1- تعريف و تشخيص مساله يا مشكل 2- دستيابي به راه حلهاي فرضي 3- ارزشيابي راه حل ها و گزينش راه حل يا شيوه عمل مناسب 4- اجراي تصميم و بازنگري</vt:lpstr>
      <vt:lpstr>چه كساني را در تصميم گيري  شركت دهيم؟  فرآیند تصمیم گیری فردی و گروهی چگونه انجام می شود؟  انواع تصمیم گیریها در سازمانهای آموزشی از نظر پارسونز و بارنارد  کدامند؟      </vt:lpstr>
      <vt:lpstr>مزاياي تصميم گيري مشاركتي  كيفيت بالا مي رود باعث خلاقيت مي‌شود پذيرش تصميم بهتري مي‌شود درك تصميم افزايش مي يابد دقت افزايش مي يابد</vt:lpstr>
      <vt:lpstr>مشكلات تصميم گيري مشاركتي  خوشبيني بيش از حد پايبندي اخلاقي قالبي انديشيدن فشار گروه خود سانسوري وقت گير بودن</vt:lpstr>
      <vt:lpstr>PowerPoint Presentation</vt:lpstr>
    </vt:vector>
  </TitlesOfParts>
  <Company>MRT www.Win2Farsi.com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تعريف سازمان: به كوشش جمعي  و آگاهانه عمده اي از افراد گفته مي شود كه براي رسيدن به هدفي مشترك، كه هر يك از آنها به تنهايي از رسيدن به آن عاجزند، با يكديگر همكاري مي كنند سازمان رسمي : ساختاري  است كه با وظايف كلي، اختيارات، نمودار، شرح وظايف واحد، خط مشي و دستورالعمل شناخته مي شود  اين سازمانها براي رسيدن به  هدفهاي خود، طبق برنامه عمل مي كنند و فعاليت آنها مستلزم استفاده از منابع انساني،</dc:title>
  <dc:creator>MRT</dc:creator>
  <cp:lastModifiedBy>Mohammad</cp:lastModifiedBy>
  <cp:revision>119</cp:revision>
  <dcterms:created xsi:type="dcterms:W3CDTF">2012-01-23T05:26:08Z</dcterms:created>
  <dcterms:modified xsi:type="dcterms:W3CDTF">2020-04-15T03:27:10Z</dcterms:modified>
</cp:coreProperties>
</file>