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0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14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5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98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7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00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13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6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9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8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3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6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5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3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0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2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ED553E9-86EB-4CD4-B202-EBFD7A3D427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A7032A3-EB2E-4BE3-B2B9-EA038EE6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7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968188"/>
            <a:ext cx="8825658" cy="494852"/>
          </a:xfrm>
        </p:spPr>
        <p:txBody>
          <a:bodyPr/>
          <a:lstStyle/>
          <a:p>
            <a:pPr algn="ctr"/>
            <a:r>
              <a:rPr lang="fa-IR" sz="2400" dirty="0" smtClean="0">
                <a:cs typeface="B Zar" panose="00000400000000000000" pitchFamily="2" charset="-78"/>
              </a:rPr>
              <a:t>بسم الله الرحمن الرحیم</a:t>
            </a:r>
            <a:endParaRPr lang="en-US" sz="2400" dirty="0">
              <a:cs typeface="B Zar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645920"/>
            <a:ext cx="8825658" cy="399288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fa-IR" sz="6400" dirty="0" smtClean="0">
                <a:solidFill>
                  <a:srgbClr val="FFC000"/>
                </a:solidFill>
                <a:cs typeface="B Titr" panose="00000700000000000000" pitchFamily="2" charset="-78"/>
              </a:rPr>
              <a:t>درس تربیت </a:t>
            </a:r>
            <a:r>
              <a:rPr lang="fa-IR" sz="6400" dirty="0">
                <a:solidFill>
                  <a:srgbClr val="FFC000"/>
                </a:solidFill>
                <a:cs typeface="B Titr" panose="00000700000000000000" pitchFamily="2" charset="-78"/>
              </a:rPr>
              <a:t>دینی و اخلاق کودک و </a:t>
            </a:r>
            <a:r>
              <a:rPr lang="fa-IR" sz="6400" dirty="0" smtClean="0">
                <a:solidFill>
                  <a:srgbClr val="FFC000"/>
                </a:solidFill>
                <a:cs typeface="B Titr" panose="00000700000000000000" pitchFamily="2" charset="-78"/>
              </a:rPr>
              <a:t>نوجوان</a:t>
            </a:r>
            <a:endParaRPr lang="en-US" sz="6400" dirty="0" smtClean="0">
              <a:solidFill>
                <a:srgbClr val="FFC000"/>
              </a:solidFill>
              <a:cs typeface="B Titr" panose="00000700000000000000" pitchFamily="2" charset="-78"/>
            </a:endParaRPr>
          </a:p>
          <a:p>
            <a:pPr algn="ctr"/>
            <a:r>
              <a:rPr lang="fa-IR" sz="7200" dirty="0" smtClean="0">
                <a:solidFill>
                  <a:srgbClr val="FFC000"/>
                </a:solidFill>
                <a:cs typeface="B Titr" panose="00000700000000000000" pitchFamily="2" charset="-78"/>
              </a:rPr>
              <a:t>نگاهی </a:t>
            </a:r>
            <a:r>
              <a:rPr lang="fa-IR" sz="7200" dirty="0">
                <a:solidFill>
                  <a:srgbClr val="FFC000"/>
                </a:solidFill>
                <a:cs typeface="B Titr" panose="00000700000000000000" pitchFamily="2" charset="-78"/>
              </a:rPr>
              <a:t>دو باره به تربیت </a:t>
            </a:r>
            <a:r>
              <a:rPr lang="fa-IR" sz="7200" dirty="0" smtClean="0">
                <a:solidFill>
                  <a:srgbClr val="FFC000"/>
                </a:solidFill>
                <a:cs typeface="B Titr" panose="00000700000000000000" pitchFamily="2" charset="-78"/>
              </a:rPr>
              <a:t>اسلامی</a:t>
            </a:r>
            <a:endParaRPr lang="en-US" sz="7200" dirty="0" smtClean="0">
              <a:solidFill>
                <a:srgbClr val="FFC000"/>
              </a:solidFill>
              <a:cs typeface="B Titr" panose="00000700000000000000" pitchFamily="2" charset="-78"/>
            </a:endParaRPr>
          </a:p>
          <a:p>
            <a:pPr algn="ctr"/>
            <a:r>
              <a:rPr lang="fa-IR" sz="7200" dirty="0" smtClean="0">
                <a:cs typeface="B Titr" panose="00000700000000000000" pitchFamily="2" charset="-78"/>
              </a:rPr>
              <a:t> </a:t>
            </a:r>
            <a:r>
              <a:rPr lang="fa-IR" sz="7200" dirty="0">
                <a:cs typeface="B Titr" panose="00000700000000000000" pitchFamily="2" charset="-78"/>
              </a:rPr>
              <a:t>(دکتر خسرو باقری</a:t>
            </a:r>
            <a:r>
              <a:rPr lang="fa-IR" sz="3600" dirty="0" smtClean="0">
                <a:cs typeface="B Titr" panose="00000700000000000000" pitchFamily="2" charset="-78"/>
              </a:rPr>
              <a:t>)</a:t>
            </a:r>
          </a:p>
          <a:p>
            <a:pPr algn="ctr"/>
            <a:endParaRPr lang="fa-IR" sz="3600" b="1" dirty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algn="ctr"/>
            <a:r>
              <a:rPr lang="fa-IR" sz="3600" dirty="0">
                <a:solidFill>
                  <a:schemeClr val="bg1">
                    <a:lumMod val="95000"/>
                  </a:schemeClr>
                </a:solidFill>
                <a:cs typeface="B Titr" pitchFamily="2" charset="-78"/>
              </a:rPr>
              <a:t>آموزش مجازی دانشجویان </a:t>
            </a: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Titr" pitchFamily="2" charset="-78"/>
              </a:rPr>
              <a:t>کارشناسی</a:t>
            </a:r>
          </a:p>
          <a:p>
            <a:pPr algn="ctr"/>
            <a:r>
              <a:rPr lang="fa-IR" sz="12300" dirty="0" smtClean="0">
                <a:solidFill>
                  <a:schemeClr val="bg1">
                    <a:lumMod val="95000"/>
                  </a:schemeClr>
                </a:solidFill>
                <a:cs typeface="B Titr" pitchFamily="2" charset="-78"/>
              </a:rPr>
              <a:t>قسمت دوم</a:t>
            </a:r>
          </a:p>
          <a:p>
            <a:pPr algn="ctr"/>
            <a:r>
              <a:rPr lang="fa-IR" sz="12300" dirty="0" smtClean="0">
                <a:solidFill>
                  <a:srgbClr val="FFC000"/>
                </a:solidFill>
                <a:cs typeface="B Titr" pitchFamily="2" charset="-78"/>
              </a:rPr>
              <a:t>فصل سوم – ماهیت و قلمرو تعلیم و تربیت اسلامی</a:t>
            </a:r>
          </a:p>
          <a:p>
            <a:pPr algn="ctr"/>
            <a:endParaRPr lang="en-US" sz="3600" dirty="0" smtClean="0">
              <a:solidFill>
                <a:srgbClr val="FFC000"/>
              </a:solidFill>
              <a:cs typeface="B Titr" pitchFamily="2" charset="-78"/>
            </a:endParaRPr>
          </a:p>
          <a:p>
            <a:pPr algn="ctr"/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Titr" pitchFamily="2" charset="-78"/>
              </a:rPr>
              <a:t> </a:t>
            </a:r>
          </a:p>
          <a:p>
            <a:pPr algn="ctr"/>
            <a:endParaRPr lang="fa-IR" sz="3600" dirty="0">
              <a:solidFill>
                <a:schemeClr val="bg1">
                  <a:lumMod val="95000"/>
                </a:schemeClr>
              </a:solidFill>
              <a:cs typeface="B Titr" pitchFamily="2" charset="-78"/>
            </a:endParaRPr>
          </a:p>
          <a:p>
            <a:pPr algn="ctr"/>
            <a:r>
              <a:rPr lang="fa-IR" sz="5600" dirty="0">
                <a:solidFill>
                  <a:schemeClr val="bg2">
                    <a:lumMod val="10000"/>
                  </a:schemeClr>
                </a:solidFill>
                <a:cs typeface="B Titr" pitchFamily="2" charset="-78"/>
              </a:rPr>
              <a:t>پردیس شهید باهنر اصفهان </a:t>
            </a:r>
          </a:p>
          <a:p>
            <a:pPr algn="ctr"/>
            <a:r>
              <a:rPr lang="fa-IR" sz="5600" dirty="0">
                <a:solidFill>
                  <a:schemeClr val="bg2">
                    <a:lumMod val="10000"/>
                  </a:schemeClr>
                </a:solidFill>
                <a:cs typeface="B Titr" pitchFamily="2" charset="-78"/>
              </a:rPr>
              <a:t>اردیبهشت 1399</a:t>
            </a:r>
          </a:p>
          <a:p>
            <a:pPr algn="ctr"/>
            <a:r>
              <a:rPr lang="fa-IR" sz="5600" dirty="0" smtClean="0">
                <a:solidFill>
                  <a:schemeClr val="bg2">
                    <a:lumMod val="10000"/>
                  </a:schemeClr>
                </a:solidFill>
                <a:cs typeface="B Titr" pitchFamily="2" charset="-78"/>
              </a:rPr>
              <a:t> مدرس: اکبر پناهی </a:t>
            </a:r>
            <a:endParaRPr lang="fa-IR" sz="5600" dirty="0">
              <a:solidFill>
                <a:schemeClr val="bg2">
                  <a:lumMod val="10000"/>
                </a:schemeClr>
              </a:solidFill>
              <a:cs typeface="B Titr" pitchFamily="2" charset="-78"/>
            </a:endParaRPr>
          </a:p>
          <a:p>
            <a:pPr algn="ctr"/>
            <a:endParaRPr lang="fa-IR" sz="3600" b="1" dirty="0" smtClean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algn="ctr"/>
            <a:endParaRPr lang="fa-IR" sz="3600" b="1" dirty="0" smtClean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7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90"/>
    </mc:Choice>
    <mc:Fallback>
      <p:transition spd="slow" advTm="11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8339"/>
            <a:ext cx="8825658" cy="1527586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توصیف کلید واژه ها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818042"/>
            <a:ext cx="8825658" cy="1688951"/>
          </a:xfrm>
        </p:spPr>
        <p:txBody>
          <a:bodyPr>
            <a:normAutofit/>
          </a:bodyPr>
          <a:lstStyle/>
          <a:p>
            <a:pPr algn="r"/>
            <a:r>
              <a:rPr lang="fa-IR" sz="4000" dirty="0">
                <a:solidFill>
                  <a:srgbClr val="FFC000"/>
                </a:solidFill>
                <a:cs typeface="2  Titr" panose="00000700000000000000" pitchFamily="2" charset="-78"/>
              </a:rPr>
              <a:t>6 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–نحوه ایجاد تغییر</a:t>
            </a:r>
            <a:endParaRPr lang="fa-IR" sz="4000" dirty="0">
              <a:solidFill>
                <a:srgbClr val="FFC000"/>
              </a:solidFill>
              <a:cs typeface="2  Titr" panose="00000700000000000000" pitchFamily="2" charset="-78"/>
            </a:endParaRP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منظور« اصول»   و« روش» های ترییتی است.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7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49"/>
    </mc:Choice>
    <mc:Fallback>
      <p:transition spd="slow" advTm="4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935916"/>
            <a:ext cx="8825658" cy="1635162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/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>
                <a:cs typeface="2  Titr" panose="00000700000000000000" pitchFamily="2" charset="-78"/>
              </a:rPr>
              <a:t/>
            </a:r>
            <a:br>
              <a:rPr lang="fa-IR" sz="3200" dirty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مساله سوم :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روش </a:t>
            </a:r>
            <a:r>
              <a:rPr lang="fa-IR" sz="3200" dirty="0" smtClean="0">
                <a:cs typeface="2  Titr" panose="00000700000000000000" pitchFamily="2" charset="-78"/>
              </a:rPr>
              <a:t>تحقیق در تعلیم و تربیت </a:t>
            </a:r>
            <a:r>
              <a:rPr lang="fa-IR" sz="3200" dirty="0" smtClean="0">
                <a:cs typeface="2  Titr" panose="00000700000000000000" pitchFamily="2" charset="-78"/>
              </a:rPr>
              <a:t> </a:t>
            </a:r>
            <a:r>
              <a:rPr lang="fa-IR" sz="3200" dirty="0" smtClean="0">
                <a:cs typeface="2  Titr" panose="00000700000000000000" pitchFamily="2" charset="-78"/>
              </a:rPr>
              <a:t/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651" y="2958353"/>
            <a:ext cx="8825658" cy="2947595"/>
          </a:xfrm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سه نوع تلقی از از تعلیم و تربیت اسلامی وجود دارد :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الف- یک نظام </a:t>
            </a:r>
            <a:r>
              <a:rPr lang="fa-IR" sz="4000" dirty="0" smtClean="0">
                <a:solidFill>
                  <a:schemeClr val="bg1"/>
                </a:solidFill>
                <a:cs typeface="2  Titr" panose="00000700000000000000" pitchFamily="2" charset="-78"/>
              </a:rPr>
              <a:t>توصیفی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 است 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ب- یک نظام  </a:t>
            </a:r>
            <a:r>
              <a:rPr lang="fa-IR" sz="4000" dirty="0" smtClean="0">
                <a:solidFill>
                  <a:schemeClr val="bg1"/>
                </a:solidFill>
                <a:cs typeface="2  Titr" panose="00000700000000000000" pitchFamily="2" charset="-78"/>
              </a:rPr>
              <a:t>استنباطی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 است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ج – یک نظام </a:t>
            </a:r>
            <a:r>
              <a:rPr lang="fa-IR" sz="4000" dirty="0" smtClean="0">
                <a:solidFill>
                  <a:schemeClr val="bg1"/>
                </a:solidFill>
                <a:cs typeface="2  Titr" panose="00000700000000000000" pitchFamily="2" charset="-78"/>
              </a:rPr>
              <a:t>استنباطی – تاسیسی 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است </a:t>
            </a:r>
            <a:endParaRPr lang="fa-IR" sz="4000" dirty="0">
              <a:solidFill>
                <a:srgbClr val="FFC000"/>
              </a:solidFill>
              <a:cs typeface="2 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34"/>
    </mc:Choice>
    <mc:Fallback>
      <p:transition spd="slow" advTm="10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494852"/>
            <a:ext cx="8825658" cy="1247887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روش تحقیق در تعلیم و تربیت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925620"/>
            <a:ext cx="8825658" cy="3044413"/>
          </a:xfrm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الف-اگر تلقی از تعلیم و تربیت ، </a:t>
            </a:r>
            <a:r>
              <a:rPr lang="fa-IR" sz="4000" dirty="0">
                <a:solidFill>
                  <a:srgbClr val="FFC000"/>
                </a:solidFill>
                <a:cs typeface="2  Titr" panose="00000700000000000000" pitchFamily="2" charset="-78"/>
              </a:rPr>
              <a:t>یک نظام </a:t>
            </a:r>
            <a:r>
              <a:rPr lang="fa-IR" sz="4000" dirty="0">
                <a:solidFill>
                  <a:schemeClr val="bg1"/>
                </a:solidFill>
                <a:cs typeface="2  Titr" panose="00000700000000000000" pitchFamily="2" charset="-78"/>
              </a:rPr>
              <a:t>توصیفی</a:t>
            </a:r>
            <a:r>
              <a:rPr lang="fa-IR" sz="4000" dirty="0">
                <a:solidFill>
                  <a:srgbClr val="FFC000"/>
                </a:solidFill>
                <a:cs typeface="2  Titr" panose="00000700000000000000" pitchFamily="2" charset="-78"/>
              </a:rPr>
              <a:t> 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باشد</a:t>
            </a:r>
            <a:r>
              <a:rPr lang="fa-IR" sz="2800" dirty="0" smtClean="0">
                <a:solidFill>
                  <a:schemeClr val="bg1"/>
                </a:solidFill>
                <a:cs typeface="2  Titr" panose="00000700000000000000" pitchFamily="2" charset="-78"/>
              </a:rPr>
              <a:t>(توصیفی از دیدگاه اندیشمندان مسلمان در مورد تربیت اسلامی باشد)</a:t>
            </a:r>
          </a:p>
          <a:p>
            <a:pPr algn="ctr"/>
            <a:r>
              <a:rPr lang="fa-IR" sz="4000" dirty="0" smtClean="0">
                <a:solidFill>
                  <a:schemeClr val="tx1"/>
                </a:solidFill>
                <a:cs typeface="2  Titr" panose="00000700000000000000" pitchFamily="2" charset="-78"/>
              </a:rPr>
              <a:t>روش توصیف و تحلیل محتوا است  </a:t>
            </a:r>
            <a:endParaRPr lang="fa-IR" sz="4000" dirty="0">
              <a:solidFill>
                <a:schemeClr val="tx1"/>
              </a:solidFill>
              <a:cs typeface="2  Titr" panose="00000700000000000000" pitchFamily="2" charset="-78"/>
            </a:endParaRPr>
          </a:p>
          <a:p>
            <a:pPr algn="r"/>
            <a:endParaRPr lang="fa-IR" sz="4000" dirty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3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22"/>
    </mc:Choice>
    <mc:Fallback>
      <p:transition spd="slow" advTm="102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494852"/>
            <a:ext cx="8825658" cy="1247887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روش تحقیق در تعلیم و تربیت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925620"/>
            <a:ext cx="8825658" cy="3044413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ب-  اگر تلقی از نظام تعلیم و تربیت   </a:t>
            </a:r>
            <a:r>
              <a:rPr lang="fa-IR" sz="4000" dirty="0">
                <a:solidFill>
                  <a:schemeClr val="bg1"/>
                </a:solidFill>
                <a:cs typeface="2  Titr" panose="00000700000000000000" pitchFamily="2" charset="-78"/>
              </a:rPr>
              <a:t>استنباطی</a:t>
            </a:r>
            <a:r>
              <a:rPr lang="fa-IR" sz="4000" dirty="0">
                <a:solidFill>
                  <a:srgbClr val="FFC000"/>
                </a:solidFill>
                <a:cs typeface="2  Titr" panose="00000700000000000000" pitchFamily="2" charset="-78"/>
              </a:rPr>
              <a:t> 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باشد،که می توان با کمک اصول و قواعد کلی حکم شرع را از متون اسلامی استنباط کرد، </a:t>
            </a:r>
          </a:p>
          <a:p>
            <a:pPr algn="ctr"/>
            <a:r>
              <a:rPr lang="fa-IR" sz="4000" dirty="0" smtClean="0">
                <a:solidFill>
                  <a:schemeClr val="tx1"/>
                </a:solidFill>
                <a:cs typeface="2  Titr" panose="00000700000000000000" pitchFamily="2" charset="-78"/>
              </a:rPr>
              <a:t>روش استنباطی و تفسیری است . </a:t>
            </a:r>
          </a:p>
          <a:p>
            <a:pPr algn="ctr"/>
            <a:r>
              <a:rPr lang="fa-IR" sz="4000" dirty="0" smtClean="0">
                <a:solidFill>
                  <a:schemeClr val="tx1"/>
                </a:solidFill>
                <a:cs typeface="2  Titr" panose="00000700000000000000" pitchFamily="2" charset="-78"/>
              </a:rPr>
              <a:t>مثل قانون ملازمه</a:t>
            </a:r>
          </a:p>
          <a:p>
            <a:pPr algn="r"/>
            <a:endParaRPr lang="fa-IR" sz="4000" dirty="0">
              <a:solidFill>
                <a:srgbClr val="FFC000"/>
              </a:solidFill>
              <a:cs typeface="2  Titr" panose="00000700000000000000" pitchFamily="2" charset="-78"/>
            </a:endParaRPr>
          </a:p>
          <a:p>
            <a:pPr algn="r"/>
            <a:endParaRPr lang="fa-IR" sz="4000" dirty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18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494852"/>
            <a:ext cx="8825658" cy="1247887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روش تحقیق در تعلیم و تربیت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925620"/>
            <a:ext cx="8825658" cy="3044413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fa-IR" sz="4000" dirty="0">
                <a:solidFill>
                  <a:srgbClr val="FFC000"/>
                </a:solidFill>
                <a:cs typeface="2  Titr" panose="00000700000000000000" pitchFamily="2" charset="-78"/>
              </a:rPr>
              <a:t>ج – 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 اما اگر تلقی ما ،یک </a:t>
            </a:r>
            <a:r>
              <a:rPr lang="fa-IR" sz="4000" dirty="0">
                <a:solidFill>
                  <a:srgbClr val="FFC000"/>
                </a:solidFill>
                <a:cs typeface="2  Titr" panose="00000700000000000000" pitchFamily="2" charset="-78"/>
              </a:rPr>
              <a:t>نظام </a:t>
            </a:r>
            <a:r>
              <a:rPr lang="fa-IR" sz="4000" dirty="0">
                <a:solidFill>
                  <a:schemeClr val="bg1"/>
                </a:solidFill>
                <a:cs typeface="2  Titr" panose="00000700000000000000" pitchFamily="2" charset="-78"/>
              </a:rPr>
              <a:t>استنباطی – تاسیسی </a:t>
            </a:r>
            <a:r>
              <a:rPr lang="fa-IR" sz="4000" dirty="0">
                <a:solidFill>
                  <a:srgbClr val="FFC000"/>
                </a:solidFill>
                <a:cs typeface="2  Titr" panose="00000700000000000000" pitchFamily="2" charset="-78"/>
              </a:rPr>
              <a:t>است 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،روش تحقیق دو بعدی است: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الف- روش استنباطی است</a:t>
            </a:r>
          </a:p>
          <a:p>
            <a:pPr algn="r"/>
            <a:r>
              <a:rPr lang="fa-IR" sz="2400" dirty="0" smtClean="0">
                <a:solidFill>
                  <a:schemeClr val="bg1"/>
                </a:solidFill>
                <a:cs typeface="2  Titr" panose="00000700000000000000" pitchFamily="2" charset="-78"/>
              </a:rPr>
              <a:t>(به منظور فهم متون دینی برای استخراج پیش فرض ها ) </a:t>
            </a:r>
          </a:p>
          <a:p>
            <a:pPr algn="r"/>
            <a:r>
              <a:rPr lang="fa-IR" sz="4300" dirty="0" smtClean="0">
                <a:solidFill>
                  <a:srgbClr val="FFC000"/>
                </a:solidFill>
                <a:cs typeface="2  Titr" panose="00000700000000000000" pitchFamily="2" charset="-78"/>
              </a:rPr>
              <a:t>ب-</a:t>
            </a:r>
            <a:r>
              <a:rPr lang="fa-IR" sz="2400" dirty="0" smtClean="0">
                <a:solidFill>
                  <a:schemeClr val="bg1"/>
                </a:solidFill>
                <a:cs typeface="2  Titr" panose="00000700000000000000" pitchFamily="2" charset="-78"/>
              </a:rPr>
              <a:t> 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استفاده از روش های تحقیق تجربی</a:t>
            </a:r>
          </a:p>
          <a:p>
            <a:pPr algn="r"/>
            <a:r>
              <a:rPr lang="fa-IR" sz="2600" dirty="0" smtClean="0">
                <a:solidFill>
                  <a:schemeClr val="bg1"/>
                </a:solidFill>
                <a:cs typeface="2  Titr" panose="00000700000000000000" pitchFamily="2" charset="-78"/>
              </a:rPr>
              <a:t>(به منظور شواهد بیرونی نسبت به له و علیه آن پیش فرض هاست)  </a:t>
            </a:r>
            <a:endParaRPr lang="fa-IR" sz="2600" dirty="0">
              <a:solidFill>
                <a:schemeClr val="bg1"/>
              </a:solidFill>
              <a:cs typeface="2  Titr" panose="00000700000000000000" pitchFamily="2" charset="-78"/>
            </a:endParaRPr>
          </a:p>
          <a:p>
            <a:pPr algn="r"/>
            <a:endParaRPr lang="fa-IR" sz="4000" dirty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78"/>
    </mc:Choice>
    <mc:Fallback>
      <p:transition spd="slow" advTm="238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5106" y="742279"/>
            <a:ext cx="8825658" cy="1764254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 </a:t>
            </a:r>
            <a:r>
              <a:rPr lang="fa-IR" sz="3200" dirty="0" smtClean="0">
                <a:cs typeface="2  Titr" panose="00000700000000000000" pitchFamily="2" charset="-78"/>
              </a:rPr>
              <a:t>مساله چهارم :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دستاوردها </a:t>
            </a:r>
            <a:r>
              <a:rPr lang="fa-IR" sz="3200" dirty="0" smtClean="0">
                <a:cs typeface="2  Titr" panose="00000700000000000000" pitchFamily="2" charset="-78"/>
              </a:rPr>
              <a:t>و کاربردها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5106" y="2732443"/>
            <a:ext cx="8825658" cy="3044413"/>
          </a:xfrm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1- تعلیم وتربیت اسلامی در زمینه دستاوردها بویژه پس از دوره افول (قرن هفتم تا قرن سیزدهم)، در ابتدای راه است.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2- در زمینه کاربرد عملی ،طرح کلیات نظام آموزش و پرورش 1367 و سند تحول بنیادین را می توان نام برد.</a:t>
            </a:r>
            <a:endParaRPr lang="fa-IR" sz="4000" dirty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6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60"/>
    </mc:Choice>
    <mc:Fallback>
      <p:transition spd="slow" advTm="169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621" y="473336"/>
            <a:ext cx="8825658" cy="1570617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 </a:t>
            </a:r>
            <a:r>
              <a:rPr lang="fa-IR" sz="3200" dirty="0" smtClean="0">
                <a:cs typeface="2  Titr" panose="00000700000000000000" pitchFamily="2" charset="-78"/>
              </a:rPr>
              <a:t>مساله پنجم: رابطه </a:t>
            </a:r>
            <a:r>
              <a:rPr lang="fa-IR" sz="3200" dirty="0" smtClean="0">
                <a:cs typeface="2  Titr" panose="00000700000000000000" pitchFamily="2" charset="-78"/>
              </a:rPr>
              <a:t>تعلیم و تربیت اسلامی  با سایر رشته های علوم تربیتی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043953"/>
            <a:ext cx="8825658" cy="3689873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1- اگر تلقی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اول(نظامی توصیفی)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رادر نظر بگیریم ،رابطه با رشته تاریخ و فلسفه تعلیم و تربیت است.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2-اگر تلقی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دوم (نظامی استنباطی) 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را در نظر بگیریم ،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دردین </a:t>
            </a:r>
            <a:r>
              <a:rPr lang="fa-IR" sz="4000" dirty="0" smtClean="0">
                <a:solidFill>
                  <a:schemeClr val="bg1"/>
                </a:solidFill>
                <a:cs typeface="B Zar" panose="00000400000000000000" pitchFamily="2" charset="-78"/>
              </a:rPr>
              <a:t>شناسی جامع نگردر </a:t>
            </a:r>
            <a:r>
              <a:rPr lang="fa-IR" sz="4000" b="1" dirty="0" smtClean="0">
                <a:solidFill>
                  <a:schemeClr val="bg2"/>
                </a:solidFill>
                <a:cs typeface="B Zar" panose="00000400000000000000" pitchFamily="2" charset="-78"/>
              </a:rPr>
              <a:t>شکل </a:t>
            </a:r>
            <a:r>
              <a:rPr lang="fa-IR" sz="4000" b="1" dirty="0" smtClean="0">
                <a:solidFill>
                  <a:schemeClr val="bg2"/>
                </a:solidFill>
                <a:cs typeface="B Zar" panose="00000400000000000000" pitchFamily="2" charset="-78"/>
              </a:rPr>
              <a:t>قوی آن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با هیچ کدام از رشته های علوم تربیتی غرابتی ندارد و خود را بی نیاز از همه آنها می داند چون پاسخ همه سوالات را در درون خود دارد.ولی </a:t>
            </a:r>
            <a:r>
              <a:rPr lang="fa-IR" sz="4000" b="1" dirty="0" smtClean="0">
                <a:solidFill>
                  <a:schemeClr val="bg1"/>
                </a:solidFill>
                <a:cs typeface="B Zar" panose="00000400000000000000" pitchFamily="2" charset="-78"/>
              </a:rPr>
              <a:t>درشکل ضعیف </a:t>
            </a:r>
            <a:r>
              <a:rPr lang="fa-IR" sz="3300" dirty="0" smtClean="0">
                <a:solidFill>
                  <a:srgbClr val="FFC000"/>
                </a:solidFill>
                <a:cs typeface="B Zar" panose="00000400000000000000" pitchFamily="2" charset="-78"/>
              </a:rPr>
              <a:t>که معتقد به منطقه الفراق </a:t>
            </a:r>
            <a:r>
              <a:rPr lang="fa-IR" sz="3300" dirty="0" smtClean="0">
                <a:solidFill>
                  <a:srgbClr val="FFC000"/>
                </a:solidFill>
                <a:cs typeface="B Zar" panose="00000400000000000000" pitchFamily="2" charset="-78"/>
              </a:rPr>
              <a:t>بود میتوان برای  رشته علوم تربیتی، جنبه </a:t>
            </a:r>
            <a:r>
              <a:rPr lang="fa-IR" sz="4000" b="1" dirty="0" smtClean="0">
                <a:solidFill>
                  <a:schemeClr val="bg1"/>
                </a:solidFill>
                <a:cs typeface="B Zar" panose="00000400000000000000" pitchFamily="2" charset="-78"/>
              </a:rPr>
              <a:t>مکملیت </a:t>
            </a:r>
            <a:r>
              <a:rPr lang="fa-IR" sz="4000" b="1" dirty="0" smtClean="0">
                <a:solidFill>
                  <a:schemeClr val="bg1"/>
                </a:solidFill>
                <a:cs typeface="B Zar" panose="00000400000000000000" pitchFamily="2" charset="-78"/>
              </a:rPr>
              <a:t>قایل شد. </a:t>
            </a:r>
            <a:r>
              <a:rPr lang="fa-IR" sz="2800" dirty="0" smtClean="0">
                <a:solidFill>
                  <a:srgbClr val="FFC000"/>
                </a:solidFill>
                <a:cs typeface="B Zar" panose="00000400000000000000" pitchFamily="2" charset="-78"/>
              </a:rPr>
              <a:t>که </a:t>
            </a:r>
            <a:r>
              <a:rPr lang="fa-IR" sz="2800" dirty="0" smtClean="0">
                <a:solidFill>
                  <a:srgbClr val="FFC000"/>
                </a:solidFill>
                <a:cs typeface="B Zar" panose="00000400000000000000" pitchFamily="2" charset="-78"/>
              </a:rPr>
              <a:t>فقیه را در امور مباح یاری می رساند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 3- در تلقی سوم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یعنی(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استنباطی –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تاسیسی)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،رابطه آن با علوم تربیتی ازنوع </a:t>
            </a:r>
            <a:r>
              <a:rPr lang="fa-IR" sz="4000" b="1" dirty="0" smtClean="0">
                <a:solidFill>
                  <a:schemeClr val="bg1"/>
                </a:solidFill>
                <a:cs typeface="B Zar" panose="00000400000000000000" pitchFamily="2" charset="-78"/>
              </a:rPr>
              <a:t>رقابت الگویی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، خواهد بود . این رابطه به رشد و پویایی آن کمک می کند .(دیدگاه کوهن)</a:t>
            </a:r>
            <a:endParaRPr lang="fa-IR" sz="4000" dirty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5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566"/>
    </mc:Choice>
    <mc:Fallback>
      <p:transition spd="slow" advTm="36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8339"/>
            <a:ext cx="8825658" cy="1527586"/>
          </a:xfrm>
        </p:spPr>
        <p:txBody>
          <a:bodyPr/>
          <a:lstStyle/>
          <a:p>
            <a:pPr algn="r"/>
            <a:r>
              <a:rPr lang="fa-IR" sz="3200" dirty="0" smtClean="0">
                <a:cs typeface="2  Titr" panose="00000700000000000000" pitchFamily="2" charset="-78"/>
              </a:rPr>
              <a:t>مساله اول: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en-US" sz="3200" dirty="0" smtClean="0">
                <a:cs typeface="2  Titr" panose="00000700000000000000" pitchFamily="2" charset="-78"/>
              </a:rPr>
              <a:t> </a:t>
            </a:r>
            <a:r>
              <a:rPr lang="fa-IR" sz="3200" dirty="0" smtClean="0">
                <a:cs typeface="2  Titr" panose="00000700000000000000" pitchFamily="2" charset="-78"/>
              </a:rPr>
              <a:t>رابطه </a:t>
            </a:r>
            <a:r>
              <a:rPr lang="fa-IR" sz="3200" dirty="0" smtClean="0">
                <a:solidFill>
                  <a:srgbClr val="FFC000"/>
                </a:solidFill>
                <a:cs typeface="2  Titr" panose="00000700000000000000" pitchFamily="2" charset="-78"/>
              </a:rPr>
              <a:t>تعلیم </a:t>
            </a:r>
            <a:r>
              <a:rPr lang="fa-IR" sz="3200" dirty="0" smtClean="0">
                <a:solidFill>
                  <a:srgbClr val="FFC000"/>
                </a:solidFill>
                <a:cs typeface="2  Titr" panose="00000700000000000000" pitchFamily="2" charset="-78"/>
              </a:rPr>
              <a:t>و تربیت اسلامی </a:t>
            </a:r>
            <a:r>
              <a:rPr lang="fa-IR" sz="3200" dirty="0" smtClean="0">
                <a:cs typeface="2  Titr" panose="00000700000000000000" pitchFamily="2" charset="-78"/>
              </a:rPr>
              <a:t/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با </a:t>
            </a:r>
            <a:r>
              <a:rPr lang="fa-IR" sz="3200" dirty="0" smtClean="0">
                <a:solidFill>
                  <a:srgbClr val="FFC000"/>
                </a:solidFill>
                <a:cs typeface="2  Titr" panose="00000700000000000000" pitchFamily="2" charset="-78"/>
              </a:rPr>
              <a:t>علوم تربیتی </a:t>
            </a:r>
            <a:r>
              <a:rPr lang="fa-IR" sz="3200" dirty="0" smtClean="0">
                <a:cs typeface="2  Titr" panose="00000700000000000000" pitchFamily="2" charset="-78"/>
              </a:rPr>
              <a:t>معاصرچیست؟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850776"/>
            <a:ext cx="8825658" cy="2788024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پاسخ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: مغایرت</a:t>
            </a:r>
            <a:endParaRPr lang="fa-IR" sz="2400" dirty="0" smtClean="0">
              <a:solidFill>
                <a:srgbClr val="FFC000"/>
              </a:solidFill>
              <a:cs typeface="B Zar" panose="00000400000000000000" pitchFamily="2" charset="-78"/>
            </a:endParaRPr>
          </a:p>
          <a:p>
            <a:pPr algn="r"/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زیرا </a:t>
            </a:r>
            <a:r>
              <a:rPr lang="fa-IR" sz="2400" dirty="0" smtClean="0">
                <a:solidFill>
                  <a:schemeClr val="bg1"/>
                </a:solidFill>
                <a:cs typeface="B Zar" panose="00000400000000000000" pitchFamily="2" charset="-78"/>
              </a:rPr>
              <a:t>علوم تربیتی 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در حوزه و قلمرو </a:t>
            </a:r>
            <a:r>
              <a:rPr lang="fa-IR" sz="2400" dirty="0" smtClean="0">
                <a:solidFill>
                  <a:schemeClr val="bg1"/>
                </a:solidFill>
                <a:cs typeface="B Zar" panose="00000400000000000000" pitchFamily="2" charset="-78"/>
              </a:rPr>
              <a:t>علوم تجربی 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قرار گرفته و راه خود را ازهمه </a:t>
            </a:r>
            <a:r>
              <a:rPr lang="fa-IR" sz="2400" dirty="0" smtClean="0">
                <a:solidFill>
                  <a:schemeClr val="bg1"/>
                </a:solidFill>
                <a:cs typeface="B Zar" panose="00000400000000000000" pitchFamily="2" charset="-78"/>
              </a:rPr>
              <a:t>ایدیولوژی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 های موجود جهان جدا کرده است. </a:t>
            </a:r>
            <a:endParaRPr lang="en-US" sz="2400" dirty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2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199"/>
    </mc:Choice>
    <mc:Fallback>
      <p:transition spd="slow" advTm="253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8339"/>
            <a:ext cx="8752838" cy="1527586"/>
          </a:xfrm>
        </p:spPr>
        <p:txBody>
          <a:bodyPr/>
          <a:lstStyle/>
          <a:p>
            <a:pPr algn="r"/>
            <a:r>
              <a:rPr lang="fa-IR" sz="3200" dirty="0" smtClean="0">
                <a:cs typeface="2  Titr" panose="00000700000000000000" pitchFamily="2" charset="-78"/>
              </a:rPr>
              <a:t>مساله دوم: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پس منظور از  </a:t>
            </a:r>
            <a:r>
              <a:rPr lang="fa-IR" sz="3200" dirty="0" smtClean="0">
                <a:solidFill>
                  <a:srgbClr val="FFC000"/>
                </a:solidFill>
                <a:cs typeface="2  Titr" panose="00000700000000000000" pitchFamily="2" charset="-78"/>
              </a:rPr>
              <a:t>تعلیم و تربیت اسلامی </a:t>
            </a:r>
            <a:r>
              <a:rPr lang="fa-IR" sz="3200" dirty="0" smtClean="0">
                <a:solidFill>
                  <a:schemeClr val="bg1"/>
                </a:solidFill>
                <a:cs typeface="2  Titr" panose="00000700000000000000" pitchFamily="2" charset="-78"/>
              </a:rPr>
              <a:t>به عنوان یک رشته دانشگاهی در کشور ما چیست </a:t>
            </a:r>
            <a:r>
              <a:rPr lang="fa-IR" sz="2000" dirty="0" smtClean="0">
                <a:solidFill>
                  <a:schemeClr val="bg1"/>
                </a:solidFill>
                <a:cs typeface="2  Titr" panose="00000700000000000000" pitchFamily="2" charset="-78"/>
              </a:rPr>
              <a:t>؟</a:t>
            </a:r>
            <a:br>
              <a:rPr lang="fa-IR" sz="2000" dirty="0" smtClean="0">
                <a:solidFill>
                  <a:schemeClr val="bg1"/>
                </a:solidFill>
                <a:cs typeface="2  Titr" panose="00000700000000000000" pitchFamily="2" charset="-78"/>
              </a:rPr>
            </a:br>
            <a:r>
              <a:rPr lang="fa-IR" sz="1800" dirty="0" smtClean="0">
                <a:solidFill>
                  <a:schemeClr val="bg1"/>
                </a:solidFill>
                <a:cs typeface="2  Titr" panose="00000700000000000000" pitchFamily="2" charset="-78"/>
              </a:rPr>
              <a:t>( این رشته در ایران در سال 1360 در سطح کارشناسی ارشد در دانشگاه تربیت مدرس تاسیس شد) </a:t>
            </a:r>
            <a:endParaRPr lang="en-US" sz="1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850776"/>
            <a:ext cx="8825658" cy="1624405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تعریف تعلیم و تربیت اسلامی 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/>
            </a:r>
            <a:b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</a:b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نظامی از </a:t>
            </a:r>
            <a:r>
              <a:rPr lang="fa-IR" sz="2400" dirty="0" smtClean="0">
                <a:solidFill>
                  <a:schemeClr val="bg1"/>
                </a:solidFill>
                <a:cs typeface="B Zar" panose="00000400000000000000" pitchFamily="2" charset="-78"/>
              </a:rPr>
              <a:t>اندیشه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 که </a:t>
            </a:r>
            <a:r>
              <a:rPr lang="fa-IR" sz="2400" dirty="0" smtClean="0">
                <a:solidFill>
                  <a:schemeClr val="bg1"/>
                </a:solidFill>
                <a:cs typeface="B Zar" panose="00000400000000000000" pitchFamily="2" charset="-78"/>
              </a:rPr>
              <a:t>مستقیم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 یا </a:t>
            </a:r>
            <a:r>
              <a:rPr lang="fa-IR" sz="2400" dirty="0" smtClean="0">
                <a:solidFill>
                  <a:schemeClr val="bg1"/>
                </a:solidFill>
                <a:cs typeface="B Zar" panose="00000400000000000000" pitchFamily="2" charset="-78"/>
              </a:rPr>
              <a:t>غیر مستقیم 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از متون اسلامی سرچشمه گرفته و در بر دارنده شناخت نسبت به </a:t>
            </a:r>
            <a:r>
              <a:rPr lang="fa-IR" sz="2400" dirty="0" smtClean="0">
                <a:solidFill>
                  <a:schemeClr val="bg1"/>
                </a:solidFill>
                <a:cs typeface="B Zar" panose="00000400000000000000" pitchFamily="2" charset="-78"/>
              </a:rPr>
              <a:t>پدیده ها و روابط در حوزه عملی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 تعلیم و 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تربیت و  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/ به 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منظوردستیابی به </a:t>
            </a:r>
            <a:r>
              <a:rPr lang="fa-IR" sz="2400" dirty="0" smtClean="0">
                <a:solidFill>
                  <a:schemeClr val="bg1"/>
                </a:solidFill>
                <a:cs typeface="B Zar" panose="00000400000000000000" pitchFamily="2" charset="-78"/>
              </a:rPr>
              <a:t>صورتهای مطلوب 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/</a:t>
            </a:r>
            <a:r>
              <a:rPr lang="fa-IR" sz="2400" dirty="0" smtClean="0">
                <a:solidFill>
                  <a:schemeClr val="bg1">
                    <a:lumMod val="95000"/>
                  </a:schemeClr>
                </a:solidFill>
                <a:cs typeface="B Zar" panose="00000400000000000000" pitchFamily="2" charset="-78"/>
              </a:rPr>
              <a:t>ونحوه تغییر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 در </a:t>
            </a:r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آنهاتدوین شده است.</a:t>
            </a:r>
            <a:endParaRPr lang="en-US" sz="2400" dirty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6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374"/>
    </mc:Choice>
    <mc:Fallback>
      <p:transition spd="slow" advTm="191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8339"/>
            <a:ext cx="8825658" cy="1527586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توصیف کلید واژه ها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850776"/>
            <a:ext cx="8825658" cy="2788024"/>
          </a:xfrm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1- اندیشه 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نظام تعلیم و تربیت ،نوعی</a:t>
            </a:r>
            <a:r>
              <a:rPr lang="fa-IR" sz="4000" dirty="0" smtClean="0">
                <a:solidFill>
                  <a:schemeClr val="bg1"/>
                </a:solidFill>
                <a:cs typeface="B Zar" panose="00000400000000000000" pitchFamily="2" charset="-78"/>
              </a:rPr>
              <a:t> دانش نسبت به حوزه عملی تعلیم و تربیت است (مثل روش آموزش شنا)</a:t>
            </a:r>
            <a:endParaRPr lang="en-US" sz="4000" dirty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9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97"/>
    </mc:Choice>
    <mc:Fallback>
      <p:transition spd="slow" advTm="9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8339"/>
            <a:ext cx="8825658" cy="1527586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توصیف کلید واژه ها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818042"/>
            <a:ext cx="8825658" cy="4464424"/>
          </a:xfrm>
        </p:spPr>
        <p:txBody>
          <a:bodyPr>
            <a:normAutofit lnSpcReduction="10000"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2- مستقیم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 </a:t>
            </a:r>
            <a:r>
              <a:rPr lang="fa-IR" sz="4000" dirty="0" smtClean="0">
                <a:solidFill>
                  <a:schemeClr val="bg1"/>
                </a:solidFill>
                <a:cs typeface="B Zar" panose="00000400000000000000" pitchFamily="2" charset="-78"/>
              </a:rPr>
              <a:t>سر چشمه گرفتن از متون اسلامی به صورت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مستقیم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 به دو معنی است: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 الف -مطالبی از قرآن و حدیث مستقیما استخراج می شود ب- بر اساس دین شناسی </a:t>
            </a:r>
            <a:r>
              <a:rPr lang="fa-IR" sz="4000" dirty="0" smtClean="0">
                <a:solidFill>
                  <a:schemeClr val="bg1"/>
                </a:solidFill>
                <a:cs typeface="B Zar" panose="00000400000000000000" pitchFamily="2" charset="-78"/>
              </a:rPr>
              <a:t>جامع نگر </a:t>
            </a:r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، پاسخ همه سوالات را می توان از متون دین اسلام استخراج کرد. 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(</a:t>
            </a:r>
            <a:r>
              <a:rPr lang="fa-IR" sz="2400" dirty="0" smtClean="0">
                <a:solidFill>
                  <a:srgbClr val="FFC000"/>
                </a:solidFill>
                <a:cs typeface="2  Titr" panose="00000700000000000000" pitchFamily="2" charset="-78"/>
              </a:rPr>
              <a:t>که </a:t>
            </a:r>
            <a:r>
              <a:rPr lang="fa-IR" sz="2400" dirty="0" smtClean="0">
                <a:solidFill>
                  <a:schemeClr val="bg1"/>
                </a:solidFill>
                <a:cs typeface="2  Titr" panose="00000700000000000000" pitchFamily="2" charset="-78"/>
              </a:rPr>
              <a:t>دین شناسی جامع نگر خود  </a:t>
            </a:r>
            <a:r>
              <a:rPr lang="fa-IR" sz="2400" dirty="0" smtClean="0">
                <a:solidFill>
                  <a:srgbClr val="FFC000"/>
                </a:solidFill>
                <a:cs typeface="2  Titr" panose="00000700000000000000" pitchFamily="2" charset="-78"/>
              </a:rPr>
              <a:t>به دو شکل </a:t>
            </a:r>
            <a:r>
              <a:rPr lang="fa-IR" sz="2400" dirty="0" smtClean="0">
                <a:solidFill>
                  <a:schemeClr val="bg1"/>
                </a:solidFill>
                <a:cs typeface="2  Titr" panose="00000700000000000000" pitchFamily="2" charset="-78"/>
              </a:rPr>
              <a:t>قوی</a:t>
            </a:r>
            <a:r>
              <a:rPr lang="fa-IR" sz="2400" dirty="0" smtClean="0">
                <a:solidFill>
                  <a:srgbClr val="FFC000"/>
                </a:solidFill>
                <a:cs typeface="2  Titr" panose="00000700000000000000" pitchFamily="2" charset="-78"/>
              </a:rPr>
              <a:t> و </a:t>
            </a:r>
            <a:r>
              <a:rPr lang="fa-IR" sz="2400" dirty="0" smtClean="0">
                <a:solidFill>
                  <a:schemeClr val="bg1"/>
                </a:solidFill>
                <a:cs typeface="2  Titr" panose="00000700000000000000" pitchFamily="2" charset="-78"/>
              </a:rPr>
              <a:t>ضعیف</a:t>
            </a:r>
            <a:r>
              <a:rPr lang="fa-IR" sz="2400" dirty="0" smtClean="0">
                <a:solidFill>
                  <a:srgbClr val="FFC000"/>
                </a:solidFill>
                <a:cs typeface="2  Titr" panose="00000700000000000000" pitchFamily="2" charset="-78"/>
              </a:rPr>
              <a:t> وجود دارد.)  </a:t>
            </a:r>
          </a:p>
          <a:p>
            <a:pPr algn="r"/>
            <a:endParaRPr lang="fa-IR" sz="4000" dirty="0" smtClean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9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07"/>
    </mc:Choice>
    <mc:Fallback>
      <p:transition spd="slow" advTm="23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494853"/>
            <a:ext cx="8825658" cy="1215613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توصیف کلید واژه ها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710466"/>
            <a:ext cx="8825658" cy="4399877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fa-IR" sz="4000" dirty="0" smtClean="0">
                <a:solidFill>
                  <a:schemeClr val="bg1"/>
                </a:solidFill>
                <a:cs typeface="2  Titr" panose="00000700000000000000" pitchFamily="2" charset="-78"/>
              </a:rPr>
              <a:t>دین شناسی جامع نگر قوی: 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پاسخ همه سوالات در دین وجود دارد یا به صورت جزیی یا به صورت اصول کلی که می توان امور جزیی را از طریق تفریع بدست آورد </a:t>
            </a:r>
            <a:r>
              <a:rPr lang="fa-IR" sz="1900" dirty="0" smtClean="0">
                <a:solidFill>
                  <a:srgbClr val="FFC000"/>
                </a:solidFill>
                <a:cs typeface="B Zar" panose="00000400000000000000" pitchFamily="2" charset="-78"/>
              </a:rPr>
              <a:t>(جوادی آملی:شریعت در آینه معرفت)</a:t>
            </a:r>
          </a:p>
          <a:p>
            <a:pPr algn="r"/>
            <a:r>
              <a:rPr lang="fa-IR" sz="4000" dirty="0" smtClean="0">
                <a:solidFill>
                  <a:schemeClr val="bg1"/>
                </a:solidFill>
                <a:cs typeface="2  Titr" panose="00000700000000000000" pitchFamily="2" charset="-78"/>
              </a:rPr>
              <a:t>دین شناسی جامع نگر ضعیف :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در دین یک منطقه الفراغ وجود دارد (.منطقه آزاد / امور مباح) در این منطقه فقیه می تواند حکم صادر کند و اور مباح را واجب یا حرام گرداند . </a:t>
            </a:r>
            <a:r>
              <a:rPr lang="fa-IR" sz="1900" dirty="0" smtClean="0">
                <a:solidFill>
                  <a:srgbClr val="FFC000"/>
                </a:solidFill>
                <a:cs typeface="B Zar" panose="00000400000000000000" pitchFamily="2" charset="-78"/>
              </a:rPr>
              <a:t>(محمد باقر صدر : اقتصادنا)</a:t>
            </a:r>
          </a:p>
          <a:p>
            <a:pPr algn="r"/>
            <a:endParaRPr lang="fa-IR" sz="4000" dirty="0" smtClean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9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157"/>
    </mc:Choice>
    <mc:Fallback>
      <p:transition spd="slow" advTm="416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8339"/>
            <a:ext cx="8825658" cy="1527586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توصیف کلید واژه ها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818042"/>
            <a:ext cx="8825658" cy="446442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3- </a:t>
            </a:r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غیر مستقیم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 </a:t>
            </a:r>
            <a:r>
              <a:rPr lang="fa-IR" sz="2800" dirty="0" smtClean="0">
                <a:solidFill>
                  <a:schemeClr val="bg1"/>
                </a:solidFill>
                <a:cs typeface="B Zar" panose="00000400000000000000" pitchFamily="2" charset="-78"/>
              </a:rPr>
              <a:t>سر چشمه گرفتن از متون اسلامی به صورت </a:t>
            </a:r>
            <a:r>
              <a:rPr lang="fa-IR" sz="2800" dirty="0" smtClean="0">
                <a:solidFill>
                  <a:srgbClr val="FFC000"/>
                </a:solidFill>
                <a:cs typeface="B Zar" panose="00000400000000000000" pitchFamily="2" charset="-78"/>
              </a:rPr>
              <a:t>غیر</a:t>
            </a:r>
            <a:r>
              <a:rPr lang="fa-IR" sz="2800" dirty="0" smtClean="0">
                <a:solidFill>
                  <a:schemeClr val="bg1"/>
                </a:solidFill>
                <a:cs typeface="B Zar" panose="00000400000000000000" pitchFamily="2" charset="-78"/>
              </a:rPr>
              <a:t> </a:t>
            </a:r>
            <a:r>
              <a:rPr lang="fa-IR" sz="2800" dirty="0" smtClean="0">
                <a:solidFill>
                  <a:srgbClr val="FFC000"/>
                </a:solidFill>
                <a:cs typeface="B Zar" panose="00000400000000000000" pitchFamily="2" charset="-78"/>
              </a:rPr>
              <a:t>مستقیم</a:t>
            </a:r>
          </a:p>
          <a:p>
            <a:pPr algn="r"/>
            <a:r>
              <a:rPr lang="fa-IR" sz="2800" dirty="0" smtClean="0">
                <a:solidFill>
                  <a:srgbClr val="FFC000"/>
                </a:solidFill>
                <a:cs typeface="B Zar" panose="00000400000000000000" pitchFamily="2" charset="-78"/>
              </a:rPr>
              <a:t> به دو معنی است:</a:t>
            </a:r>
          </a:p>
          <a:p>
            <a:pPr algn="r"/>
            <a:r>
              <a:rPr lang="fa-IR" sz="2800" dirty="0" smtClean="0">
                <a:solidFill>
                  <a:srgbClr val="FFC000"/>
                </a:solidFill>
                <a:cs typeface="B Zar" panose="00000400000000000000" pitchFamily="2" charset="-78"/>
              </a:rPr>
              <a:t> الف – مطالب از آثار اندیشمندان مسلمان گرفته شده </a:t>
            </a:r>
          </a:p>
          <a:p>
            <a:pPr algn="r"/>
            <a:r>
              <a:rPr lang="fa-IR" sz="2800" dirty="0" smtClean="0">
                <a:solidFill>
                  <a:srgbClr val="FFC000"/>
                </a:solidFill>
                <a:cs typeface="B Zar" panose="00000400000000000000" pitchFamily="2" charset="-78"/>
              </a:rPr>
              <a:t>ب- متون دینی اسلامی عهده دار پاسخ به همه مسایل نیست.( کلی و جزیی/ فقط کلی/ در حد اشاره/ مسکوت.)</a:t>
            </a:r>
            <a:r>
              <a:rPr lang="fa-IR" sz="2800" dirty="0" smtClean="0">
                <a:solidFill>
                  <a:schemeClr val="bg1"/>
                </a:solidFill>
                <a:cs typeface="B Zar" panose="00000400000000000000" pitchFamily="2" charset="-78"/>
              </a:rPr>
              <a:t>( سلسله درسهای معرفت دینی : آیه الله مصباح)</a:t>
            </a:r>
          </a:p>
          <a:p>
            <a:pPr algn="r"/>
            <a:r>
              <a:rPr lang="fa-IR" sz="2800" dirty="0" smtClean="0">
                <a:solidFill>
                  <a:srgbClr val="FFC000"/>
                </a:solidFill>
                <a:cs typeface="B Zar" panose="00000400000000000000" pitchFamily="2" charset="-78"/>
              </a:rPr>
              <a:t>بنابر این تعلیم و تربیت اسلامی حاصل بسط و گسترش مباحث کلی است .</a:t>
            </a:r>
          </a:p>
          <a:p>
            <a:pPr algn="r"/>
            <a:r>
              <a:rPr lang="fa-IR" sz="2800" dirty="0" smtClean="0">
                <a:solidFill>
                  <a:srgbClr val="FFC000"/>
                </a:solidFill>
                <a:cs typeface="B Zar" panose="00000400000000000000" pitchFamily="2" charset="-78"/>
              </a:rPr>
              <a:t>یکی از راه های گسترش این مباحث کلی  </a:t>
            </a:r>
            <a:r>
              <a:rPr lang="fa-IR" sz="3000" dirty="0" smtClean="0">
                <a:solidFill>
                  <a:schemeClr val="bg1"/>
                </a:solidFill>
                <a:cs typeface="2  Titr" panose="00000700000000000000" pitchFamily="2" charset="-78"/>
              </a:rPr>
              <a:t>مراجعه به آراء تحقیقات علم تجربی در این زمینه است./( دکترباقری : هویت علم دینی)</a:t>
            </a:r>
          </a:p>
          <a:p>
            <a:pPr algn="r"/>
            <a:endParaRPr lang="fa-IR" sz="2800" dirty="0" smtClean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1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03"/>
    </mc:Choice>
    <mc:Fallback>
      <p:transition spd="slow" advTm="31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8339"/>
            <a:ext cx="8825658" cy="1527586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توصیف کلید واژه ها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818042"/>
            <a:ext cx="8825658" cy="1688951"/>
          </a:xfrm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4- روابط موجود در حوزه عمل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مثلا تدریس / رابطه معلم و شاگرد </a:t>
            </a:r>
            <a:endParaRPr lang="fa-IR" sz="2800" dirty="0" smtClean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08"/>
    </mc:Choice>
    <mc:Fallback>
      <p:transition spd="slow" advTm="116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8339"/>
            <a:ext cx="8825658" cy="1527586"/>
          </a:xfrm>
        </p:spPr>
        <p:txBody>
          <a:bodyPr/>
          <a:lstStyle/>
          <a:p>
            <a:pPr algn="ctr"/>
            <a:r>
              <a:rPr lang="fa-IR" sz="3200" dirty="0" smtClean="0">
                <a:cs typeface="2  Titr" panose="00000700000000000000" pitchFamily="2" charset="-78"/>
              </a:rPr>
              <a:t>توصیف کلید واژه ها </a:t>
            </a:r>
            <a:br>
              <a:rPr lang="fa-IR" sz="3200" dirty="0" smtClean="0">
                <a:cs typeface="2  Titr" panose="00000700000000000000" pitchFamily="2" charset="-78"/>
              </a:rPr>
            </a:br>
            <a:r>
              <a:rPr lang="fa-IR" sz="3200" dirty="0" smtClean="0">
                <a:cs typeface="2  Titr" panose="00000700000000000000" pitchFamily="2" charset="-78"/>
              </a:rPr>
              <a:t> </a:t>
            </a:r>
            <a:endParaRPr lang="en-US" sz="3200" dirty="0">
              <a:cs typeface="2 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355924"/>
            <a:ext cx="8825658" cy="1968649"/>
          </a:xfrm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rgbClr val="FFC000"/>
                </a:solidFill>
                <a:cs typeface="2  Titr" panose="00000700000000000000" pitchFamily="2" charset="-78"/>
              </a:rPr>
              <a:t>5 – صورت های مطلوب</a:t>
            </a:r>
          </a:p>
          <a:p>
            <a:pPr algn="r"/>
            <a:r>
              <a:rPr lang="fa-IR" sz="4000" dirty="0" smtClean="0">
                <a:solidFill>
                  <a:srgbClr val="FFC000"/>
                </a:solidFill>
                <a:cs typeface="B Zar" panose="00000400000000000000" pitchFamily="2" charset="-78"/>
              </a:rPr>
              <a:t>منظور اهداف تربیتی است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56"/>
    </mc:Choice>
    <mc:Fallback>
      <p:transition spd="slow" advTm="6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293</TotalTime>
  <Words>805</Words>
  <Application>Microsoft Office PowerPoint</Application>
  <PresentationFormat>Widescreen</PresentationFormat>
  <Paragraphs>75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2  Titr</vt:lpstr>
      <vt:lpstr>Arial</vt:lpstr>
      <vt:lpstr>B Titr</vt:lpstr>
      <vt:lpstr>B Zar</vt:lpstr>
      <vt:lpstr>Century Gothic</vt:lpstr>
      <vt:lpstr>Wingdings 3</vt:lpstr>
      <vt:lpstr>Ion Boardroom</vt:lpstr>
      <vt:lpstr>بسم الله الرحمن الرحیم</vt:lpstr>
      <vt:lpstr>مساله اول:  رابطه تعلیم و تربیت اسلامی  با علوم تربیتی معاصرچیست؟</vt:lpstr>
      <vt:lpstr>مساله دوم:  پس منظور از  تعلیم و تربیت اسلامی به عنوان یک رشته دانشگاهی در کشور ما چیست ؟ ( این رشته در ایران در سال 1360 در سطح کارشناسی ارشد در دانشگاه تربیت مدرس تاسیس شد) </vt:lpstr>
      <vt:lpstr>توصیف کلید واژه ها   </vt:lpstr>
      <vt:lpstr>توصیف کلید واژه ها   </vt:lpstr>
      <vt:lpstr>توصیف کلید واژه ها   </vt:lpstr>
      <vt:lpstr>توصیف کلید واژه ها   </vt:lpstr>
      <vt:lpstr>توصیف کلید واژه ها   </vt:lpstr>
      <vt:lpstr>توصیف کلید واژه ها   </vt:lpstr>
      <vt:lpstr>توصیف کلید واژه ها   </vt:lpstr>
      <vt:lpstr>    مساله سوم : روش تحقیق در تعلیم و تربیت    </vt:lpstr>
      <vt:lpstr>روش تحقیق در تعلیم و تربیت   </vt:lpstr>
      <vt:lpstr>روش تحقیق در تعلیم و تربیت   </vt:lpstr>
      <vt:lpstr>روش تحقیق در تعلیم و تربیت   </vt:lpstr>
      <vt:lpstr> مساله چهارم : دستاوردها و کاربردها   </vt:lpstr>
      <vt:lpstr> مساله پنجم: رابطه تعلیم و تربیت اسلامی  با سایر رشته های علوم تربیتی   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MyGod</dc:creator>
  <cp:lastModifiedBy>MyGod</cp:lastModifiedBy>
  <cp:revision>34</cp:revision>
  <dcterms:created xsi:type="dcterms:W3CDTF">2020-05-05T07:41:51Z</dcterms:created>
  <dcterms:modified xsi:type="dcterms:W3CDTF">2020-05-07T07:31:14Z</dcterms:modified>
</cp:coreProperties>
</file>