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YMbP9zExZ5lM3dl3q/irg==" hashData="YM2GaYberhbbRKD2cBisa8cr2aWEk0bybXS4MqpHq77DT4PKKCBsSMIBfgHmj6xen2Bc+a8aFUywj35UY51Uy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5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8F4478-8D25-4B67-A749-4D17A3E3D3A2}"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283687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347580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3330468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94561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336477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B8F4478-8D25-4B67-A749-4D17A3E3D3A2}" type="datetimeFigureOut">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3639023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B8F4478-8D25-4B67-A749-4D17A3E3D3A2}" type="datetimeFigureOut">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3597161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F4478-8D25-4B67-A749-4D17A3E3D3A2}"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1256236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F4478-8D25-4B67-A749-4D17A3E3D3A2}"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49882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F4478-8D25-4B67-A749-4D17A3E3D3A2}"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27578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8F4478-8D25-4B67-A749-4D17A3E3D3A2}"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213039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94507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8F4478-8D25-4B67-A749-4D17A3E3D3A2}" type="datetimeFigureOut">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589393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8F4478-8D25-4B67-A749-4D17A3E3D3A2}" type="datetimeFigureOut">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1414786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F4478-8D25-4B67-A749-4D17A3E3D3A2}" type="datetimeFigureOut">
              <a:rPr lang="en-US" smtClean="0"/>
              <a:t>5/18/2020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69709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335622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8F4478-8D25-4B67-A749-4D17A3E3D3A2}"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B0C2E-277F-4FC2-BFCB-C6D81B5C492D}" type="slidenum">
              <a:rPr lang="en-US" smtClean="0"/>
              <a:t>‹#›</a:t>
            </a:fld>
            <a:endParaRPr lang="en-US"/>
          </a:p>
        </p:txBody>
      </p:sp>
    </p:spTree>
    <p:extLst>
      <p:ext uri="{BB962C8B-B14F-4D97-AF65-F5344CB8AC3E}">
        <p14:creationId xmlns:p14="http://schemas.microsoft.com/office/powerpoint/2010/main" val="155942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B8F4478-8D25-4B67-A749-4D17A3E3D3A2}" type="datetimeFigureOut">
              <a:rPr lang="en-US" smtClean="0"/>
              <a:t>5/18/2020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DEB0C2E-277F-4FC2-BFCB-C6D81B5C492D}" type="slidenum">
              <a:rPr lang="en-US" smtClean="0"/>
              <a:t>‹#›</a:t>
            </a:fld>
            <a:endParaRPr lang="en-US"/>
          </a:p>
        </p:txBody>
      </p:sp>
    </p:spTree>
    <p:extLst>
      <p:ext uri="{BB962C8B-B14F-4D97-AF65-F5344CB8AC3E}">
        <p14:creationId xmlns:p14="http://schemas.microsoft.com/office/powerpoint/2010/main" val="3627468504"/>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3F306D3-50A1-4D9A-B5F4-A447A2EFBC88}"/>
              </a:ext>
            </a:extLst>
          </p:cNvPr>
          <p:cNvSpPr>
            <a:spLocks noGrp="1"/>
          </p:cNvSpPr>
          <p:nvPr>
            <p:ph type="subTitle" idx="1"/>
          </p:nvPr>
        </p:nvSpPr>
        <p:spPr>
          <a:xfrm>
            <a:off x="2212532" y="431870"/>
            <a:ext cx="7766936" cy="1096899"/>
          </a:xfrm>
        </p:spPr>
        <p:txBody>
          <a:bodyPr>
            <a:normAutofit/>
          </a:bodyPr>
          <a:lstStyle/>
          <a:p>
            <a:pPr algn="ctr"/>
            <a:r>
              <a:rPr lang="fa-IR" sz="5400" dirty="0">
                <a:solidFill>
                  <a:schemeClr val="tx1"/>
                </a:solidFill>
              </a:rPr>
              <a:t>بسم االه الرحمن الرحیم</a:t>
            </a:r>
            <a:endParaRPr lang="en-US" sz="5400" dirty="0">
              <a:solidFill>
                <a:schemeClr val="tx1"/>
              </a:solidFill>
            </a:endParaRPr>
          </a:p>
        </p:txBody>
      </p:sp>
      <p:sp>
        <p:nvSpPr>
          <p:cNvPr id="4" name="TextBox 3">
            <a:extLst>
              <a:ext uri="{FF2B5EF4-FFF2-40B4-BE49-F238E27FC236}">
                <a16:creationId xmlns:a16="http://schemas.microsoft.com/office/drawing/2014/main" id="{07812343-22C2-4265-9BB6-609E3743EF52}"/>
              </a:ext>
            </a:extLst>
          </p:cNvPr>
          <p:cNvSpPr txBox="1"/>
          <p:nvPr/>
        </p:nvSpPr>
        <p:spPr>
          <a:xfrm>
            <a:off x="2161504" y="1931831"/>
            <a:ext cx="7868991" cy="3139321"/>
          </a:xfrm>
          <a:prstGeom prst="rect">
            <a:avLst/>
          </a:prstGeom>
          <a:noFill/>
        </p:spPr>
        <p:txBody>
          <a:bodyPr wrap="square" rtlCol="0">
            <a:spAutoFit/>
          </a:bodyPr>
          <a:lstStyle/>
          <a:p>
            <a:pPr algn="ctr"/>
            <a:r>
              <a:rPr lang="fa-IR" sz="6600" dirty="0">
                <a:solidFill>
                  <a:srgbClr val="FF0000"/>
                </a:solidFill>
              </a:rPr>
              <a:t>ضرورت اجرای فراگیر سازی آموزش و پرورش در ایران</a:t>
            </a:r>
            <a:endParaRPr lang="en-US" sz="6600"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99075547"/>
      </p:ext>
    </p:extLst>
  </p:cSld>
  <p:clrMapOvr>
    <a:masterClrMapping/>
  </p:clrMapOvr>
  <mc:AlternateContent xmlns:mc="http://schemas.openxmlformats.org/markup-compatibility/2006" xmlns:p14="http://schemas.microsoft.com/office/powerpoint/2010/main">
    <mc:Choice Requires="p14">
      <p:transition spd="slow" p14:dur="2000" advTm="13969"/>
    </mc:Choice>
    <mc:Fallback xmlns="">
      <p:transition spd="slow" advTm="1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F6A4-9B86-44DC-A27C-C7BC426858C0}"/>
              </a:ext>
            </a:extLst>
          </p:cNvPr>
          <p:cNvSpPr>
            <a:spLocks noGrp="1"/>
          </p:cNvSpPr>
          <p:nvPr>
            <p:ph type="title"/>
          </p:nvPr>
        </p:nvSpPr>
        <p:spPr>
          <a:xfrm>
            <a:off x="913795" y="814315"/>
            <a:ext cx="10353762" cy="1256531"/>
          </a:xfrm>
        </p:spPr>
        <p:txBody>
          <a:bodyPr>
            <a:noAutofit/>
          </a:bodyPr>
          <a:lstStyle/>
          <a:p>
            <a:r>
              <a:rPr lang="fa-IR" dirty="0"/>
              <a:t>کودکانی که با هم یاد می گیرند</a:t>
            </a:r>
            <a:r>
              <a:rPr lang="fa-IR" dirty="0" smtClean="0"/>
              <a:t>، زندگی </a:t>
            </a:r>
            <a:r>
              <a:rPr lang="fa-IR" dirty="0"/>
              <a:t>در کنار هم و با مشارکت هم را می آموزند.</a:t>
            </a:r>
            <a:endParaRPr lang="en-US" dirty="0"/>
          </a:p>
        </p:txBody>
      </p:sp>
      <p:sp>
        <p:nvSpPr>
          <p:cNvPr id="4" name="TextBox 3">
            <a:extLst>
              <a:ext uri="{FF2B5EF4-FFF2-40B4-BE49-F238E27FC236}">
                <a16:creationId xmlns:a16="http://schemas.microsoft.com/office/drawing/2014/main" id="{02835EA4-43BA-4439-8D09-EBE0CFFC65D0}"/>
              </a:ext>
            </a:extLst>
          </p:cNvPr>
          <p:cNvSpPr txBox="1"/>
          <p:nvPr/>
        </p:nvSpPr>
        <p:spPr>
          <a:xfrm>
            <a:off x="7492621" y="3429000"/>
            <a:ext cx="3774936" cy="1754326"/>
          </a:xfrm>
          <a:prstGeom prst="rect">
            <a:avLst/>
          </a:prstGeom>
          <a:noFill/>
        </p:spPr>
        <p:txBody>
          <a:bodyPr wrap="square" rtlCol="0">
            <a:spAutoFit/>
          </a:bodyPr>
          <a:lstStyle/>
          <a:p>
            <a:pPr algn="ctr"/>
            <a:r>
              <a:rPr lang="fa-IR" sz="5400" dirty="0"/>
              <a:t>اجرای آموزش فراگیر</a:t>
            </a:r>
            <a:endParaRPr lang="en-US" sz="5400" dirty="0"/>
          </a:p>
        </p:txBody>
      </p:sp>
      <p:sp>
        <p:nvSpPr>
          <p:cNvPr id="5" name="TextBox 4">
            <a:extLst>
              <a:ext uri="{FF2B5EF4-FFF2-40B4-BE49-F238E27FC236}">
                <a16:creationId xmlns:a16="http://schemas.microsoft.com/office/drawing/2014/main" id="{535278EF-E94D-4326-A870-51A3D3537B04}"/>
              </a:ext>
            </a:extLst>
          </p:cNvPr>
          <p:cNvSpPr txBox="1"/>
          <p:nvPr/>
        </p:nvSpPr>
        <p:spPr>
          <a:xfrm>
            <a:off x="924443" y="3429000"/>
            <a:ext cx="4258102" cy="1569660"/>
          </a:xfrm>
          <a:prstGeom prst="rect">
            <a:avLst/>
          </a:prstGeom>
          <a:noFill/>
        </p:spPr>
        <p:txBody>
          <a:bodyPr wrap="square" rtlCol="0">
            <a:spAutoFit/>
          </a:bodyPr>
          <a:lstStyle/>
          <a:p>
            <a:pPr algn="ctr"/>
            <a:r>
              <a:rPr lang="fa-IR" sz="4800" dirty="0"/>
              <a:t>زمینه ساز جامعه ای فراگیر </a:t>
            </a:r>
            <a:endParaRPr lang="en-US" sz="4800" dirty="0"/>
          </a:p>
        </p:txBody>
      </p:sp>
      <p:sp>
        <p:nvSpPr>
          <p:cNvPr id="7" name="Arrow: Left 6">
            <a:extLst>
              <a:ext uri="{FF2B5EF4-FFF2-40B4-BE49-F238E27FC236}">
                <a16:creationId xmlns:a16="http://schemas.microsoft.com/office/drawing/2014/main" id="{108BE51A-540F-48AD-A669-A447F2304108}"/>
              </a:ext>
            </a:extLst>
          </p:cNvPr>
          <p:cNvSpPr/>
          <p:nvPr/>
        </p:nvSpPr>
        <p:spPr>
          <a:xfrm>
            <a:off x="5682490" y="3816255"/>
            <a:ext cx="1310185" cy="979816"/>
          </a:xfrm>
          <a:prstGeom prst="lef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50602424"/>
      </p:ext>
    </p:extLst>
  </p:cSld>
  <p:clrMapOvr>
    <a:masterClrMapping/>
  </p:clrMapOvr>
  <mc:AlternateContent xmlns:mc="http://schemas.openxmlformats.org/markup-compatibility/2006" xmlns:p14="http://schemas.microsoft.com/office/powerpoint/2010/main">
    <mc:Choice Requires="p14">
      <p:transition p14:dur="100" advTm="26307">
        <p:cut/>
      </p:transition>
    </mc:Choice>
    <mc:Fallback xmlns="">
      <p:transition advTm="2630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2" grpId="0"/>
      <p:bldP spid="4" grpId="0"/>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4BDFDA9-1466-42EC-B34E-3DC4F10A2FC5}"/>
              </a:ext>
            </a:extLst>
          </p:cNvPr>
          <p:cNvSpPr/>
          <p:nvPr/>
        </p:nvSpPr>
        <p:spPr>
          <a:xfrm>
            <a:off x="6842079" y="518615"/>
            <a:ext cx="4321790" cy="21154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3200" dirty="0"/>
              <a:t>افزایش مهارت های آموزشی و تربیتی معلمان</a:t>
            </a:r>
            <a:endParaRPr lang="en-US" sz="3200" dirty="0"/>
          </a:p>
        </p:txBody>
      </p:sp>
      <p:sp>
        <p:nvSpPr>
          <p:cNvPr id="5" name="Oval 4">
            <a:extLst>
              <a:ext uri="{FF2B5EF4-FFF2-40B4-BE49-F238E27FC236}">
                <a16:creationId xmlns:a16="http://schemas.microsoft.com/office/drawing/2014/main" id="{B76FF2AA-6CCE-4727-B449-7FD221E03017}"/>
              </a:ext>
            </a:extLst>
          </p:cNvPr>
          <p:cNvSpPr/>
          <p:nvPr/>
        </p:nvSpPr>
        <p:spPr>
          <a:xfrm>
            <a:off x="1028132" y="518614"/>
            <a:ext cx="4321791" cy="21154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3200" dirty="0"/>
              <a:t>بهبود نگرش معلمان نسبت به نیاز های ویژه</a:t>
            </a:r>
            <a:endParaRPr lang="en-US" sz="3200" dirty="0"/>
          </a:p>
        </p:txBody>
      </p:sp>
      <p:sp>
        <p:nvSpPr>
          <p:cNvPr id="6" name="Plus Sign 5">
            <a:extLst>
              <a:ext uri="{FF2B5EF4-FFF2-40B4-BE49-F238E27FC236}">
                <a16:creationId xmlns:a16="http://schemas.microsoft.com/office/drawing/2014/main" id="{8C44D697-D9F0-4B18-BB72-E59F2ED5C508}"/>
              </a:ext>
            </a:extLst>
          </p:cNvPr>
          <p:cNvSpPr/>
          <p:nvPr/>
        </p:nvSpPr>
        <p:spPr>
          <a:xfrm>
            <a:off x="5611504" y="1112291"/>
            <a:ext cx="968991" cy="928048"/>
          </a:xfrm>
          <a:prstGeom prst="mathPl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B06838-41A1-47AB-9B2A-9117A80A83D0}"/>
              </a:ext>
            </a:extLst>
          </p:cNvPr>
          <p:cNvSpPr txBox="1"/>
          <p:nvPr/>
        </p:nvSpPr>
        <p:spPr>
          <a:xfrm>
            <a:off x="946246" y="3429000"/>
            <a:ext cx="10517874" cy="923330"/>
          </a:xfrm>
          <a:prstGeom prst="rect">
            <a:avLst/>
          </a:prstGeom>
          <a:noFill/>
        </p:spPr>
        <p:txBody>
          <a:bodyPr wrap="square" rtlCol="0">
            <a:spAutoFit/>
          </a:bodyPr>
          <a:lstStyle/>
          <a:p>
            <a:r>
              <a:rPr lang="fa-IR" sz="4800" dirty="0"/>
              <a:t>بهبود و تسهیل آموزش و پرورش برای </a:t>
            </a:r>
            <a:r>
              <a:rPr lang="fa-IR" sz="5400" dirty="0">
                <a:solidFill>
                  <a:srgbClr val="FF0000"/>
                </a:solidFill>
              </a:rPr>
              <a:t>همه</a:t>
            </a:r>
            <a:r>
              <a:rPr lang="fa-IR" sz="4800" dirty="0"/>
              <a:t> کودکان</a:t>
            </a:r>
            <a:endParaRPr lang="en-US" sz="4800" dirty="0"/>
          </a:p>
        </p:txBody>
      </p:sp>
      <p:sp>
        <p:nvSpPr>
          <p:cNvPr id="8" name="Arrow: Left 7">
            <a:extLst>
              <a:ext uri="{FF2B5EF4-FFF2-40B4-BE49-F238E27FC236}">
                <a16:creationId xmlns:a16="http://schemas.microsoft.com/office/drawing/2014/main" id="{94B283B5-80AE-4784-99E1-0C08B105680F}"/>
              </a:ext>
            </a:extLst>
          </p:cNvPr>
          <p:cNvSpPr/>
          <p:nvPr/>
        </p:nvSpPr>
        <p:spPr>
          <a:xfrm rot="2430658">
            <a:off x="4137083" y="2735143"/>
            <a:ext cx="920985" cy="464025"/>
          </a:xfrm>
          <a:prstGeom prst="leftArrow">
            <a:avLst>
              <a:gd name="adj1" fmla="val 32762"/>
              <a:gd name="adj2" fmla="val 838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4631FB2-3AC2-4D93-89C2-0D6C2B7DB19C}"/>
              </a:ext>
            </a:extLst>
          </p:cNvPr>
          <p:cNvPicPr>
            <a:picLocks noChangeAspect="1"/>
          </p:cNvPicPr>
          <p:nvPr/>
        </p:nvPicPr>
        <p:blipFill>
          <a:blip r:embed="rId5"/>
          <a:stretch>
            <a:fillRect/>
          </a:stretch>
        </p:blipFill>
        <p:spPr>
          <a:xfrm rot="5839981">
            <a:off x="7044836" y="2682789"/>
            <a:ext cx="774259" cy="676715"/>
          </a:xfrm>
          <a:prstGeom prst="rect">
            <a:avLst/>
          </a:prstGeom>
        </p:spPr>
      </p:pic>
      <p:sp>
        <p:nvSpPr>
          <p:cNvPr id="10" name="Arrow: Left 9">
            <a:extLst>
              <a:ext uri="{FF2B5EF4-FFF2-40B4-BE49-F238E27FC236}">
                <a16:creationId xmlns:a16="http://schemas.microsoft.com/office/drawing/2014/main" id="{BB973793-766A-41CC-B50A-BA5EE8DFED12}"/>
              </a:ext>
            </a:extLst>
          </p:cNvPr>
          <p:cNvSpPr/>
          <p:nvPr/>
        </p:nvSpPr>
        <p:spPr>
          <a:xfrm rot="5400000">
            <a:off x="5807689" y="4305299"/>
            <a:ext cx="683526" cy="9962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B7D25A-EF25-4904-BFA4-CE3DA0331CE5}"/>
              </a:ext>
            </a:extLst>
          </p:cNvPr>
          <p:cNvSpPr txBox="1"/>
          <p:nvPr/>
        </p:nvSpPr>
        <p:spPr>
          <a:xfrm>
            <a:off x="2135875" y="5508388"/>
            <a:ext cx="8138616" cy="830997"/>
          </a:xfrm>
          <a:prstGeom prst="rect">
            <a:avLst/>
          </a:prstGeom>
          <a:noFill/>
        </p:spPr>
        <p:txBody>
          <a:bodyPr wrap="square" rtlCol="0">
            <a:spAutoFit/>
          </a:bodyPr>
          <a:lstStyle/>
          <a:p>
            <a:r>
              <a:rPr lang="fa-IR" sz="4800" dirty="0">
                <a:solidFill>
                  <a:srgbClr val="FF0000"/>
                </a:solidFill>
              </a:rPr>
              <a:t>کیفی شدن آموزش و پرورش برای همه</a:t>
            </a:r>
            <a:endParaRPr lang="en-US" sz="4800"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4532247"/>
      </p:ext>
    </p:extLst>
  </p:cSld>
  <p:clrMapOvr>
    <a:masterClrMapping/>
  </p:clrMapOvr>
  <mc:AlternateContent xmlns:mc="http://schemas.openxmlformats.org/markup-compatibility/2006" xmlns:p14="http://schemas.microsoft.com/office/powerpoint/2010/main">
    <mc:Choice Requires="p14">
      <p:transition p14:dur="100" advTm="31977">
        <p:cut/>
      </p:transition>
    </mc:Choice>
    <mc:Fallback xmlns="">
      <p:transition advTm="3197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p:bldP spid="8" grpId="0" animBg="1"/>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F051-B69A-4687-9457-2918A6698CF9}"/>
              </a:ext>
            </a:extLst>
          </p:cNvPr>
          <p:cNvSpPr>
            <a:spLocks noGrp="1"/>
          </p:cNvSpPr>
          <p:nvPr>
            <p:ph type="title"/>
          </p:nvPr>
        </p:nvSpPr>
        <p:spPr>
          <a:xfrm>
            <a:off x="106878" y="1513244"/>
            <a:ext cx="11899075" cy="4819318"/>
          </a:xfrm>
          <a:blipFill>
            <a:blip r:embed="rId5"/>
            <a:tile tx="0" ty="0" sx="100000" sy="100000" flip="none" algn="tl"/>
          </a:blipFill>
        </p:spPr>
        <p:txBody>
          <a:bodyPr>
            <a:noAutofit/>
          </a:bodyPr>
          <a:lstStyle/>
          <a:p>
            <a:pPr rtl="1"/>
            <a:r>
              <a:rPr lang="fa-IR" sz="6000" dirty="0">
                <a:solidFill>
                  <a:srgbClr val="92D050"/>
                </a:solidFill>
                <a:effectLst/>
              </a:rPr>
              <a:t>انتظار معلمان و والدین از دانش آموزان مدارس ویژه به سبب پیشداوری و نگرش های قالبی پایین تر از ظرفیت های آنان خواهد بود و موجب رشد نارسای آنان خواهد شد.</a:t>
            </a:r>
            <a:r>
              <a:rPr lang="en-US" sz="6000" dirty="0">
                <a:solidFill>
                  <a:srgbClr val="92D050"/>
                </a:solidFill>
                <a:effectLst/>
              </a:rPr>
              <a:t/>
            </a:r>
            <a:br>
              <a:rPr lang="en-US" sz="6000" dirty="0">
                <a:solidFill>
                  <a:srgbClr val="92D050"/>
                </a:solidFill>
                <a:effectLst/>
              </a:rPr>
            </a:br>
            <a:endParaRPr lang="en-US" sz="6000" dirty="0">
              <a:solidFill>
                <a:srgbClr val="92D050"/>
              </a:solidFill>
            </a:endParaRPr>
          </a:p>
        </p:txBody>
      </p:sp>
      <p:sp>
        <p:nvSpPr>
          <p:cNvPr id="4" name="TextBox 3">
            <a:extLst>
              <a:ext uri="{FF2B5EF4-FFF2-40B4-BE49-F238E27FC236}">
                <a16:creationId xmlns:a16="http://schemas.microsoft.com/office/drawing/2014/main" id="{3B245B7A-C0B2-423F-801B-A3053C244400}"/>
              </a:ext>
            </a:extLst>
          </p:cNvPr>
          <p:cNvSpPr txBox="1"/>
          <p:nvPr/>
        </p:nvSpPr>
        <p:spPr>
          <a:xfrm>
            <a:off x="261258" y="225631"/>
            <a:ext cx="11590316" cy="769441"/>
          </a:xfrm>
          <a:prstGeom prst="rect">
            <a:avLst/>
          </a:prstGeom>
          <a:noFill/>
        </p:spPr>
        <p:txBody>
          <a:bodyPr wrap="square" rtlCol="0">
            <a:spAutoFit/>
          </a:bodyPr>
          <a:lstStyle/>
          <a:p>
            <a:pPr algn="ctr"/>
            <a:r>
              <a:rPr lang="fa-IR" sz="4400" dirty="0">
                <a:solidFill>
                  <a:srgbClr val="FFC000"/>
                </a:solidFill>
              </a:rPr>
              <a:t>پژوهش ها نشان </a:t>
            </a:r>
            <a:r>
              <a:rPr lang="fa-IR" sz="4400" dirty="0" smtClean="0">
                <a:solidFill>
                  <a:srgbClr val="FFC000"/>
                </a:solidFill>
              </a:rPr>
              <a:t>می دهند</a:t>
            </a:r>
            <a:r>
              <a:rPr lang="fa-IR" sz="4400" dirty="0">
                <a:solidFill>
                  <a:srgbClr val="FFC000"/>
                </a:solidFill>
              </a:rPr>
              <a:t>:</a:t>
            </a:r>
            <a:endParaRPr lang="en-US" sz="4400" dirty="0">
              <a:solidFill>
                <a:srgbClr val="FFC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6867531"/>
      </p:ext>
    </p:extLst>
  </p:cSld>
  <p:clrMapOvr>
    <a:masterClrMapping/>
  </p:clrMapOvr>
  <mc:AlternateContent xmlns:mc="http://schemas.openxmlformats.org/markup-compatibility/2006" xmlns:p14="http://schemas.microsoft.com/office/powerpoint/2010/main">
    <mc:Choice Requires="p14">
      <p:transition spd="slow" p14:dur="800" advTm="31486">
        <p:circle/>
      </p:transition>
    </mc:Choice>
    <mc:Fallback xmlns="">
      <p:transition spd="slow" advTm="3148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47AA-2D21-46C0-9374-737998742A35}"/>
              </a:ext>
            </a:extLst>
          </p:cNvPr>
          <p:cNvSpPr>
            <a:spLocks noGrp="1"/>
          </p:cNvSpPr>
          <p:nvPr>
            <p:ph type="title"/>
          </p:nvPr>
        </p:nvSpPr>
        <p:spPr>
          <a:xfrm>
            <a:off x="919119" y="350293"/>
            <a:ext cx="10353762" cy="970450"/>
          </a:xfrm>
        </p:spPr>
        <p:txBody>
          <a:bodyPr/>
          <a:lstStyle/>
          <a:p>
            <a:r>
              <a:rPr lang="fa-IR" dirty="0">
                <a:effectLst/>
              </a:rPr>
              <a:t>پیامد های آموزش فراگیر</a:t>
            </a:r>
            <a:endParaRPr lang="en-US" dirty="0"/>
          </a:p>
        </p:txBody>
      </p:sp>
      <p:sp>
        <p:nvSpPr>
          <p:cNvPr id="4" name="TextBox 3">
            <a:extLst>
              <a:ext uri="{FF2B5EF4-FFF2-40B4-BE49-F238E27FC236}">
                <a16:creationId xmlns:a16="http://schemas.microsoft.com/office/drawing/2014/main" id="{55F4441B-4D3A-4733-9B8D-417A991CD33C}"/>
              </a:ext>
            </a:extLst>
          </p:cNvPr>
          <p:cNvSpPr txBox="1"/>
          <p:nvPr/>
        </p:nvSpPr>
        <p:spPr>
          <a:xfrm>
            <a:off x="7253531" y="1320743"/>
            <a:ext cx="4453719" cy="5078313"/>
          </a:xfrm>
          <a:prstGeom prst="rect">
            <a:avLst/>
          </a:prstGeom>
          <a:noFill/>
        </p:spPr>
        <p:txBody>
          <a:bodyPr wrap="square" rtlCol="0">
            <a:spAutoFit/>
          </a:bodyPr>
          <a:lstStyle/>
          <a:p>
            <a:pPr algn="r" rtl="1"/>
            <a:r>
              <a:rPr lang="fa-IR" sz="3600" dirty="0" smtClean="0"/>
              <a:t>*</a:t>
            </a:r>
            <a:r>
              <a:rPr lang="en-US" sz="3600" dirty="0" smtClean="0"/>
              <a:t> </a:t>
            </a:r>
            <a:r>
              <a:rPr lang="fa-IR" sz="3600" dirty="0" smtClean="0"/>
              <a:t>تسهیل </a:t>
            </a:r>
            <a:r>
              <a:rPr lang="fa-IR" sz="3600" dirty="0"/>
              <a:t>دسترسی همه </a:t>
            </a:r>
            <a:r>
              <a:rPr lang="fa-IR" sz="3600" dirty="0" smtClean="0"/>
              <a:t>کودکان </a:t>
            </a:r>
            <a:r>
              <a:rPr lang="fa-IR" sz="3600" dirty="0"/>
              <a:t>از جمله کودکان دارای نیاز های ویژه به آموزش و پرورش.</a:t>
            </a:r>
            <a:endParaRPr lang="en-US" sz="3600" dirty="0"/>
          </a:p>
          <a:p>
            <a:r>
              <a:rPr lang="fa-IR" sz="3600" dirty="0"/>
              <a:t> </a:t>
            </a:r>
            <a:endParaRPr lang="en-US" sz="3600" dirty="0"/>
          </a:p>
          <a:p>
            <a:pPr algn="r" rtl="1"/>
            <a:r>
              <a:rPr lang="fa-IR" sz="3600" dirty="0"/>
              <a:t>*اشتغال به تحصیل هر دانش آموز در نزدیک ترین کلاس و مدرسه به محل زندگی خود.</a:t>
            </a:r>
            <a:endParaRPr lang="en-US" sz="3600" dirty="0"/>
          </a:p>
        </p:txBody>
      </p:sp>
      <p:sp>
        <p:nvSpPr>
          <p:cNvPr id="5" name="Arrow: Left 4">
            <a:extLst>
              <a:ext uri="{FF2B5EF4-FFF2-40B4-BE49-F238E27FC236}">
                <a16:creationId xmlns:a16="http://schemas.microsoft.com/office/drawing/2014/main" id="{DA1C6C12-29B4-4F7D-A24C-961E5FBC3E44}"/>
              </a:ext>
            </a:extLst>
          </p:cNvPr>
          <p:cNvSpPr/>
          <p:nvPr/>
        </p:nvSpPr>
        <p:spPr>
          <a:xfrm rot="20687440">
            <a:off x="5624538" y="2751098"/>
            <a:ext cx="1491154" cy="636227"/>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Arrow: Left 5">
            <a:extLst>
              <a:ext uri="{FF2B5EF4-FFF2-40B4-BE49-F238E27FC236}">
                <a16:creationId xmlns:a16="http://schemas.microsoft.com/office/drawing/2014/main" id="{140DC0E4-033B-4A83-8FDE-837A260F130C}"/>
              </a:ext>
            </a:extLst>
          </p:cNvPr>
          <p:cNvSpPr/>
          <p:nvPr/>
        </p:nvSpPr>
        <p:spPr>
          <a:xfrm rot="1546673">
            <a:off x="5477674" y="4091302"/>
            <a:ext cx="1697030" cy="576195"/>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D1F6C8C-9F2D-4F51-B243-14C766D54D71}"/>
              </a:ext>
            </a:extLst>
          </p:cNvPr>
          <p:cNvSpPr txBox="1"/>
          <p:nvPr/>
        </p:nvSpPr>
        <p:spPr>
          <a:xfrm>
            <a:off x="1287608" y="1621641"/>
            <a:ext cx="4230806" cy="5632311"/>
          </a:xfrm>
          <a:prstGeom prst="rect">
            <a:avLst/>
          </a:prstGeom>
          <a:noFill/>
        </p:spPr>
        <p:txBody>
          <a:bodyPr wrap="square" rtlCol="0">
            <a:spAutoFit/>
          </a:bodyPr>
          <a:lstStyle/>
          <a:p>
            <a:pPr algn="ctr"/>
            <a:r>
              <a:rPr lang="fa-IR" sz="6000" dirty="0"/>
              <a:t>جلوگیری از اتلاف وقت کودکان و خانواده های آنها </a:t>
            </a:r>
          </a:p>
          <a:p>
            <a:pPr algn="ctr"/>
            <a:endParaRPr lang="fa-IR" sz="60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6772121"/>
      </p:ext>
    </p:extLst>
  </p:cSld>
  <p:clrMapOvr>
    <a:masterClrMapping/>
  </p:clrMapOvr>
  <mc:AlternateContent xmlns:mc="http://schemas.openxmlformats.org/markup-compatibility/2006" xmlns:p14="http://schemas.microsoft.com/office/powerpoint/2010/main">
    <mc:Choice Requires="p14">
      <p:transition p14:dur="100" advTm="41825">
        <p:cut/>
      </p:transition>
    </mc:Choice>
    <mc:Fallback xmlns="">
      <p:transition advTm="4182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1+#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5" fill="hold" nodeType="click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randombar(vertical)">
                                      <p:cBhvr>
                                        <p:cTn id="4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2" grpId="0"/>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512C-1033-4115-9D83-B15109EBB60D}"/>
              </a:ext>
            </a:extLst>
          </p:cNvPr>
          <p:cNvSpPr>
            <a:spLocks noGrp="1"/>
          </p:cNvSpPr>
          <p:nvPr>
            <p:ph type="title"/>
          </p:nvPr>
        </p:nvSpPr>
        <p:spPr>
          <a:xfrm>
            <a:off x="118754" y="1484416"/>
            <a:ext cx="11922826" cy="5014107"/>
          </a:xfrm>
          <a:blipFill>
            <a:blip r:embed="rId5"/>
            <a:tile tx="0" ty="0" sx="100000" sy="100000" flip="none" algn="tl"/>
          </a:blipFill>
          <a:scene3d>
            <a:camera prst="orthographicFront"/>
            <a:lightRig rig="threePt" dir="t"/>
          </a:scene3d>
          <a:sp3d>
            <a:bevelT/>
          </a:sp3d>
        </p:spPr>
        <p:txBody>
          <a:bodyPr>
            <a:normAutofit/>
          </a:bodyPr>
          <a:lstStyle/>
          <a:p>
            <a:pPr algn="r" rtl="1"/>
            <a:r>
              <a:rPr lang="fa-IR" sz="4400" dirty="0">
                <a:solidFill>
                  <a:schemeClr val="bg1"/>
                </a:solidFill>
              </a:rPr>
              <a:t>موجب صرفه جویی در هزینه های آموزش ویژه و اختصاص این اعتبارات برای همه </a:t>
            </a:r>
            <a:r>
              <a:rPr lang="fa-IR" sz="4400" dirty="0" smtClean="0">
                <a:solidFill>
                  <a:schemeClr val="bg1"/>
                </a:solidFill>
              </a:rPr>
              <a:t>کودکان (</a:t>
            </a:r>
            <a:r>
              <a:rPr lang="fa-IR" sz="4400" dirty="0">
                <a:solidFill>
                  <a:schemeClr val="bg1"/>
                </a:solidFill>
              </a:rPr>
              <a:t>از جمله کودکان دارای نیاز های ویژه</a:t>
            </a:r>
            <a:r>
              <a:rPr lang="fa-IR" sz="4400" dirty="0" smtClean="0">
                <a:solidFill>
                  <a:schemeClr val="bg1"/>
                </a:solidFill>
              </a:rPr>
              <a:t>) در </a:t>
            </a:r>
            <a:r>
              <a:rPr lang="fa-IR" sz="4400" dirty="0">
                <a:solidFill>
                  <a:schemeClr val="bg1"/>
                </a:solidFill>
              </a:rPr>
              <a:t>مدارس عادی خواهد شد</a:t>
            </a:r>
            <a:r>
              <a:rPr lang="fa-IR" sz="4400" dirty="0" smtClean="0">
                <a:solidFill>
                  <a:schemeClr val="bg1"/>
                </a:solidFill>
              </a:rPr>
              <a:t>. ضمن </a:t>
            </a:r>
            <a:r>
              <a:rPr lang="fa-IR" sz="4400" dirty="0">
                <a:solidFill>
                  <a:schemeClr val="bg1"/>
                </a:solidFill>
              </a:rPr>
              <a:t>آنکه از اتلاف اعتبارات تخصیص یافته به آموزش و پرورش عمومی می کاهد</a:t>
            </a:r>
            <a:r>
              <a:rPr lang="fa-IR" sz="4400" dirty="0" smtClean="0">
                <a:solidFill>
                  <a:schemeClr val="bg1"/>
                </a:solidFill>
              </a:rPr>
              <a:t>. گرچه </a:t>
            </a:r>
            <a:r>
              <a:rPr lang="fa-IR" sz="4400" dirty="0">
                <a:solidFill>
                  <a:schemeClr val="bg1"/>
                </a:solidFill>
              </a:rPr>
              <a:t>ممکن است در آغاز اعتبارات زیاد تری را به خود اختصاص دهد.</a:t>
            </a:r>
            <a:endParaRPr lang="en-US" sz="4400" dirty="0">
              <a:solidFill>
                <a:schemeClr val="bg1"/>
              </a:solidFill>
            </a:endParaRPr>
          </a:p>
        </p:txBody>
      </p:sp>
      <p:sp>
        <p:nvSpPr>
          <p:cNvPr id="4" name="Rectangle: Rounded Corners 3">
            <a:extLst>
              <a:ext uri="{FF2B5EF4-FFF2-40B4-BE49-F238E27FC236}">
                <a16:creationId xmlns:a16="http://schemas.microsoft.com/office/drawing/2014/main" id="{879B362A-E8FB-4ECF-8E77-C80206816D3F}"/>
              </a:ext>
            </a:extLst>
          </p:cNvPr>
          <p:cNvSpPr/>
          <p:nvPr/>
        </p:nvSpPr>
        <p:spPr>
          <a:xfrm>
            <a:off x="1496291" y="259307"/>
            <a:ext cx="9120249" cy="111911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sz="4000" dirty="0">
                <a:solidFill>
                  <a:schemeClr val="tx2">
                    <a:lumMod val="10000"/>
                  </a:schemeClr>
                </a:solidFill>
              </a:rPr>
              <a:t>آموزش فراگیر</a:t>
            </a:r>
            <a:endParaRPr lang="en-US" sz="4000" dirty="0">
              <a:solidFill>
                <a:schemeClr val="tx2">
                  <a:lumMod val="10000"/>
                </a:schemeClr>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496947"/>
      </p:ext>
    </p:extLst>
  </p:cSld>
  <p:clrMapOvr>
    <a:masterClrMapping/>
  </p:clrMapOvr>
  <mc:AlternateContent xmlns:mc="http://schemas.openxmlformats.org/markup-compatibility/2006" xmlns:p14="http://schemas.microsoft.com/office/powerpoint/2010/main">
    <mc:Choice Requires="p14">
      <p:transition spd="slow" p14:dur="3400" advTm="36505">
        <p14:reveal/>
      </p:transition>
    </mc:Choice>
    <mc:Fallback xmlns="">
      <p:transition spd="slow" advTm="36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F97A-1570-4D9B-AEFA-126C76C250B5}"/>
              </a:ext>
            </a:extLst>
          </p:cNvPr>
          <p:cNvSpPr>
            <a:spLocks noGrp="1"/>
          </p:cNvSpPr>
          <p:nvPr>
            <p:ph type="title"/>
          </p:nvPr>
        </p:nvSpPr>
        <p:spPr>
          <a:xfrm>
            <a:off x="142504" y="286603"/>
            <a:ext cx="11910951" cy="6247585"/>
          </a:xfrm>
          <a:blipFill>
            <a:blip r:embed="rId5"/>
            <a:tile tx="0" ty="0" sx="100000" sy="100000" flip="none" algn="tl"/>
          </a:blipFill>
        </p:spPr>
        <p:txBody>
          <a:bodyPr>
            <a:normAutofit/>
          </a:bodyPr>
          <a:lstStyle/>
          <a:p>
            <a:pPr algn="r" rtl="1"/>
            <a:r>
              <a:rPr lang="fa-IR" sz="5400" dirty="0">
                <a:solidFill>
                  <a:srgbClr val="00B0F0"/>
                </a:solidFill>
              </a:rPr>
              <a:t>آموزه های دینی ما نیز بر پذیرش بدون چون و چرای معلولین در جامعه به عنوان عضوی دارای حق مشارکت</a:t>
            </a:r>
            <a:r>
              <a:rPr lang="fa-IR" sz="5400" dirty="0" smtClean="0">
                <a:solidFill>
                  <a:srgbClr val="00B0F0"/>
                </a:solidFill>
              </a:rPr>
              <a:t>، تاکید </a:t>
            </a:r>
            <a:r>
              <a:rPr lang="fa-IR" sz="5400" dirty="0">
                <a:solidFill>
                  <a:srgbClr val="00B0F0"/>
                </a:solidFill>
              </a:rPr>
              <a:t>دارند</a:t>
            </a:r>
            <a:r>
              <a:rPr lang="fa-IR" sz="5400" dirty="0" smtClean="0">
                <a:solidFill>
                  <a:srgbClr val="00B0F0"/>
                </a:solidFill>
              </a:rPr>
              <a:t>. این </a:t>
            </a:r>
            <a:r>
              <a:rPr lang="fa-IR" sz="5400" dirty="0">
                <a:solidFill>
                  <a:srgbClr val="00B0F0"/>
                </a:solidFill>
              </a:rPr>
              <a:t>امر در قران کریم به عنوان یک وظیفه برای پیامبر اکرم(ص)مطرح شده </a:t>
            </a:r>
            <a:r>
              <a:rPr lang="fa-IR" sz="5400" dirty="0" smtClean="0">
                <a:solidFill>
                  <a:srgbClr val="00B0F0"/>
                </a:solidFill>
              </a:rPr>
              <a:t>است(سوره عۤبۤس) </a:t>
            </a:r>
            <a:r>
              <a:rPr lang="fa-IR" sz="5400" dirty="0">
                <a:solidFill>
                  <a:srgbClr val="00B0F0"/>
                </a:solidFill>
              </a:rPr>
              <a:t>و در سخنان و سیره آن حضرت و </a:t>
            </a:r>
            <a:r>
              <a:rPr lang="fa-IR" sz="5400" dirty="0" smtClean="0">
                <a:solidFill>
                  <a:srgbClr val="00B0F0"/>
                </a:solidFill>
              </a:rPr>
              <a:t>اوصیاءشان </a:t>
            </a:r>
            <a:r>
              <a:rPr lang="fa-IR" sz="5400" dirty="0">
                <a:solidFill>
                  <a:srgbClr val="00B0F0"/>
                </a:solidFill>
              </a:rPr>
              <a:t>مورد تاکید و تبلیغ قرار گرفته است.</a:t>
            </a:r>
            <a:endParaRPr lang="en-US" sz="5400" dirty="0">
              <a:solidFill>
                <a:srgbClr val="00B0F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42016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7101">
        <p15:prstTrans prst="curtains"/>
      </p:transition>
    </mc:Choice>
    <mc:Fallback xmlns="">
      <p:transition spd="slow" advTm="37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8719C3-BD58-4AAB-AB21-21B55EB22AA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04172"/>
            <a:ext cx="12026096" cy="6962172"/>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79956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935">
        <p15:prstTrans prst="crush"/>
      </p:transition>
    </mc:Choice>
    <mc:Fallback xmlns="">
      <p:transition spd="slow" advTm="6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7DC7-A3D4-4F68-B9BC-62035216E5B7}"/>
              </a:ext>
            </a:extLst>
          </p:cNvPr>
          <p:cNvSpPr>
            <a:spLocks noGrp="1"/>
          </p:cNvSpPr>
          <p:nvPr>
            <p:ph type="title"/>
          </p:nvPr>
        </p:nvSpPr>
        <p:spPr>
          <a:xfrm>
            <a:off x="919119" y="-1"/>
            <a:ext cx="10353762" cy="7028597"/>
          </a:xfrm>
        </p:spPr>
        <p:txBody>
          <a:bodyPr>
            <a:normAutofit/>
          </a:bodyPr>
          <a:lstStyle/>
          <a:p>
            <a:r>
              <a:rPr lang="fa-IR" sz="4400" dirty="0">
                <a:solidFill>
                  <a:srgbClr val="00B0F0"/>
                </a:solidFill>
                <a:effectLst/>
              </a:rPr>
              <a:t>بدین سبب بر بنی اسرائیل(و تمامی ملت ها)چنین حکم کردیم که هر کس </a:t>
            </a:r>
            <a:r>
              <a:rPr lang="fa-IR" sz="4400" dirty="0" smtClean="0">
                <a:solidFill>
                  <a:srgbClr val="00B0F0"/>
                </a:solidFill>
                <a:effectLst/>
              </a:rPr>
              <a:t>، کسی </a:t>
            </a:r>
            <a:r>
              <a:rPr lang="fa-IR" sz="4400" dirty="0">
                <a:solidFill>
                  <a:srgbClr val="00B0F0"/>
                </a:solidFill>
                <a:effectLst/>
              </a:rPr>
              <a:t>را بدون آنکه او کسی را کشته یا فسادی در زمین ایجاد کرده باشد،به قتل برساند مانند آن است که همه مردم را کشته </a:t>
            </a:r>
            <a:r>
              <a:rPr lang="fa-IR" sz="4400" dirty="0" smtClean="0">
                <a:solidFill>
                  <a:srgbClr val="00B0F0"/>
                </a:solidFill>
                <a:effectLst/>
              </a:rPr>
              <a:t>است وهر </a:t>
            </a:r>
            <a:r>
              <a:rPr lang="fa-IR" sz="4400" dirty="0">
                <a:solidFill>
                  <a:srgbClr val="00B0F0"/>
                </a:solidFill>
                <a:effectLst/>
              </a:rPr>
              <a:t>کس او را حیات بخشد مانند کسی است که همه مردم را حیات بخشیده باشد.به راستی که رسولان ما با </a:t>
            </a:r>
            <a:r>
              <a:rPr lang="fa-IR" sz="4400" dirty="0" smtClean="0">
                <a:solidFill>
                  <a:srgbClr val="00B0F0"/>
                </a:solidFill>
                <a:effectLst/>
              </a:rPr>
              <a:t>دلایل </a:t>
            </a:r>
            <a:r>
              <a:rPr lang="fa-IR" sz="4400" dirty="0">
                <a:solidFill>
                  <a:srgbClr val="00B0F0"/>
                </a:solidFill>
                <a:effectLst/>
              </a:rPr>
              <a:t>و معجزات به سوی مردم آمدند،سپس بسیاری از مردم بعد از آن بنای اسراف را گذاشتند.</a:t>
            </a:r>
            <a:r>
              <a:rPr lang="en-US" sz="4400" dirty="0">
                <a:solidFill>
                  <a:srgbClr val="00B0F0"/>
                </a:solidFill>
                <a:effectLst/>
              </a:rPr>
              <a:t/>
            </a:r>
            <a:br>
              <a:rPr lang="en-US" sz="4400" dirty="0">
                <a:solidFill>
                  <a:srgbClr val="00B0F0"/>
                </a:solidFill>
                <a:effectLst/>
              </a:rPr>
            </a:br>
            <a:endParaRPr lang="en-US" sz="4400" dirty="0">
              <a:solidFill>
                <a:srgbClr val="00B0F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2966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3711">
        <p15:prstTrans prst="fracture"/>
      </p:transition>
    </mc:Choice>
    <mc:Fallback xmlns="">
      <p:transition spd="slow" advTm="43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52C4-0C99-469D-B8B5-DD559B48B7F4}"/>
              </a:ext>
            </a:extLst>
          </p:cNvPr>
          <p:cNvSpPr>
            <a:spLocks noGrp="1"/>
          </p:cNvSpPr>
          <p:nvPr>
            <p:ph type="title"/>
          </p:nvPr>
        </p:nvSpPr>
        <p:spPr>
          <a:xfrm>
            <a:off x="919119" y="368490"/>
            <a:ext cx="10353762" cy="2702255"/>
          </a:xfrm>
        </p:spPr>
        <p:txBody>
          <a:bodyPr>
            <a:normAutofit fontScale="90000"/>
          </a:bodyPr>
          <a:lstStyle/>
          <a:p>
            <a:r>
              <a:rPr lang="fa-IR" dirty="0">
                <a:effectLst/>
              </a:rPr>
              <a:t>چرا عبوس و ترش رو گشت</a:t>
            </a:r>
            <a:r>
              <a:rPr lang="fa-IR" dirty="0" smtClean="0">
                <a:effectLst/>
              </a:rPr>
              <a:t>، چون </a:t>
            </a:r>
            <a:r>
              <a:rPr lang="fa-IR" dirty="0">
                <a:effectLst/>
              </a:rPr>
              <a:t>آن مرد نابینا به حضورش آمد و تو چه میدانی که ممکن است که او مردی پارسا و پاکیزه صفات باشد  یا به یاد خدا آید و ذکر </a:t>
            </a:r>
            <a:r>
              <a:rPr lang="fa-IR" dirty="0" smtClean="0">
                <a:effectLst/>
              </a:rPr>
              <a:t>حق ، او </a:t>
            </a:r>
            <a:r>
              <a:rPr lang="fa-IR" dirty="0">
                <a:effectLst/>
              </a:rPr>
              <a:t>را سودمند افتد.</a:t>
            </a:r>
            <a:br>
              <a:rPr lang="fa-IR" dirty="0">
                <a:effectLst/>
              </a:rPr>
            </a:br>
            <a:r>
              <a:rPr lang="fa-IR" dirty="0">
                <a:effectLst/>
              </a:rPr>
              <a:t>                                                   </a:t>
            </a:r>
            <a:r>
              <a:rPr lang="fa-IR" dirty="0">
                <a:solidFill>
                  <a:srgbClr val="00B050"/>
                </a:solidFill>
                <a:effectLst/>
              </a:rPr>
              <a:t>آیات1تا4سوره عبس </a:t>
            </a:r>
            <a:r>
              <a:rPr lang="en-US" dirty="0">
                <a:effectLst/>
              </a:rPr>
              <a:t/>
            </a:r>
            <a:br>
              <a:rPr lang="en-US" dirty="0">
                <a:effectLst/>
              </a:rPr>
            </a:br>
            <a:endParaRPr lang="en-US" dirty="0"/>
          </a:p>
        </p:txBody>
      </p:sp>
      <p:sp>
        <p:nvSpPr>
          <p:cNvPr id="4" name="TextBox 3">
            <a:extLst>
              <a:ext uri="{FF2B5EF4-FFF2-40B4-BE49-F238E27FC236}">
                <a16:creationId xmlns:a16="http://schemas.microsoft.com/office/drawing/2014/main" id="{C29DC198-6F94-46A1-98DA-79CBF987C40F}"/>
              </a:ext>
            </a:extLst>
          </p:cNvPr>
          <p:cNvSpPr txBox="1"/>
          <p:nvPr/>
        </p:nvSpPr>
        <p:spPr>
          <a:xfrm>
            <a:off x="818866" y="4489439"/>
            <a:ext cx="10686197" cy="1200329"/>
          </a:xfrm>
          <a:prstGeom prst="rect">
            <a:avLst/>
          </a:prstGeom>
          <a:noFill/>
        </p:spPr>
        <p:txBody>
          <a:bodyPr wrap="square" rtlCol="0">
            <a:spAutoFit/>
          </a:bodyPr>
          <a:lstStyle/>
          <a:p>
            <a:pPr algn="r"/>
            <a:r>
              <a:rPr lang="fa-IR" sz="3600" dirty="0"/>
              <a:t>اما صادق (ع)می فرماید:</a:t>
            </a:r>
            <a:endParaRPr lang="en-US" sz="3600" dirty="0"/>
          </a:p>
          <a:p>
            <a:pPr algn="r"/>
            <a:r>
              <a:rPr lang="fa-IR" sz="3600" dirty="0"/>
              <a:t>شنواندن سخن به افراد ناشنوا بدون دلتنگی و ملال</a:t>
            </a:r>
            <a:r>
              <a:rPr lang="fa-IR" sz="3600" dirty="0" smtClean="0"/>
              <a:t>، صدقه </a:t>
            </a:r>
            <a:r>
              <a:rPr lang="fa-IR" sz="3600" dirty="0"/>
              <a:t>ای نیکوست.</a:t>
            </a:r>
            <a:endParaRPr lang="en-US" sz="36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3391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5112">
        <p15:prstTrans prst="wind"/>
      </p:transition>
    </mc:Choice>
    <mc:Fallback xmlns="">
      <p:transition spd="slow" advTm="55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5EC97-8C6C-4C94-AE0C-821ECAEF9D5C}"/>
              </a:ext>
            </a:extLst>
          </p:cNvPr>
          <p:cNvSpPr>
            <a:spLocks noGrp="1"/>
          </p:cNvSpPr>
          <p:nvPr>
            <p:ph type="title"/>
          </p:nvPr>
        </p:nvSpPr>
        <p:spPr>
          <a:xfrm>
            <a:off x="919119" y="594815"/>
            <a:ext cx="10353762" cy="5668370"/>
          </a:xfrm>
        </p:spPr>
        <p:txBody>
          <a:bodyPr>
            <a:normAutofit/>
          </a:bodyPr>
          <a:lstStyle/>
          <a:p>
            <a:r>
              <a:rPr lang="fa-IR" dirty="0">
                <a:effectLst/>
              </a:rPr>
              <a:t>رسول اکرم(ص)می فرماید:</a:t>
            </a:r>
            <a:r>
              <a:rPr lang="en-US" dirty="0">
                <a:effectLst/>
              </a:rPr>
              <a:t/>
            </a:r>
            <a:br>
              <a:rPr lang="en-US" dirty="0">
                <a:effectLst/>
              </a:rPr>
            </a:br>
            <a:r>
              <a:rPr lang="fa-IR" dirty="0">
                <a:effectLst/>
              </a:rPr>
              <a:t>هر آن کس که فرد ضعیفی را در دریافت و دانش کمک دهد و دفاع عقلانی از عقاید الهی  در مقابل دشمنان  دین و دانشجویان باطل را به او بیاموزد، خداوند او را در ورطه سخت مرگ برای اظهار صادقانه اصول اعتقادی و رستگاری یاری خواهد داد.</a:t>
            </a:r>
            <a:r>
              <a:rPr lang="en-US" dirty="0">
                <a:effectLst/>
              </a:rPr>
              <a:t/>
            </a:r>
            <a:br>
              <a:rPr lang="en-US" dirty="0">
                <a:effectLst/>
              </a:rPr>
            </a:b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491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0334">
        <p15:prstTrans prst="prestige"/>
      </p:transition>
    </mc:Choice>
    <mc:Fallback xmlns="">
      <p:transition spd="slow" advTm="80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5290-75BB-4238-BE79-82678E7268E9}"/>
              </a:ext>
            </a:extLst>
          </p:cNvPr>
          <p:cNvSpPr>
            <a:spLocks noGrp="1"/>
          </p:cNvSpPr>
          <p:nvPr>
            <p:ph type="title"/>
          </p:nvPr>
        </p:nvSpPr>
        <p:spPr>
          <a:xfrm>
            <a:off x="919119" y="274749"/>
            <a:ext cx="10353762" cy="1966176"/>
          </a:xfrm>
        </p:spPr>
        <p:txBody>
          <a:bodyPr>
            <a:normAutofit fontScale="90000"/>
          </a:bodyPr>
          <a:lstStyle/>
          <a:p>
            <a:r>
              <a:rPr lang="fa-IR" dirty="0"/>
              <a:t>اصل سی ام قانون اساسی جمهوری اسلامی ایران </a:t>
            </a:r>
            <a:br>
              <a:rPr lang="fa-IR" dirty="0"/>
            </a:br>
            <a:r>
              <a:rPr lang="fa-IR" dirty="0"/>
              <a:t>بر حق آحاد ملت برای بهره مندی  از آموزش رایگان تا پایان دوره متوسطه تاکید دارد .این اصل اظهار میکند:</a:t>
            </a:r>
            <a:br>
              <a:rPr lang="fa-IR" dirty="0"/>
            </a:br>
            <a:endParaRPr lang="en-US" dirty="0"/>
          </a:p>
        </p:txBody>
      </p:sp>
      <p:cxnSp>
        <p:nvCxnSpPr>
          <p:cNvPr id="5" name="Straight Connector 4">
            <a:extLst>
              <a:ext uri="{FF2B5EF4-FFF2-40B4-BE49-F238E27FC236}">
                <a16:creationId xmlns:a16="http://schemas.microsoft.com/office/drawing/2014/main" id="{F376E470-FB83-4081-9C0F-D003B29E9A6D}"/>
              </a:ext>
            </a:extLst>
          </p:cNvPr>
          <p:cNvCxnSpPr/>
          <p:nvPr/>
        </p:nvCxnSpPr>
        <p:spPr>
          <a:xfrm flipH="1">
            <a:off x="0" y="2009104"/>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ED597925-9D5B-4EAA-B4C2-93B588F31339}"/>
              </a:ext>
            </a:extLst>
          </p:cNvPr>
          <p:cNvSpPr txBox="1"/>
          <p:nvPr/>
        </p:nvSpPr>
        <p:spPr>
          <a:xfrm>
            <a:off x="283335" y="2009104"/>
            <a:ext cx="11655380" cy="3416321"/>
          </a:xfrm>
          <a:prstGeom prst="rect">
            <a:avLst/>
          </a:prstGeom>
          <a:noFill/>
        </p:spPr>
        <p:txBody>
          <a:bodyPr wrap="square" rtlCol="0">
            <a:spAutoFit/>
          </a:bodyPr>
          <a:lstStyle/>
          <a:p>
            <a:pPr algn="r"/>
            <a:r>
              <a:rPr lang="fa-IR" sz="5400" dirty="0"/>
              <a:t>دولت موظف است وسایل آموزش و پرورش رایگان را برای همه ملت تا پایان دوره متوسطه فراهم سازد و وسایل تحصیلات عالی را تا سرحد خودکفایی کشور به طور رایگان گسترش دهد.</a:t>
            </a:r>
            <a:endParaRPr lang="en-US" sz="5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09475986"/>
      </p:ext>
    </p:extLst>
  </p:cSld>
  <p:clrMapOvr>
    <a:masterClrMapping/>
  </p:clrMapOvr>
  <p:transition spd="slow" advTm="3868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72C1-B221-4E01-9C9E-C7050B03CCAD}"/>
              </a:ext>
            </a:extLst>
          </p:cNvPr>
          <p:cNvSpPr>
            <a:spLocks noGrp="1"/>
          </p:cNvSpPr>
          <p:nvPr>
            <p:ph type="title"/>
          </p:nvPr>
        </p:nvSpPr>
        <p:spPr>
          <a:xfrm>
            <a:off x="919119" y="868907"/>
            <a:ext cx="10353762" cy="5654722"/>
          </a:xfrm>
        </p:spPr>
        <p:txBody>
          <a:bodyPr>
            <a:normAutofit/>
          </a:bodyPr>
          <a:lstStyle/>
          <a:p>
            <a:r>
              <a:rPr lang="fa-IR" dirty="0">
                <a:effectLst/>
              </a:rPr>
              <a:t>هر کس که فرد ضعیفی را که از نظر بدنی و جسمانی ضعیف است،یاری رساند و دفاع عقلانی از عقاید الهی در مقابل دشمنان دین و دانشجویان باطل را به او بیاموزد،خداوند وی را در ورطه سخت مرگ برای اظهار صادقانه اصول اعتقادی و رستگاری یاری خواهد داد.</a:t>
            </a:r>
            <a:r>
              <a:rPr lang="en-US" dirty="0">
                <a:effectLst/>
              </a:rPr>
              <a:t/>
            </a:r>
            <a:br>
              <a:rPr lang="en-US" dirty="0">
                <a:effectLst/>
              </a:rPr>
            </a:b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7897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80">
        <p15:prstTrans prst="wind"/>
      </p:transition>
    </mc:Choice>
    <mc:Fallback xmlns="">
      <p:transition spd="slow" advTm="1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B317E-EFFD-4DAA-8213-84E14813892B}"/>
              </a:ext>
            </a:extLst>
          </p:cNvPr>
          <p:cNvSpPr>
            <a:spLocks noGrp="1"/>
          </p:cNvSpPr>
          <p:nvPr>
            <p:ph type="title"/>
          </p:nvPr>
        </p:nvSpPr>
        <p:spPr>
          <a:xfrm>
            <a:off x="296215" y="68687"/>
            <a:ext cx="11590986" cy="1966175"/>
          </a:xfrm>
          <a:blipFill>
            <a:blip r:embed="rId5"/>
            <a:tile tx="0" ty="0" sx="100000" sy="100000" flip="none" algn="tl"/>
          </a:blipFill>
          <a:scene3d>
            <a:camera prst="orthographicFront"/>
            <a:lightRig rig="threePt" dir="t"/>
          </a:scene3d>
          <a:sp3d>
            <a:bevelT/>
          </a:sp3d>
        </p:spPr>
        <p:txBody>
          <a:bodyPr>
            <a:normAutofit/>
          </a:bodyPr>
          <a:lstStyle/>
          <a:p>
            <a:r>
              <a:rPr lang="fa-IR" dirty="0">
                <a:solidFill>
                  <a:schemeClr val="bg1"/>
                </a:solidFill>
              </a:rPr>
              <a:t>ماده26بیانیه حقوق بشر مصوبه مجمع عمومی سازمان ملل متحد برای آموزش و پرورش به عنوان حق اساسی تمامی آحاد بشر تاکید دارد. این ماده اظهار می نماید: </a:t>
            </a:r>
            <a:endParaRPr lang="en-US" dirty="0">
              <a:solidFill>
                <a:schemeClr val="bg1"/>
              </a:solidFill>
            </a:endParaRPr>
          </a:p>
        </p:txBody>
      </p:sp>
      <p:cxnSp>
        <p:nvCxnSpPr>
          <p:cNvPr id="5" name="Straight Connector 4">
            <a:extLst>
              <a:ext uri="{FF2B5EF4-FFF2-40B4-BE49-F238E27FC236}">
                <a16:creationId xmlns:a16="http://schemas.microsoft.com/office/drawing/2014/main" id="{06AC792D-F787-4474-B514-F568109046CC}"/>
              </a:ext>
            </a:extLst>
          </p:cNvPr>
          <p:cNvCxnSpPr/>
          <p:nvPr/>
        </p:nvCxnSpPr>
        <p:spPr>
          <a:xfrm flipH="1">
            <a:off x="0" y="2034862"/>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DA81832-7BE5-435E-B97B-D67C2C14BF8A}"/>
              </a:ext>
            </a:extLst>
          </p:cNvPr>
          <p:cNvSpPr txBox="1"/>
          <p:nvPr/>
        </p:nvSpPr>
        <p:spPr>
          <a:xfrm>
            <a:off x="296214" y="2253803"/>
            <a:ext cx="11590986" cy="4154984"/>
          </a:xfrm>
          <a:prstGeom prst="rect">
            <a:avLst/>
          </a:prstGeom>
          <a:blipFill>
            <a:blip r:embed="rId6"/>
            <a:tile tx="0" ty="0" sx="100000" sy="100000" flip="none" algn="tl"/>
          </a:blipFill>
          <a:scene3d>
            <a:camera prst="orthographicFront"/>
            <a:lightRig rig="threePt" dir="t"/>
          </a:scene3d>
          <a:sp3d>
            <a:bevelT w="101600" prst="riblet"/>
          </a:sp3d>
        </p:spPr>
        <p:txBody>
          <a:bodyPr wrap="square" rtlCol="0">
            <a:spAutoFit/>
          </a:bodyPr>
          <a:lstStyle/>
          <a:p>
            <a:pPr algn="r" rtl="1"/>
            <a:r>
              <a:rPr lang="fa-IR" sz="4400" dirty="0">
                <a:solidFill>
                  <a:schemeClr val="bg1"/>
                </a:solidFill>
              </a:rPr>
              <a:t>هر شخص حق دارد از آموزش و پرورش بهره مند شود</a:t>
            </a:r>
            <a:r>
              <a:rPr lang="fa-IR" sz="4400" dirty="0" smtClean="0">
                <a:solidFill>
                  <a:schemeClr val="bg1"/>
                </a:solidFill>
              </a:rPr>
              <a:t>. آموزش </a:t>
            </a:r>
            <a:r>
              <a:rPr lang="fa-IR" sz="4400" dirty="0">
                <a:solidFill>
                  <a:schemeClr val="bg1"/>
                </a:solidFill>
              </a:rPr>
              <a:t>وپرورش و دست کم آموزش و پرورش ابتدایی و پایه باید رایگان باشد.آموزش ابتدایی اجباری است.آموزش فنی و حرفه ای باید همگانی شود و دست یابی به آموزش عالی باید با تساوی کامل برای همه امکانپذیر باشد تا هر کس بتواند بنا به استعداد خود از آن بهره مند شود.</a:t>
            </a:r>
            <a:endParaRPr lang="en-US" sz="4400" dirty="0">
              <a:solidFill>
                <a:schemeClr val="bg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65949590"/>
      </p:ext>
    </p:extLst>
  </p:cSld>
  <p:clrMapOvr>
    <a:masterClrMapping/>
  </p:clrMapOvr>
  <p:transition spd="slow" advTm="5369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23F9-B586-465C-8D07-389684FC2F6F}"/>
              </a:ext>
            </a:extLst>
          </p:cNvPr>
          <p:cNvSpPr>
            <a:spLocks noGrp="1"/>
          </p:cNvSpPr>
          <p:nvPr>
            <p:ph type="title"/>
          </p:nvPr>
        </p:nvSpPr>
        <p:spPr>
          <a:xfrm>
            <a:off x="0" y="540913"/>
            <a:ext cx="11267557" cy="5821249"/>
          </a:xfrm>
          <a:blipFill>
            <a:blip r:embed="rId5"/>
            <a:tile tx="0" ty="0" sx="100000" sy="100000" flip="none" algn="tl"/>
          </a:blipFill>
        </p:spPr>
        <p:txBody>
          <a:bodyPr>
            <a:normAutofit fontScale="90000"/>
          </a:bodyPr>
          <a:lstStyle/>
          <a:p>
            <a:pPr algn="r" rtl="1"/>
            <a:r>
              <a:rPr lang="fa-IR" sz="5400" dirty="0" smtClean="0">
                <a:solidFill>
                  <a:schemeClr val="bg1"/>
                </a:solidFill>
              </a:rPr>
              <a:t>-هدف </a:t>
            </a:r>
            <a:r>
              <a:rPr lang="fa-IR" sz="5400" dirty="0">
                <a:solidFill>
                  <a:schemeClr val="bg1"/>
                </a:solidFill>
              </a:rPr>
              <a:t>آموزش و پرورش باید  شکوفایی همه جانبه شخصیت انسان و تقویت رعایت حقوق  بشر و آزادی های اساسی </a:t>
            </a:r>
            <a:r>
              <a:rPr lang="fa-IR" sz="5400" dirty="0" smtClean="0">
                <a:solidFill>
                  <a:schemeClr val="bg1"/>
                </a:solidFill>
              </a:rPr>
              <a:t>باشد . آموزش </a:t>
            </a:r>
            <a:r>
              <a:rPr lang="fa-IR" sz="5400" dirty="0">
                <a:solidFill>
                  <a:schemeClr val="bg1"/>
                </a:solidFill>
              </a:rPr>
              <a:t>و پرورش باید به گسترش حسن تفاهم ،دگر پذیری و دوستی میان تمام ملت ها و تمام گروه های نژادی یا دینی  و نیز به  گسترش فعالیت های  ملل متحد در راه حفظ صلح یاری رساند</a:t>
            </a:r>
            <a:r>
              <a:rPr lang="fa-IR" sz="5400" dirty="0"/>
              <a:t>.</a:t>
            </a:r>
            <a:endParaRPr lang="en-US" sz="54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2323111"/>
      </p:ext>
    </p:extLst>
  </p:cSld>
  <p:clrMapOvr>
    <a:masterClrMapping/>
  </p:clrMapOvr>
  <mc:AlternateContent xmlns:mc="http://schemas.openxmlformats.org/markup-compatibility/2006" xmlns:p14="http://schemas.microsoft.com/office/powerpoint/2010/main">
    <mc:Choice Requires="p14">
      <p:transition spd="slow" p14:dur="3400" advTm="38664">
        <p14:reveal/>
      </p:transition>
    </mc:Choice>
    <mc:Fallback xmlns="">
      <p:transition spd="slow" advTm="38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plus(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D22E-4E80-4F4C-9831-4251A640074F}"/>
              </a:ext>
            </a:extLst>
          </p:cNvPr>
          <p:cNvSpPr>
            <a:spLocks noGrp="1"/>
          </p:cNvSpPr>
          <p:nvPr>
            <p:ph type="title"/>
          </p:nvPr>
        </p:nvSpPr>
        <p:spPr>
          <a:xfrm>
            <a:off x="585216" y="609600"/>
            <a:ext cx="11021568" cy="5443470"/>
          </a:xfrm>
          <a:blipFill>
            <a:blip r:embed="rId5"/>
            <a:tile tx="0" ty="0" sx="100000" sy="100000" flip="none" algn="tl"/>
          </a:blipFill>
        </p:spPr>
        <p:txBody>
          <a:bodyPr>
            <a:normAutofit/>
          </a:bodyPr>
          <a:lstStyle/>
          <a:p>
            <a:pPr rtl="1"/>
            <a:r>
              <a:rPr lang="fa-IR" sz="6000" dirty="0" smtClean="0">
                <a:solidFill>
                  <a:schemeClr val="bg1"/>
                </a:solidFill>
              </a:rPr>
              <a:t>-پدر </a:t>
            </a:r>
            <a:r>
              <a:rPr lang="fa-IR" sz="6000" dirty="0">
                <a:solidFill>
                  <a:schemeClr val="bg1"/>
                </a:solidFill>
              </a:rPr>
              <a:t>و مادر در انتخاب نوع آموزش و پرورش برای فرزندان خود به دیگران حق تقدم دارند.</a:t>
            </a:r>
            <a:endParaRPr lang="en-US" sz="6000" dirty="0">
              <a:solidFill>
                <a:schemeClr val="bg1"/>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47633289"/>
      </p:ext>
    </p:extLst>
  </p:cSld>
  <p:clrMapOvr>
    <a:masterClrMapping/>
  </p:clrMapOvr>
  <p:transition spd="slow" advTm="1944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1" nodeType="click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0FFF0E-BB8A-4DED-8D8C-3A06AFCF2F12}"/>
              </a:ext>
            </a:extLst>
          </p:cNvPr>
          <p:cNvSpPr/>
          <p:nvPr/>
        </p:nvSpPr>
        <p:spPr>
          <a:xfrm>
            <a:off x="2753932" y="412124"/>
            <a:ext cx="6684135" cy="1120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t>سازمان تربیتی،علمی و فرهنگی ملل متحد یونسکو  </a:t>
            </a:r>
          </a:p>
          <a:p>
            <a:pPr algn="ctr"/>
            <a:r>
              <a:rPr lang="fa-IR" sz="2800" dirty="0"/>
              <a:t>)</a:t>
            </a:r>
            <a:r>
              <a:rPr lang="en-US" sz="2800" dirty="0"/>
              <a:t>UNESCO)</a:t>
            </a:r>
          </a:p>
        </p:txBody>
      </p:sp>
      <p:sp>
        <p:nvSpPr>
          <p:cNvPr id="5" name="Arrow: Down 4">
            <a:extLst>
              <a:ext uri="{FF2B5EF4-FFF2-40B4-BE49-F238E27FC236}">
                <a16:creationId xmlns:a16="http://schemas.microsoft.com/office/drawing/2014/main" id="{6E611496-D5DE-4950-9FD1-68A51D3182A0}"/>
              </a:ext>
            </a:extLst>
          </p:cNvPr>
          <p:cNvSpPr/>
          <p:nvPr/>
        </p:nvSpPr>
        <p:spPr>
          <a:xfrm>
            <a:off x="5718220" y="1725768"/>
            <a:ext cx="811369" cy="656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Arrow: Down 5">
            <a:extLst>
              <a:ext uri="{FF2B5EF4-FFF2-40B4-BE49-F238E27FC236}">
                <a16:creationId xmlns:a16="http://schemas.microsoft.com/office/drawing/2014/main" id="{9F963390-4E2F-4103-8626-5A92A749D1FD}"/>
              </a:ext>
            </a:extLst>
          </p:cNvPr>
          <p:cNvSpPr/>
          <p:nvPr/>
        </p:nvSpPr>
        <p:spPr>
          <a:xfrm>
            <a:off x="9002332" y="1725768"/>
            <a:ext cx="811369" cy="656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Arrow: Down 6">
            <a:extLst>
              <a:ext uri="{FF2B5EF4-FFF2-40B4-BE49-F238E27FC236}">
                <a16:creationId xmlns:a16="http://schemas.microsoft.com/office/drawing/2014/main" id="{02D29F42-C8A6-4429-9129-EF5DD708A4FE}"/>
              </a:ext>
            </a:extLst>
          </p:cNvPr>
          <p:cNvSpPr/>
          <p:nvPr/>
        </p:nvSpPr>
        <p:spPr>
          <a:xfrm>
            <a:off x="2434108" y="1725768"/>
            <a:ext cx="811369" cy="656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ectangle 7">
            <a:extLst>
              <a:ext uri="{FF2B5EF4-FFF2-40B4-BE49-F238E27FC236}">
                <a16:creationId xmlns:a16="http://schemas.microsoft.com/office/drawing/2014/main" id="{3FA3DE73-72A4-413C-811B-9A42861DCBD6}"/>
              </a:ext>
            </a:extLst>
          </p:cNvPr>
          <p:cNvSpPr/>
          <p:nvPr/>
        </p:nvSpPr>
        <p:spPr>
          <a:xfrm>
            <a:off x="8538693" y="2575774"/>
            <a:ext cx="3387144" cy="2150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t>اجلاس آموزش برای همه   </a:t>
            </a:r>
            <a:r>
              <a:rPr lang="fa-IR" sz="3600" dirty="0" smtClean="0"/>
              <a:t>شهر </a:t>
            </a:r>
            <a:r>
              <a:rPr lang="fa-IR" sz="3600" dirty="0"/>
              <a:t>جامتین </a:t>
            </a:r>
            <a:r>
              <a:rPr lang="fa-IR" sz="3600" dirty="0" smtClean="0"/>
              <a:t>، تایلند(1990)</a:t>
            </a:r>
            <a:endParaRPr lang="en-US" sz="3600" dirty="0"/>
          </a:p>
        </p:txBody>
      </p:sp>
      <p:sp>
        <p:nvSpPr>
          <p:cNvPr id="9" name="Rectangle 8">
            <a:extLst>
              <a:ext uri="{FF2B5EF4-FFF2-40B4-BE49-F238E27FC236}">
                <a16:creationId xmlns:a16="http://schemas.microsoft.com/office/drawing/2014/main" id="{229949D9-1A9E-40FF-87B3-0E4AB9D20710}"/>
              </a:ext>
            </a:extLst>
          </p:cNvPr>
          <p:cNvSpPr/>
          <p:nvPr/>
        </p:nvSpPr>
        <p:spPr>
          <a:xfrm>
            <a:off x="4024647" y="2575773"/>
            <a:ext cx="4198513" cy="2150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t>گردهمایی مشورتی آموزش و پرورش نیاز های ویژه          سالامانکا،اسپانیا(1994)</a:t>
            </a:r>
            <a:endParaRPr lang="en-US" sz="3600" dirty="0"/>
          </a:p>
        </p:txBody>
      </p:sp>
      <p:sp>
        <p:nvSpPr>
          <p:cNvPr id="10" name="Rectangle 9">
            <a:extLst>
              <a:ext uri="{FF2B5EF4-FFF2-40B4-BE49-F238E27FC236}">
                <a16:creationId xmlns:a16="http://schemas.microsoft.com/office/drawing/2014/main" id="{4C7CAF81-0D54-4B40-ACC5-07BB52A41907}"/>
              </a:ext>
            </a:extLst>
          </p:cNvPr>
          <p:cNvSpPr/>
          <p:nvPr/>
        </p:nvSpPr>
        <p:spPr>
          <a:xfrm>
            <a:off x="321970" y="2575774"/>
            <a:ext cx="3387144" cy="2150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t>اجلاسیه مشورتی در مورد آموزش و پرورش جهان             داکار،سنگال(2000)</a:t>
            </a:r>
          </a:p>
        </p:txBody>
      </p:sp>
      <p:sp>
        <p:nvSpPr>
          <p:cNvPr id="11" name="Arrow: Down 10">
            <a:extLst>
              <a:ext uri="{FF2B5EF4-FFF2-40B4-BE49-F238E27FC236}">
                <a16:creationId xmlns:a16="http://schemas.microsoft.com/office/drawing/2014/main" id="{710928AE-95C8-4A6D-BD98-5B1E58935D8D}"/>
              </a:ext>
            </a:extLst>
          </p:cNvPr>
          <p:cNvSpPr/>
          <p:nvPr/>
        </p:nvSpPr>
        <p:spPr>
          <a:xfrm rot="18128957">
            <a:off x="3904062" y="4723284"/>
            <a:ext cx="355257" cy="656823"/>
          </a:xfrm>
          <a:prstGeom prst="downArrow">
            <a:avLst>
              <a:gd name="adj1" fmla="val 50000"/>
              <a:gd name="adj2" fmla="val 359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D37A72B4-B1CD-43D9-A573-FADA999F40C1}"/>
              </a:ext>
            </a:extLst>
          </p:cNvPr>
          <p:cNvSpPr/>
          <p:nvPr/>
        </p:nvSpPr>
        <p:spPr>
          <a:xfrm rot="3848756">
            <a:off x="7988063" y="4701199"/>
            <a:ext cx="355257" cy="656823"/>
          </a:xfrm>
          <a:prstGeom prst="downArrow">
            <a:avLst>
              <a:gd name="adj1" fmla="val 50000"/>
              <a:gd name="adj2" fmla="val 359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F225DC4-7241-4674-AAD6-D65E2FD6AD85}"/>
              </a:ext>
            </a:extLst>
          </p:cNvPr>
          <p:cNvSpPr/>
          <p:nvPr/>
        </p:nvSpPr>
        <p:spPr>
          <a:xfrm>
            <a:off x="5918370" y="4859480"/>
            <a:ext cx="355257" cy="340260"/>
          </a:xfrm>
          <a:prstGeom prst="downArrow">
            <a:avLst>
              <a:gd name="adj1" fmla="val 50000"/>
              <a:gd name="adj2" fmla="val 359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D228CBF-0D3A-4CF0-B785-261FFA317B42}"/>
              </a:ext>
            </a:extLst>
          </p:cNvPr>
          <p:cNvSpPr txBox="1"/>
          <p:nvPr/>
        </p:nvSpPr>
        <p:spPr>
          <a:xfrm>
            <a:off x="2550015" y="5509777"/>
            <a:ext cx="7147775" cy="1200329"/>
          </a:xfrm>
          <a:prstGeom prst="rect">
            <a:avLst/>
          </a:prstGeom>
          <a:noFill/>
        </p:spPr>
        <p:txBody>
          <a:bodyPr wrap="square" rtlCol="0">
            <a:spAutoFit/>
          </a:bodyPr>
          <a:lstStyle/>
          <a:p>
            <a:pPr algn="ctr"/>
            <a:r>
              <a:rPr lang="fa-IR" sz="3600" dirty="0">
                <a:solidFill>
                  <a:schemeClr val="tx1">
                    <a:lumMod val="65000"/>
                  </a:schemeClr>
                </a:solidFill>
              </a:rPr>
              <a:t>آغاز نهضت</a:t>
            </a:r>
          </a:p>
          <a:p>
            <a:pPr algn="ctr"/>
            <a:r>
              <a:rPr lang="fa-IR" sz="3600" dirty="0">
                <a:solidFill>
                  <a:srgbClr val="FF0000"/>
                </a:solidFill>
              </a:rPr>
              <a:t>آموزش برای همه</a:t>
            </a:r>
            <a:endParaRPr lang="en-US" sz="3600" dirty="0">
              <a:solidFill>
                <a:srgbClr val="FF0000"/>
              </a:solidFill>
            </a:endParaRP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7644618"/>
      </p:ext>
    </p:extLst>
  </p:cSld>
  <p:clrMapOvr>
    <a:masterClrMapping/>
  </p:clrMapOvr>
  <mc:AlternateContent xmlns:mc="http://schemas.openxmlformats.org/markup-compatibility/2006" xmlns:p14="http://schemas.microsoft.com/office/powerpoint/2010/main">
    <mc:Choice Requires="p14">
      <p:transition spd="slow" p14:dur="1500" advTm="89930">
        <p:split orient="vert"/>
      </p:transition>
    </mc:Choice>
    <mc:Fallback xmlns="">
      <p:transition spd="slow" advTm="8993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80">
                                          <p:stCondLst>
                                            <p:cond delay="0"/>
                                          </p:stCondLst>
                                        </p:cTn>
                                        <p:tgtEl>
                                          <p:spTgt spid="14"/>
                                        </p:tgtEl>
                                      </p:cBhvr>
                                    </p:animEffect>
                                    <p:anim calcmode="lin" valueType="num">
                                      <p:cBhvr>
                                        <p:cTn id="6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0" dur="26">
                                          <p:stCondLst>
                                            <p:cond delay="650"/>
                                          </p:stCondLst>
                                        </p:cTn>
                                        <p:tgtEl>
                                          <p:spTgt spid="14"/>
                                        </p:tgtEl>
                                      </p:cBhvr>
                                      <p:to x="100000" y="60000"/>
                                    </p:animScale>
                                    <p:animScale>
                                      <p:cBhvr>
                                        <p:cTn id="71" dur="166" decel="50000">
                                          <p:stCondLst>
                                            <p:cond delay="676"/>
                                          </p:stCondLst>
                                        </p:cTn>
                                        <p:tgtEl>
                                          <p:spTgt spid="14"/>
                                        </p:tgtEl>
                                      </p:cBhvr>
                                      <p:to x="100000" y="100000"/>
                                    </p:animScale>
                                    <p:animScale>
                                      <p:cBhvr>
                                        <p:cTn id="72" dur="26">
                                          <p:stCondLst>
                                            <p:cond delay="1312"/>
                                          </p:stCondLst>
                                        </p:cTn>
                                        <p:tgtEl>
                                          <p:spTgt spid="14"/>
                                        </p:tgtEl>
                                      </p:cBhvr>
                                      <p:to x="100000" y="80000"/>
                                    </p:animScale>
                                    <p:animScale>
                                      <p:cBhvr>
                                        <p:cTn id="73" dur="166" decel="50000">
                                          <p:stCondLst>
                                            <p:cond delay="1338"/>
                                          </p:stCondLst>
                                        </p:cTn>
                                        <p:tgtEl>
                                          <p:spTgt spid="14"/>
                                        </p:tgtEl>
                                      </p:cBhvr>
                                      <p:to x="100000" y="100000"/>
                                    </p:animScale>
                                    <p:animScale>
                                      <p:cBhvr>
                                        <p:cTn id="74" dur="26">
                                          <p:stCondLst>
                                            <p:cond delay="1642"/>
                                          </p:stCondLst>
                                        </p:cTn>
                                        <p:tgtEl>
                                          <p:spTgt spid="14"/>
                                        </p:tgtEl>
                                      </p:cBhvr>
                                      <p:to x="100000" y="90000"/>
                                    </p:animScale>
                                    <p:animScale>
                                      <p:cBhvr>
                                        <p:cTn id="75" dur="166" decel="50000">
                                          <p:stCondLst>
                                            <p:cond delay="1668"/>
                                          </p:stCondLst>
                                        </p:cTn>
                                        <p:tgtEl>
                                          <p:spTgt spid="14"/>
                                        </p:tgtEl>
                                      </p:cBhvr>
                                      <p:to x="100000" y="100000"/>
                                    </p:animScale>
                                    <p:animScale>
                                      <p:cBhvr>
                                        <p:cTn id="76" dur="26">
                                          <p:stCondLst>
                                            <p:cond delay="1808"/>
                                          </p:stCondLst>
                                        </p:cTn>
                                        <p:tgtEl>
                                          <p:spTgt spid="14"/>
                                        </p:tgtEl>
                                      </p:cBhvr>
                                      <p:to x="100000" y="95000"/>
                                    </p:animScale>
                                    <p:animScale>
                                      <p:cBhvr>
                                        <p:cTn id="7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17"/>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id="{A28F5F87-8937-4937-A995-398BAD0EF293}"/>
              </a:ext>
            </a:extLst>
          </p:cNvPr>
          <p:cNvSpPr/>
          <p:nvPr/>
        </p:nvSpPr>
        <p:spPr>
          <a:xfrm>
            <a:off x="2580067" y="331631"/>
            <a:ext cx="7031865" cy="6194738"/>
          </a:xfrm>
          <a:prstGeom prst="vertic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800" dirty="0"/>
              <a:t>تمام کشور های جهان  به سبب پذیرش این اهداف و تعهد بر تلاش  جهت دسترسی به آنها می باید تا سال2015 به تعهدات خود عمل کند.</a:t>
            </a:r>
            <a:br>
              <a:rPr lang="fa-IR" sz="4800" dirty="0"/>
            </a:br>
            <a:endParaRPr lang="en-US" sz="48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17895302"/>
      </p:ext>
    </p:extLst>
  </p:cSld>
  <p:clrMapOvr>
    <a:masterClrMapping/>
  </p:clrMapOvr>
  <mc:AlternateContent xmlns:mc="http://schemas.openxmlformats.org/markup-compatibility/2006" xmlns:p14="http://schemas.microsoft.com/office/powerpoint/2010/main">
    <mc:Choice Requires="p14">
      <p:transition spd="med" p14:dur="700" advTm="20818">
        <p:fade/>
      </p:transition>
    </mc:Choice>
    <mc:Fallback xmlns="">
      <p:transition spd="med" advTm="20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2593B-88E3-4735-9E63-4B5BAB636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525" y="4762"/>
            <a:ext cx="9124950" cy="6848475"/>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36370346"/>
      </p:ext>
    </p:extLst>
  </p:cSld>
  <p:clrMapOvr>
    <a:masterClrMapping/>
  </p:clrMapOvr>
  <p:transition spd="slow" advTm="501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823C-511B-4323-91F0-707D8082A298}"/>
              </a:ext>
            </a:extLst>
          </p:cNvPr>
          <p:cNvSpPr>
            <a:spLocks noGrp="1"/>
          </p:cNvSpPr>
          <p:nvPr>
            <p:ph type="title"/>
          </p:nvPr>
        </p:nvSpPr>
        <p:spPr>
          <a:xfrm>
            <a:off x="919119" y="1346578"/>
            <a:ext cx="10353762" cy="1294265"/>
          </a:xfrm>
        </p:spPr>
        <p:txBody>
          <a:bodyPr>
            <a:normAutofit fontScale="90000"/>
          </a:bodyPr>
          <a:lstStyle/>
          <a:p>
            <a:r>
              <a:rPr lang="fa-IR" dirty="0">
                <a:solidFill>
                  <a:schemeClr val="tx1"/>
                </a:solidFill>
              </a:rPr>
              <a:t>هزینه تحصیلی هر دانش آموز در هر سال تحصیلی </a:t>
            </a:r>
            <a:r>
              <a:rPr lang="fa-IR" dirty="0" smtClean="0">
                <a:solidFill>
                  <a:schemeClr val="tx1"/>
                </a:solidFill>
              </a:rPr>
              <a:t/>
            </a:r>
            <a:br>
              <a:rPr lang="fa-IR" dirty="0" smtClean="0">
                <a:solidFill>
                  <a:schemeClr val="tx1"/>
                </a:solidFill>
              </a:rPr>
            </a:br>
            <a:r>
              <a:rPr lang="fa-IR" dirty="0" smtClean="0">
                <a:solidFill>
                  <a:schemeClr val="tx1"/>
                </a:solidFill>
              </a:rPr>
              <a:t>=</a:t>
            </a:r>
            <a:r>
              <a:rPr lang="fa-IR" dirty="0">
                <a:solidFill>
                  <a:schemeClr val="tx1"/>
                </a:solidFill>
              </a:rPr>
              <a:t>حداقل </a:t>
            </a:r>
            <a:r>
              <a:rPr lang="fa-IR" dirty="0" smtClean="0">
                <a:solidFill>
                  <a:schemeClr val="tx1"/>
                </a:solidFill>
              </a:rPr>
              <a:t>210000 تومان</a:t>
            </a:r>
            <a:endParaRPr lang="en-US" dirty="0">
              <a:solidFill>
                <a:schemeClr val="tx1"/>
              </a:solidFill>
            </a:endParaRPr>
          </a:p>
        </p:txBody>
      </p:sp>
      <p:cxnSp>
        <p:nvCxnSpPr>
          <p:cNvPr id="5" name="Straight Connector 4">
            <a:extLst>
              <a:ext uri="{FF2B5EF4-FFF2-40B4-BE49-F238E27FC236}">
                <a16:creationId xmlns:a16="http://schemas.microsoft.com/office/drawing/2014/main" id="{023F1B15-2596-48B4-AF06-C32710936ECF}"/>
              </a:ext>
            </a:extLst>
          </p:cNvPr>
          <p:cNvCxnSpPr/>
          <p:nvPr/>
        </p:nvCxnSpPr>
        <p:spPr>
          <a:xfrm>
            <a:off x="0" y="3551830"/>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D5CE555C-20DE-4EA5-9FBA-0EF1F9E16D5E}"/>
              </a:ext>
            </a:extLst>
          </p:cNvPr>
          <p:cNvSpPr txBox="1"/>
          <p:nvPr/>
        </p:nvSpPr>
        <p:spPr>
          <a:xfrm>
            <a:off x="919119" y="4462817"/>
            <a:ext cx="10353762" cy="1200329"/>
          </a:xfrm>
          <a:prstGeom prst="rect">
            <a:avLst/>
          </a:prstGeom>
          <a:noFill/>
        </p:spPr>
        <p:txBody>
          <a:bodyPr wrap="square" rtlCol="0">
            <a:spAutoFit/>
          </a:bodyPr>
          <a:lstStyle/>
          <a:p>
            <a:pPr algn="ctr"/>
            <a:r>
              <a:rPr lang="fa-IR" sz="3600" dirty="0">
                <a:solidFill>
                  <a:srgbClr val="FF0000"/>
                </a:solidFill>
              </a:rPr>
              <a:t>ضرر مالی حاصل از این  ضعف نظام آموزشی  برای هر سال تحصیلی=حداقل </a:t>
            </a:r>
            <a:r>
              <a:rPr lang="fa-IR" sz="3600" dirty="0" smtClean="0">
                <a:solidFill>
                  <a:srgbClr val="FF0000"/>
                </a:solidFill>
              </a:rPr>
              <a:t> 7123423230000تومان</a:t>
            </a:r>
            <a:endParaRPr lang="en-US" sz="3600" dirty="0">
              <a:solidFill>
                <a:srgbClr val="FF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67105231"/>
      </p:ext>
    </p:extLst>
  </p:cSld>
  <p:clrMapOvr>
    <a:masterClrMapping/>
  </p:clrMapOvr>
  <p:transition spd="slow" advTm="5630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7" fill="hold" display="0">
                  <p:stCondLst>
                    <p:cond delay="indefinite"/>
                  </p:stCondLst>
                  <p:endCondLst>
                    <p:cond evt="onStopAudio" delay="0">
                      <p:tgtEl>
                        <p:sldTgt/>
                      </p:tgtEl>
                    </p:cond>
                  </p:endCondLst>
                </p:cTn>
                <p:tgtEl>
                  <p:spTgt spid="8"/>
                </p:tgtEl>
              </p:cMediaNode>
            </p:audio>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1.1"/>
</p:tagLst>
</file>

<file path=ppt/tags/tag10.xml><?xml version="1.0" encoding="utf-8"?>
<p:tagLst xmlns:a="http://schemas.openxmlformats.org/drawingml/2006/main" xmlns:r="http://schemas.openxmlformats.org/officeDocument/2006/relationships" xmlns:p="http://schemas.openxmlformats.org/presentationml/2006/main">
  <p:tag name="TIMING" val="|1.5|12.9|2.9|1.5"/>
</p:tagLst>
</file>

<file path=ppt/tags/tag11.xml><?xml version="1.0" encoding="utf-8"?>
<p:tagLst xmlns:a="http://schemas.openxmlformats.org/drawingml/2006/main" xmlns:r="http://schemas.openxmlformats.org/officeDocument/2006/relationships" xmlns:p="http://schemas.openxmlformats.org/presentationml/2006/main">
  <p:tag name="TIMING" val="|1.2|11|1|1.1|8.3|1.6"/>
</p:tagLst>
</file>

<file path=ppt/tags/tag12.xml><?xml version="1.0" encoding="utf-8"?>
<p:tagLst xmlns:a="http://schemas.openxmlformats.org/drawingml/2006/main" xmlns:r="http://schemas.openxmlformats.org/officeDocument/2006/relationships" xmlns:p="http://schemas.openxmlformats.org/presentationml/2006/main">
  <p:tag name="TIMING" val="|6.4|1.1"/>
</p:tagLst>
</file>

<file path=ppt/tags/tag13.xml><?xml version="1.0" encoding="utf-8"?>
<p:tagLst xmlns:a="http://schemas.openxmlformats.org/drawingml/2006/main" xmlns:r="http://schemas.openxmlformats.org/officeDocument/2006/relationships" xmlns:p="http://schemas.openxmlformats.org/presentationml/2006/main">
  <p:tag name="TIMING" val="|2.1|6.2|21.8|0"/>
</p:tagLst>
</file>

<file path=ppt/tags/tag14.xml><?xml version="1.0" encoding="utf-8"?>
<p:tagLst xmlns:a="http://schemas.openxmlformats.org/drawingml/2006/main" xmlns:r="http://schemas.openxmlformats.org/officeDocument/2006/relationships" xmlns:p="http://schemas.openxmlformats.org/presentationml/2006/main">
  <p:tag name="TIMING" val="|1.4|0.1"/>
</p:tagLst>
</file>

<file path=ppt/tags/tag15.xml><?xml version="1.0" encoding="utf-8"?>
<p:tagLst xmlns:a="http://schemas.openxmlformats.org/drawingml/2006/main" xmlns:r="http://schemas.openxmlformats.org/officeDocument/2006/relationships" xmlns:p="http://schemas.openxmlformats.org/presentationml/2006/main">
  <p:tag name="TIMING" val="|2.5"/>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TIMING" val="|0.6"/>
</p:tagLst>
</file>

<file path=ppt/tags/tag18.xml><?xml version="1.0" encoding="utf-8"?>
<p:tagLst xmlns:a="http://schemas.openxmlformats.org/drawingml/2006/main" xmlns:r="http://schemas.openxmlformats.org/officeDocument/2006/relationships" xmlns:p="http://schemas.openxmlformats.org/presentationml/2006/main">
  <p:tag name="TIMING" val="|43.6|0.1"/>
</p:tagLst>
</file>

<file path=ppt/tags/tag19.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1.3|18.5"/>
</p:tagLst>
</file>

<file path=ppt/tags/tag3.xml><?xml version="1.0" encoding="utf-8"?>
<p:tagLst xmlns:a="http://schemas.openxmlformats.org/drawingml/2006/main" xmlns:r="http://schemas.openxmlformats.org/officeDocument/2006/relationships" xmlns:p="http://schemas.openxmlformats.org/presentationml/2006/main">
  <p:tag name="TIMING" val="|1.3|19.8"/>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ags/tag5.xml><?xml version="1.0" encoding="utf-8"?>
<p:tagLst xmlns:a="http://schemas.openxmlformats.org/drawingml/2006/main" xmlns:r="http://schemas.openxmlformats.org/officeDocument/2006/relationships" xmlns:p="http://schemas.openxmlformats.org/presentationml/2006/main">
  <p:tag name="TIMING" val="|3.3|14.9"/>
</p:tagLst>
</file>

<file path=ppt/tags/tag6.xml><?xml version="1.0" encoding="utf-8"?>
<p:tagLst xmlns:a="http://schemas.openxmlformats.org/drawingml/2006/main" xmlns:r="http://schemas.openxmlformats.org/officeDocument/2006/relationships" xmlns:p="http://schemas.openxmlformats.org/presentationml/2006/main">
  <p:tag name="TIMING" val="|3.2|8.8|1.8|43.2|9.9|9.3|1.6"/>
</p:tagLst>
</file>

<file path=ppt/tags/tag7.xml><?xml version="1.0" encoding="utf-8"?>
<p:tagLst xmlns:a="http://schemas.openxmlformats.org/drawingml/2006/main" xmlns:r="http://schemas.openxmlformats.org/officeDocument/2006/relationships" xmlns:p="http://schemas.openxmlformats.org/presentationml/2006/main">
  <p:tag name="TIMING" val="|3"/>
</p:tagLst>
</file>

<file path=ppt/tags/tag8.xml><?xml version="1.0" encoding="utf-8"?>
<p:tagLst xmlns:a="http://schemas.openxmlformats.org/drawingml/2006/main" xmlns:r="http://schemas.openxmlformats.org/officeDocument/2006/relationships" xmlns:p="http://schemas.openxmlformats.org/presentationml/2006/main">
  <p:tag name="TIMING" val="|5"/>
</p:tagLst>
</file>

<file path=ppt/tags/tag9.xml><?xml version="1.0" encoding="utf-8"?>
<p:tagLst xmlns:a="http://schemas.openxmlformats.org/drawingml/2006/main" xmlns:r="http://schemas.openxmlformats.org/officeDocument/2006/relationships" xmlns:p="http://schemas.openxmlformats.org/presentationml/2006/main">
  <p:tag name="TIMING" val="|2|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294</TotalTime>
  <Words>868</Words>
  <Application>Microsoft Office PowerPoint</Application>
  <PresentationFormat>Widescreen</PresentationFormat>
  <Paragraphs>41</Paragraphs>
  <Slides>20</Slides>
  <Notes>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Calisto MT</vt:lpstr>
      <vt:lpstr>Trebuchet MS</vt:lpstr>
      <vt:lpstr>Wingdings 2</vt:lpstr>
      <vt:lpstr>Slate</vt:lpstr>
      <vt:lpstr>PowerPoint Presentation</vt:lpstr>
      <vt:lpstr>اصل سی ام قانون اساسی جمهوری اسلامی ایران  بر حق آحاد ملت برای بهره مندی  از آموزش رایگان تا پایان دوره متوسطه تاکید دارد .این اصل اظهار میکند: </vt:lpstr>
      <vt:lpstr>ماده26بیانیه حقوق بشر مصوبه مجمع عمومی سازمان ملل متحد برای آموزش و پرورش به عنوان حق اساسی تمامی آحاد بشر تاکید دارد. این ماده اظهار می نماید: </vt:lpstr>
      <vt:lpstr>-هدف آموزش و پرورش باید  شکوفایی همه جانبه شخصیت انسان و تقویت رعایت حقوق  بشر و آزادی های اساسی باشد . آموزش و پرورش باید به گسترش حسن تفاهم ،دگر پذیری و دوستی میان تمام ملت ها و تمام گروه های نژادی یا دینی  و نیز به  گسترش فعالیت های  ملل متحد در راه حفظ صلح یاری رساند.</vt:lpstr>
      <vt:lpstr>-پدر و مادر در انتخاب نوع آموزش و پرورش برای فرزندان خود به دیگران حق تقدم دارند.</vt:lpstr>
      <vt:lpstr>PowerPoint Presentation</vt:lpstr>
      <vt:lpstr>PowerPoint Presentation</vt:lpstr>
      <vt:lpstr>PowerPoint Presentation</vt:lpstr>
      <vt:lpstr>هزینه تحصیلی هر دانش آموز در هر سال تحصیلی  =حداقل 210000 تومان</vt:lpstr>
      <vt:lpstr>کودکانی که با هم یاد می گیرند، زندگی در کنار هم و با مشارکت هم را می آموزند.</vt:lpstr>
      <vt:lpstr>PowerPoint Presentation</vt:lpstr>
      <vt:lpstr>انتظار معلمان و والدین از دانش آموزان مدارس ویژه به سبب پیشداوری و نگرش های قالبی پایین تر از ظرفیت های آنان خواهد بود و موجب رشد نارسای آنان خواهد شد. </vt:lpstr>
      <vt:lpstr>پیامد های آموزش فراگیر</vt:lpstr>
      <vt:lpstr>موجب صرفه جویی در هزینه های آموزش ویژه و اختصاص این اعتبارات برای همه کودکان (از جمله کودکان دارای نیاز های ویژه) در مدارس عادی خواهد شد. ضمن آنکه از اتلاف اعتبارات تخصیص یافته به آموزش و پرورش عمومی می کاهد. گرچه ممکن است در آغاز اعتبارات زیاد تری را به خود اختصاص دهد.</vt:lpstr>
      <vt:lpstr>آموزه های دینی ما نیز بر پذیرش بدون چون و چرای معلولین در جامعه به عنوان عضوی دارای حق مشارکت، تاکید دارند. این امر در قران کریم به عنوان یک وظیفه برای پیامبر اکرم(ص)مطرح شده است(سوره عۤبۤس) و در سخنان و سیره آن حضرت و اوصیاءشان مورد تاکید و تبلیغ قرار گرفته است.</vt:lpstr>
      <vt:lpstr>PowerPoint Presentation</vt:lpstr>
      <vt:lpstr>بدین سبب بر بنی اسرائیل(و تمامی ملت ها)چنین حکم کردیم که هر کس ، کسی را بدون آنکه او کسی را کشته یا فسادی در زمین ایجاد کرده باشد،به قتل برساند مانند آن است که همه مردم را کشته است وهر کس او را حیات بخشد مانند کسی است که همه مردم را حیات بخشیده باشد.به راستی که رسولان ما با دلایل و معجزات به سوی مردم آمدند،سپس بسیاری از مردم بعد از آن بنای اسراف را گذاشتند. </vt:lpstr>
      <vt:lpstr>چرا عبوس و ترش رو گشت، چون آن مرد نابینا به حضورش آمد و تو چه میدانی که ممکن است که او مردی پارسا و پاکیزه صفات باشد  یا به یاد خدا آید و ذکر حق ، او را سودمند افتد.                                                    آیات1تا4سوره عبس  </vt:lpstr>
      <vt:lpstr>رسول اکرم(ص)می فرماید: هر آن کس که فرد ضعیفی را در دریافت و دانش کمک دهد و دفاع عقلانی از عقاید الهی  در مقابل دشمنان  دین و دانشجویان باطل را به او بیاموزد، خداوند او را در ورطه سخت مرگ برای اظهار صادقانه اصول اعتقادی و رستگاری یاری خواهد داد. </vt:lpstr>
      <vt:lpstr>هر کس که فرد ضعیفی را که از نظر بدنی و جسمانی ضعیف است،یاری رساند و دفاع عقلانی از عقاید الهی در مقابل دشمنان دین و دانشجویان باطل را به او بیاموزد،خداوند وی را در ورطه سخت مرگ برای اظهار صادقانه اصول اعتقادی و رستگاری یاری خواهد داد.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milad</dc:creator>
  <cp:lastModifiedBy>Windows User</cp:lastModifiedBy>
  <cp:revision>35</cp:revision>
  <dcterms:created xsi:type="dcterms:W3CDTF">2019-12-11T10:30:56Z</dcterms:created>
  <dcterms:modified xsi:type="dcterms:W3CDTF">2020-05-18T09:23:39Z</dcterms:modified>
</cp:coreProperties>
</file>