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92" r:id="rId2"/>
    <p:sldId id="295" r:id="rId3"/>
    <p:sldId id="296" r:id="rId4"/>
    <p:sldId id="294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97" r:id="rId14"/>
    <p:sldId id="271" r:id="rId15"/>
    <p:sldId id="272" r:id="rId16"/>
    <p:sldId id="273" r:id="rId17"/>
    <p:sldId id="298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302" r:id="rId34"/>
    <p:sldId id="289" r:id="rId35"/>
    <p:sldId id="299" r:id="rId36"/>
    <p:sldId id="300" r:id="rId37"/>
    <p:sldId id="301" r:id="rId3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FFFCC"/>
    <a:srgbClr val="A50021"/>
    <a:srgbClr val="8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DD518-2BDD-4448-8576-B0A4327E11B8}" type="doc">
      <dgm:prSet loTypeId="urn:microsoft.com/office/officeart/2005/8/layout/radial1" loCatId="cycle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0DBFD005-1956-44BF-B04F-1E0C0E73D8F1}">
      <dgm:prSet phldrT="[Text]" custT="1"/>
      <dgm:spPr/>
      <dgm:t>
        <a:bodyPr/>
        <a:lstStyle/>
        <a:p>
          <a:r>
            <a:rPr lang="fa-IR" sz="2400" dirty="0" smtClean="0">
              <a:cs typeface="B Nazanin" pitchFamily="2" charset="-78"/>
            </a:rPr>
            <a:t>حوزه های اکتشاف و توسعه در درس پژوهی</a:t>
          </a:r>
          <a:endParaRPr lang="en-US" sz="2400" dirty="0">
            <a:cs typeface="B Nazanin" pitchFamily="2" charset="-78"/>
          </a:endParaRPr>
        </a:p>
      </dgm:t>
    </dgm:pt>
    <dgm:pt modelId="{56327D03-320E-49F9-B53B-95AAAC5CC54A}" type="parTrans" cxnId="{339B369A-14CE-494C-90D8-5D3B4CEDFF27}">
      <dgm:prSet/>
      <dgm:spPr/>
      <dgm:t>
        <a:bodyPr/>
        <a:lstStyle/>
        <a:p>
          <a:endParaRPr lang="en-US"/>
        </a:p>
      </dgm:t>
    </dgm:pt>
    <dgm:pt modelId="{45E9858C-03B2-4EE7-BA5B-43B73888AE37}" type="sibTrans" cxnId="{339B369A-14CE-494C-90D8-5D3B4CEDFF27}">
      <dgm:prSet/>
      <dgm:spPr/>
      <dgm:t>
        <a:bodyPr/>
        <a:lstStyle/>
        <a:p>
          <a:endParaRPr lang="en-US"/>
        </a:p>
      </dgm:t>
    </dgm:pt>
    <dgm:pt modelId="{D8315397-8BD6-41DE-B8C9-8BE213D657B8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تدریس</a:t>
          </a:r>
          <a:endParaRPr lang="en-US" sz="3600" dirty="0">
            <a:cs typeface="B Nazanin" pitchFamily="2" charset="-78"/>
          </a:endParaRPr>
        </a:p>
      </dgm:t>
    </dgm:pt>
    <dgm:pt modelId="{7F3CDA8F-21F0-4848-A9AD-6338F9BC4FDE}" type="parTrans" cxnId="{3FB2A8E8-0F39-4271-9A64-353609BF5D5A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AEAB2289-C3A4-404E-BF76-E04287D6EA1F}" type="sibTrans" cxnId="{3FB2A8E8-0F39-4271-9A64-353609BF5D5A}">
      <dgm:prSet/>
      <dgm:spPr/>
      <dgm:t>
        <a:bodyPr/>
        <a:lstStyle/>
        <a:p>
          <a:endParaRPr lang="en-US"/>
        </a:p>
      </dgm:t>
    </dgm:pt>
    <dgm:pt modelId="{24DA4584-C010-4356-81C5-B20A157A732D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اهداف</a:t>
          </a:r>
          <a:endParaRPr lang="en-US" sz="3600" dirty="0">
            <a:cs typeface="B Nazanin" pitchFamily="2" charset="-78"/>
          </a:endParaRPr>
        </a:p>
      </dgm:t>
    </dgm:pt>
    <dgm:pt modelId="{62EC6340-B4E6-4B2F-8103-5B683C6C107A}" type="parTrans" cxnId="{652A6276-8691-4CB1-BB56-30AEBCECC006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0340E6D6-7361-454F-AC64-CB34718DE414}" type="sibTrans" cxnId="{652A6276-8691-4CB1-BB56-30AEBCECC006}">
      <dgm:prSet/>
      <dgm:spPr/>
      <dgm:t>
        <a:bodyPr/>
        <a:lstStyle/>
        <a:p>
          <a:endParaRPr lang="en-US"/>
        </a:p>
      </dgm:t>
    </dgm:pt>
    <dgm:pt modelId="{4F5A6AB7-5C61-4D44-B846-4E896E86395C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محتوا</a:t>
          </a:r>
          <a:endParaRPr lang="en-US" sz="3600" dirty="0">
            <a:cs typeface="B Nazanin" pitchFamily="2" charset="-78"/>
          </a:endParaRPr>
        </a:p>
      </dgm:t>
    </dgm:pt>
    <dgm:pt modelId="{F92D6D66-A8A4-46C9-A20D-0C44A90D8694}" type="parTrans" cxnId="{D092C861-EA4F-4FC4-988C-D76036B80467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F75D3A8D-608E-414F-AA4B-29EA911FD304}" type="sibTrans" cxnId="{D092C861-EA4F-4FC4-988C-D76036B80467}">
      <dgm:prSet/>
      <dgm:spPr/>
      <dgm:t>
        <a:bodyPr/>
        <a:lstStyle/>
        <a:p>
          <a:endParaRPr lang="en-US"/>
        </a:p>
      </dgm:t>
    </dgm:pt>
    <dgm:pt modelId="{ECD12BCD-5BE1-41C0-8B11-3DA04214FF96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دانش آموزان</a:t>
          </a:r>
          <a:endParaRPr lang="en-US" sz="3600" dirty="0">
            <a:cs typeface="B Nazanin" pitchFamily="2" charset="-78"/>
          </a:endParaRPr>
        </a:p>
      </dgm:t>
    </dgm:pt>
    <dgm:pt modelId="{A536F2AB-A76C-4B5B-BED1-91FEFC49D3AA}" type="parTrans" cxnId="{15A78C18-4D02-40AA-B819-75C8B6919DF5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5B40CC05-F5B7-48EB-A175-984C2F580586}" type="sibTrans" cxnId="{15A78C18-4D02-40AA-B819-75C8B6919DF5}">
      <dgm:prSet/>
      <dgm:spPr/>
      <dgm:t>
        <a:bodyPr/>
        <a:lstStyle/>
        <a:p>
          <a:endParaRPr lang="en-US"/>
        </a:p>
      </dgm:t>
    </dgm:pt>
    <dgm:pt modelId="{E23A4C03-6D61-432A-9AA2-E1C7924A285C}" type="pres">
      <dgm:prSet presAssocID="{8C0DD518-2BDD-4448-8576-B0A4327E11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5220B5-D852-468C-B350-9292B11D0AE9}" type="pres">
      <dgm:prSet presAssocID="{0DBFD005-1956-44BF-B04F-1E0C0E73D8F1}" presName="centerShape" presStyleLbl="node0" presStyleIdx="0" presStyleCnt="1" custScaleX="125683" custScaleY="122069"/>
      <dgm:spPr/>
      <dgm:t>
        <a:bodyPr/>
        <a:lstStyle/>
        <a:p>
          <a:endParaRPr lang="en-US"/>
        </a:p>
      </dgm:t>
    </dgm:pt>
    <dgm:pt modelId="{236B5E10-1638-4DA4-B8D6-C76EFC4F60EF}" type="pres">
      <dgm:prSet presAssocID="{7F3CDA8F-21F0-4848-A9AD-6338F9BC4FDE}" presName="Name9" presStyleLbl="parChTrans1D2" presStyleIdx="0" presStyleCnt="4"/>
      <dgm:spPr/>
      <dgm:t>
        <a:bodyPr/>
        <a:lstStyle/>
        <a:p>
          <a:endParaRPr lang="en-US"/>
        </a:p>
      </dgm:t>
    </dgm:pt>
    <dgm:pt modelId="{319C2914-66B5-455E-AF1D-4E9E17CEB7AC}" type="pres">
      <dgm:prSet presAssocID="{7F3CDA8F-21F0-4848-A9AD-6338F9BC4FD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8704CCA-F124-4701-A707-1960E1CAEEE2}" type="pres">
      <dgm:prSet presAssocID="{D8315397-8BD6-41DE-B8C9-8BE213D657B8}" presName="node" presStyleLbl="node1" presStyleIdx="0" presStyleCnt="4" custRadScaleRad="112341" custRadScaleInc="-3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10E3E-2785-468E-9735-4DE69ACF081D}" type="pres">
      <dgm:prSet presAssocID="{62EC6340-B4E6-4B2F-8103-5B683C6C107A}" presName="Name9" presStyleLbl="parChTrans1D2" presStyleIdx="1" presStyleCnt="4"/>
      <dgm:spPr/>
      <dgm:t>
        <a:bodyPr/>
        <a:lstStyle/>
        <a:p>
          <a:endParaRPr lang="en-US"/>
        </a:p>
      </dgm:t>
    </dgm:pt>
    <dgm:pt modelId="{706797D5-C517-4D27-91E3-55DDC8BB13DD}" type="pres">
      <dgm:prSet presAssocID="{62EC6340-B4E6-4B2F-8103-5B683C6C107A}" presName="connTx" presStyleLbl="parChTrans1D2" presStyleIdx="1" presStyleCnt="4"/>
      <dgm:spPr/>
      <dgm:t>
        <a:bodyPr/>
        <a:lstStyle/>
        <a:p>
          <a:endParaRPr lang="en-US"/>
        </a:p>
      </dgm:t>
    </dgm:pt>
    <dgm:pt modelId="{DEA74AD5-ECDF-4886-9533-15AB2621F0D5}" type="pres">
      <dgm:prSet presAssocID="{24DA4584-C010-4356-81C5-B20A157A732D}" presName="node" presStyleLbl="node1" presStyleIdx="1" presStyleCnt="4" custRadScaleRad="108694" custRadScaleInc="16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5C59D-6895-4898-9507-98C3D9996BE6}" type="pres">
      <dgm:prSet presAssocID="{F92D6D66-A8A4-46C9-A20D-0C44A90D8694}" presName="Name9" presStyleLbl="parChTrans1D2" presStyleIdx="2" presStyleCnt="4"/>
      <dgm:spPr/>
      <dgm:t>
        <a:bodyPr/>
        <a:lstStyle/>
        <a:p>
          <a:endParaRPr lang="en-US"/>
        </a:p>
      </dgm:t>
    </dgm:pt>
    <dgm:pt modelId="{DD962612-0300-4712-ADC8-71E891D97EC4}" type="pres">
      <dgm:prSet presAssocID="{F92D6D66-A8A4-46C9-A20D-0C44A90D8694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F9CABFF-4A8E-425A-9003-F411D6FB08F3}" type="pres">
      <dgm:prSet presAssocID="{4F5A6AB7-5C61-4D44-B846-4E896E8639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3D1FD-34FF-4DE6-A302-2E8F6EE710DD}" type="pres">
      <dgm:prSet presAssocID="{A536F2AB-A76C-4B5B-BED1-91FEFC49D3AA}" presName="Name9" presStyleLbl="parChTrans1D2" presStyleIdx="3" presStyleCnt="4"/>
      <dgm:spPr/>
      <dgm:t>
        <a:bodyPr/>
        <a:lstStyle/>
        <a:p>
          <a:endParaRPr lang="en-US"/>
        </a:p>
      </dgm:t>
    </dgm:pt>
    <dgm:pt modelId="{56BD3653-7EF4-49C4-8243-FA7B3FEC4161}" type="pres">
      <dgm:prSet presAssocID="{A536F2AB-A76C-4B5B-BED1-91FEFC49D3AA}" presName="connTx" presStyleLbl="parChTrans1D2" presStyleIdx="3" presStyleCnt="4"/>
      <dgm:spPr/>
      <dgm:t>
        <a:bodyPr/>
        <a:lstStyle/>
        <a:p>
          <a:endParaRPr lang="en-US"/>
        </a:p>
      </dgm:t>
    </dgm:pt>
    <dgm:pt modelId="{0499D7E8-59C0-4AC9-A87D-52F533BB3A0A}" type="pres">
      <dgm:prSet presAssocID="{ECD12BCD-5BE1-41C0-8B11-3DA04214FF96}" presName="node" presStyleLbl="node1" presStyleIdx="3" presStyleCnt="4" custRadScaleRad="102182" custRadScaleInc="-1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9B369A-14CE-494C-90D8-5D3B4CEDFF27}" srcId="{8C0DD518-2BDD-4448-8576-B0A4327E11B8}" destId="{0DBFD005-1956-44BF-B04F-1E0C0E73D8F1}" srcOrd="0" destOrd="0" parTransId="{56327D03-320E-49F9-B53B-95AAAC5CC54A}" sibTransId="{45E9858C-03B2-4EE7-BA5B-43B73888AE37}"/>
    <dgm:cxn modelId="{1CE96435-36F3-4397-ABD4-32E60026F552}" type="presOf" srcId="{62EC6340-B4E6-4B2F-8103-5B683C6C107A}" destId="{44210E3E-2785-468E-9735-4DE69ACF081D}" srcOrd="0" destOrd="0" presId="urn:microsoft.com/office/officeart/2005/8/layout/radial1"/>
    <dgm:cxn modelId="{DF8DC169-6F74-4AEE-B850-D5FCDBB71687}" type="presOf" srcId="{F92D6D66-A8A4-46C9-A20D-0C44A90D8694}" destId="{34E5C59D-6895-4898-9507-98C3D9996BE6}" srcOrd="0" destOrd="0" presId="urn:microsoft.com/office/officeart/2005/8/layout/radial1"/>
    <dgm:cxn modelId="{813BFBB9-2CEE-41ED-9BAA-D6DB788661BE}" type="presOf" srcId="{0DBFD005-1956-44BF-B04F-1E0C0E73D8F1}" destId="{565220B5-D852-468C-B350-9292B11D0AE9}" srcOrd="0" destOrd="0" presId="urn:microsoft.com/office/officeart/2005/8/layout/radial1"/>
    <dgm:cxn modelId="{DAC7272B-C357-40C4-AE78-3475F76A7748}" type="presOf" srcId="{24DA4584-C010-4356-81C5-B20A157A732D}" destId="{DEA74AD5-ECDF-4886-9533-15AB2621F0D5}" srcOrd="0" destOrd="0" presId="urn:microsoft.com/office/officeart/2005/8/layout/radial1"/>
    <dgm:cxn modelId="{3DB73C61-433A-4477-AEF9-2D7BE9CAED81}" type="presOf" srcId="{4F5A6AB7-5C61-4D44-B846-4E896E86395C}" destId="{CF9CABFF-4A8E-425A-9003-F411D6FB08F3}" srcOrd="0" destOrd="0" presId="urn:microsoft.com/office/officeart/2005/8/layout/radial1"/>
    <dgm:cxn modelId="{652A6276-8691-4CB1-BB56-30AEBCECC006}" srcId="{0DBFD005-1956-44BF-B04F-1E0C0E73D8F1}" destId="{24DA4584-C010-4356-81C5-B20A157A732D}" srcOrd="1" destOrd="0" parTransId="{62EC6340-B4E6-4B2F-8103-5B683C6C107A}" sibTransId="{0340E6D6-7361-454F-AC64-CB34718DE414}"/>
    <dgm:cxn modelId="{085065B2-0B3D-4DEA-91FF-7C3C0DF9B7B8}" type="presOf" srcId="{ECD12BCD-5BE1-41C0-8B11-3DA04214FF96}" destId="{0499D7E8-59C0-4AC9-A87D-52F533BB3A0A}" srcOrd="0" destOrd="0" presId="urn:microsoft.com/office/officeart/2005/8/layout/radial1"/>
    <dgm:cxn modelId="{3FB2A8E8-0F39-4271-9A64-353609BF5D5A}" srcId="{0DBFD005-1956-44BF-B04F-1E0C0E73D8F1}" destId="{D8315397-8BD6-41DE-B8C9-8BE213D657B8}" srcOrd="0" destOrd="0" parTransId="{7F3CDA8F-21F0-4848-A9AD-6338F9BC4FDE}" sibTransId="{AEAB2289-C3A4-404E-BF76-E04287D6EA1F}"/>
    <dgm:cxn modelId="{71C3C89E-7F91-4235-8D79-B91DA0B0AE00}" type="presOf" srcId="{7F3CDA8F-21F0-4848-A9AD-6338F9BC4FDE}" destId="{319C2914-66B5-455E-AF1D-4E9E17CEB7AC}" srcOrd="1" destOrd="0" presId="urn:microsoft.com/office/officeart/2005/8/layout/radial1"/>
    <dgm:cxn modelId="{358A5239-96A6-4AB2-A5A9-E9C816C8586F}" type="presOf" srcId="{A536F2AB-A76C-4B5B-BED1-91FEFC49D3AA}" destId="{33B3D1FD-34FF-4DE6-A302-2E8F6EE710DD}" srcOrd="0" destOrd="0" presId="urn:microsoft.com/office/officeart/2005/8/layout/radial1"/>
    <dgm:cxn modelId="{5E252CF4-7020-43AD-B9A8-853C052F9D11}" type="presOf" srcId="{7F3CDA8F-21F0-4848-A9AD-6338F9BC4FDE}" destId="{236B5E10-1638-4DA4-B8D6-C76EFC4F60EF}" srcOrd="0" destOrd="0" presId="urn:microsoft.com/office/officeart/2005/8/layout/radial1"/>
    <dgm:cxn modelId="{7BA3E887-BA36-43C4-BC8C-BBCBDCB76FB1}" type="presOf" srcId="{F92D6D66-A8A4-46C9-A20D-0C44A90D8694}" destId="{DD962612-0300-4712-ADC8-71E891D97EC4}" srcOrd="1" destOrd="0" presId="urn:microsoft.com/office/officeart/2005/8/layout/radial1"/>
    <dgm:cxn modelId="{15A78C18-4D02-40AA-B819-75C8B6919DF5}" srcId="{0DBFD005-1956-44BF-B04F-1E0C0E73D8F1}" destId="{ECD12BCD-5BE1-41C0-8B11-3DA04214FF96}" srcOrd="3" destOrd="0" parTransId="{A536F2AB-A76C-4B5B-BED1-91FEFC49D3AA}" sibTransId="{5B40CC05-F5B7-48EB-A175-984C2F580586}"/>
    <dgm:cxn modelId="{D092C861-EA4F-4FC4-988C-D76036B80467}" srcId="{0DBFD005-1956-44BF-B04F-1E0C0E73D8F1}" destId="{4F5A6AB7-5C61-4D44-B846-4E896E86395C}" srcOrd="2" destOrd="0" parTransId="{F92D6D66-A8A4-46C9-A20D-0C44A90D8694}" sibTransId="{F75D3A8D-608E-414F-AA4B-29EA911FD304}"/>
    <dgm:cxn modelId="{91F03682-0B6B-48C9-8CDF-9800D737B2DA}" type="presOf" srcId="{A536F2AB-A76C-4B5B-BED1-91FEFC49D3AA}" destId="{56BD3653-7EF4-49C4-8243-FA7B3FEC4161}" srcOrd="1" destOrd="0" presId="urn:microsoft.com/office/officeart/2005/8/layout/radial1"/>
    <dgm:cxn modelId="{255AEF97-D7B3-42D2-BB63-2281509065D2}" type="presOf" srcId="{62EC6340-B4E6-4B2F-8103-5B683C6C107A}" destId="{706797D5-C517-4D27-91E3-55DDC8BB13DD}" srcOrd="1" destOrd="0" presId="urn:microsoft.com/office/officeart/2005/8/layout/radial1"/>
    <dgm:cxn modelId="{0790E034-FE4C-4A84-8AC0-B1F3740BA61C}" type="presOf" srcId="{D8315397-8BD6-41DE-B8C9-8BE213D657B8}" destId="{08704CCA-F124-4701-A707-1960E1CAEEE2}" srcOrd="0" destOrd="0" presId="urn:microsoft.com/office/officeart/2005/8/layout/radial1"/>
    <dgm:cxn modelId="{E711130A-2E2A-4875-8867-60E56C9E3134}" type="presOf" srcId="{8C0DD518-2BDD-4448-8576-B0A4327E11B8}" destId="{E23A4C03-6D61-432A-9AA2-E1C7924A285C}" srcOrd="0" destOrd="0" presId="urn:microsoft.com/office/officeart/2005/8/layout/radial1"/>
    <dgm:cxn modelId="{1A241642-DD8E-4AF7-8F90-DD16782E9905}" type="presParOf" srcId="{E23A4C03-6D61-432A-9AA2-E1C7924A285C}" destId="{565220B5-D852-468C-B350-9292B11D0AE9}" srcOrd="0" destOrd="0" presId="urn:microsoft.com/office/officeart/2005/8/layout/radial1"/>
    <dgm:cxn modelId="{588D8FA6-AFB8-4076-8543-AD0C0A13FE6E}" type="presParOf" srcId="{E23A4C03-6D61-432A-9AA2-E1C7924A285C}" destId="{236B5E10-1638-4DA4-B8D6-C76EFC4F60EF}" srcOrd="1" destOrd="0" presId="urn:microsoft.com/office/officeart/2005/8/layout/radial1"/>
    <dgm:cxn modelId="{E15A2313-5E22-4A7F-B5EB-3E864F655828}" type="presParOf" srcId="{236B5E10-1638-4DA4-B8D6-C76EFC4F60EF}" destId="{319C2914-66B5-455E-AF1D-4E9E17CEB7AC}" srcOrd="0" destOrd="0" presId="urn:microsoft.com/office/officeart/2005/8/layout/radial1"/>
    <dgm:cxn modelId="{8EFCEA81-20C3-4FF2-A5F5-67BED25FC59D}" type="presParOf" srcId="{E23A4C03-6D61-432A-9AA2-E1C7924A285C}" destId="{08704CCA-F124-4701-A707-1960E1CAEEE2}" srcOrd="2" destOrd="0" presId="urn:microsoft.com/office/officeart/2005/8/layout/radial1"/>
    <dgm:cxn modelId="{D825774B-4C60-4A1E-B11D-64F32B875EB7}" type="presParOf" srcId="{E23A4C03-6D61-432A-9AA2-E1C7924A285C}" destId="{44210E3E-2785-468E-9735-4DE69ACF081D}" srcOrd="3" destOrd="0" presId="urn:microsoft.com/office/officeart/2005/8/layout/radial1"/>
    <dgm:cxn modelId="{78B4AC3E-9466-4912-BCB2-E387812DFB51}" type="presParOf" srcId="{44210E3E-2785-468E-9735-4DE69ACF081D}" destId="{706797D5-C517-4D27-91E3-55DDC8BB13DD}" srcOrd="0" destOrd="0" presId="urn:microsoft.com/office/officeart/2005/8/layout/radial1"/>
    <dgm:cxn modelId="{DFF24FC5-B63A-4B6D-8254-DC82FA98D1F2}" type="presParOf" srcId="{E23A4C03-6D61-432A-9AA2-E1C7924A285C}" destId="{DEA74AD5-ECDF-4886-9533-15AB2621F0D5}" srcOrd="4" destOrd="0" presId="urn:microsoft.com/office/officeart/2005/8/layout/radial1"/>
    <dgm:cxn modelId="{3DF24239-03C9-4902-9EC0-4B6C0EE2EDE8}" type="presParOf" srcId="{E23A4C03-6D61-432A-9AA2-E1C7924A285C}" destId="{34E5C59D-6895-4898-9507-98C3D9996BE6}" srcOrd="5" destOrd="0" presId="urn:microsoft.com/office/officeart/2005/8/layout/radial1"/>
    <dgm:cxn modelId="{FEA4C65F-D174-4329-AAD7-4F42B0DE342F}" type="presParOf" srcId="{34E5C59D-6895-4898-9507-98C3D9996BE6}" destId="{DD962612-0300-4712-ADC8-71E891D97EC4}" srcOrd="0" destOrd="0" presId="urn:microsoft.com/office/officeart/2005/8/layout/radial1"/>
    <dgm:cxn modelId="{05749BAB-07BD-4E02-91FB-74DE1FDD9BFC}" type="presParOf" srcId="{E23A4C03-6D61-432A-9AA2-E1C7924A285C}" destId="{CF9CABFF-4A8E-425A-9003-F411D6FB08F3}" srcOrd="6" destOrd="0" presId="urn:microsoft.com/office/officeart/2005/8/layout/radial1"/>
    <dgm:cxn modelId="{D1D06F53-840E-435F-B824-A24485A59320}" type="presParOf" srcId="{E23A4C03-6D61-432A-9AA2-E1C7924A285C}" destId="{33B3D1FD-34FF-4DE6-A302-2E8F6EE710DD}" srcOrd="7" destOrd="0" presId="urn:microsoft.com/office/officeart/2005/8/layout/radial1"/>
    <dgm:cxn modelId="{6361BDF1-9E3A-426F-84C6-5A78C2016362}" type="presParOf" srcId="{33B3D1FD-34FF-4DE6-A302-2E8F6EE710DD}" destId="{56BD3653-7EF4-49C4-8243-FA7B3FEC4161}" srcOrd="0" destOrd="0" presId="urn:microsoft.com/office/officeart/2005/8/layout/radial1"/>
    <dgm:cxn modelId="{7CCB8DD9-6D86-4628-B4E5-E9B8F12A2F2E}" type="presParOf" srcId="{E23A4C03-6D61-432A-9AA2-E1C7924A285C}" destId="{0499D7E8-59C0-4AC9-A87D-52F533BB3A0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6304"/>
            <a:ext cx="11753088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8979" y="381001"/>
            <a:ext cx="109728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44800" y="2819400"/>
            <a:ext cx="8746979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3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2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3332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33504" y="3267456"/>
            <a:ext cx="98755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498230"/>
            <a:ext cx="103632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87713"/>
            <a:ext cx="103632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2325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400800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948"/>
            <a:ext cx="109728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218"/>
            <a:ext cx="109728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43403" y="105765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515" y="304800"/>
            <a:ext cx="524256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17515" y="1107560"/>
            <a:ext cx="524256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11555275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924" y="4724400"/>
            <a:ext cx="73152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53924" y="5388937"/>
            <a:ext cx="73152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06400" y="249864"/>
            <a:ext cx="113792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7085"/>
            <a:ext cx="11747795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727200" y="6400800"/>
            <a:ext cx="5616352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16800" y="6400800"/>
            <a:ext cx="400304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1990137-1B40-4146-B6BF-E8617BA32CEE}" type="datetimeFigureOut">
              <a:rPr lang="fa-IR" smtClean="0"/>
              <a:t>1441/09/10</a:t>
            </a:fld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18603" y="6514568"/>
            <a:ext cx="619051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46237"/>
            <a:ext cx="109728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336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175" y="309490"/>
            <a:ext cx="9326063" cy="956602"/>
          </a:xfrm>
        </p:spPr>
        <p:txBody>
          <a:bodyPr>
            <a:normAutofit/>
          </a:bodyPr>
          <a:lstStyle/>
          <a:p>
            <a:pPr algn="ctr" rtl="1"/>
            <a:r>
              <a:rPr lang="fa-IR" sz="4400" dirty="0">
                <a:cs typeface="B Nazanin" pitchFamily="2" charset="-78"/>
              </a:rPr>
              <a:t>۴) تفاوت درس پژوهی و اقدام پژوهی چیست؟</a:t>
            </a:r>
            <a:endParaRPr lang="en-US" sz="44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13" y="1448973"/>
            <a:ext cx="10131425" cy="49818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الیوت</a:t>
            </a:r>
            <a:r>
              <a:rPr lang="fa-IR" sz="2800" dirty="0">
                <a:cs typeface="B Nazanin" pitchFamily="2" charset="-78"/>
              </a:rPr>
              <a:t> (۲۰۰۹)،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لوییس</a:t>
            </a:r>
            <a:r>
              <a:rPr lang="fa-IR" sz="2800" dirty="0">
                <a:cs typeface="B Nazanin" pitchFamily="2" charset="-78"/>
              </a:rPr>
              <a:t> (۲۰۰۹) و (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لوییس، فرایدکین و </a:t>
            </a:r>
            <a:r>
              <a:rPr lang="fa-IR" sz="28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پری </a:t>
            </a:r>
            <a:r>
              <a:rPr lang="fa-IR" sz="2800" dirty="0">
                <a:cs typeface="B Nazanin" pitchFamily="2" charset="-78"/>
              </a:rPr>
              <a:t>۲۰۰۹)، درس پژوهی را شکلی از اقدام پژوهی می‌دانند که متمرکز بر درس است.</a:t>
            </a:r>
          </a:p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ایورسون</a:t>
            </a:r>
            <a:r>
              <a:rPr lang="fa-IR" sz="2800" dirty="0">
                <a:cs typeface="B Nazanin" pitchFamily="2" charset="-78"/>
              </a:rPr>
              <a:t> ( ۲۰۱۳) نیز درس پژوهی را به ویژه از آن که کلاس درس را به عنوان یک آزمایشگاه یادگیری تلقی می‌کند با اقدام پژوهی یکی می‌داند و تنها تفاوت مهم آنها را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اختیاری بودن کار گروهی در اقدام پژوهی </a:t>
            </a:r>
            <a:r>
              <a:rPr lang="fa-IR" sz="2800" dirty="0">
                <a:cs typeface="B Nazanin" pitchFamily="2" charset="-78"/>
              </a:rPr>
              <a:t>و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الزامی بودن آن در درس پژوهی </a:t>
            </a:r>
            <a:r>
              <a:rPr lang="fa-IR" sz="2800" dirty="0">
                <a:cs typeface="B Nazanin" pitchFamily="2" charset="-78"/>
              </a:rPr>
              <a:t>می‌دانند.</a:t>
            </a:r>
          </a:p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هوک و ریسام </a:t>
            </a:r>
            <a:r>
              <a:rPr lang="fa-IR" sz="2800" dirty="0">
                <a:cs typeface="B Nazanin" pitchFamily="2" charset="-78"/>
              </a:rPr>
              <a:t>(۲۰۱۰) مانند ایورسون ضمن یکسان دانستن مفروضات اساسی هر دو روش، تفاوت را در مراحل و نحوه گردآوری داده‌ها و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اجرای اغلب فردی اقدام پژوهی </a:t>
            </a:r>
            <a:r>
              <a:rPr lang="fa-IR" sz="2800" dirty="0">
                <a:cs typeface="B Nazanin" pitchFamily="2" charset="-78"/>
              </a:rPr>
              <a:t>درمقابل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 اجرای همیشه جمعی درس پژوهی </a:t>
            </a:r>
            <a:r>
              <a:rPr lang="fa-IR" sz="2800" dirty="0">
                <a:cs typeface="B Nazanin" pitchFamily="2" charset="-78"/>
              </a:rPr>
              <a:t>می داند.</a:t>
            </a:r>
          </a:p>
          <a:p>
            <a:pPr marL="0" indent="0" algn="just" rtl="1">
              <a:buNone/>
            </a:pPr>
            <a:endParaRPr lang="fa-IR" sz="2800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75" y="4543864"/>
            <a:ext cx="3108959" cy="21382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8943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012556"/>
          </a:xfrm>
        </p:spPr>
        <p:txBody>
          <a:bodyPr>
            <a:normAutofit/>
          </a:bodyPr>
          <a:lstStyle/>
          <a:p>
            <a:r>
              <a:rPr lang="fa-IR" sz="4400" b="1" dirty="0">
                <a:cs typeface="B Nazanin" pitchFamily="2" charset="-78"/>
              </a:rPr>
              <a:t>۵) درس پژوهی چقدر زمان می برد؟</a:t>
            </a:r>
            <a:endParaRPr lang="en-US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زمان مشخصی را نمی توان در نظر گرفت تعیین زمان بستگی به عوامل متعددی مانند آشنایی معلمان با روش درس پژوهی، اداره مؤثر گروه، ماهیت و دشواری موضوع مورد مطالعه و پشتیبانی های مورد نیاز دارد.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61" y="3348111"/>
            <a:ext cx="4487593" cy="2996418"/>
          </a:xfrm>
          <a:prstGeom prst="rect">
            <a:avLst/>
          </a:prstGeom>
          <a:ln>
            <a:solidFill>
              <a:srgbClr val="FDFDFD"/>
            </a:solidFill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2982351" y="3460653"/>
            <a:ext cx="2222695" cy="6049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8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5"/>
            <a:ext cx="10972800" cy="2348988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/>
              <a:t/>
            </a:r>
            <a:br>
              <a:rPr lang="fa-IR" sz="3200" dirty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/>
              <a:t/>
            </a:r>
            <a:br>
              <a:rPr lang="fa-IR" sz="3200" dirty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600" b="1" dirty="0" smtClean="0">
                <a:cs typeface="B Nazanin" pitchFamily="2" charset="-78"/>
              </a:rPr>
              <a:t>۶</a:t>
            </a:r>
            <a:r>
              <a:rPr lang="fa-IR" sz="3600" b="1" dirty="0">
                <a:cs typeface="B Nazanin" pitchFamily="2" charset="-78"/>
              </a:rPr>
              <a:t>) اشکال مختلف درس پژوهی کدامند؟</a:t>
            </a:r>
            <a:br>
              <a:rPr lang="fa-IR" sz="3600" b="1" dirty="0">
                <a:cs typeface="B Nazanin" pitchFamily="2" charset="-78"/>
              </a:rPr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گروه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های درس پژوهی می‌توانند به فراخور در سطح یک مدرسه در سطح مدارس همجوار و یا منطقه آموزشی و در سطح کشور تشکیل شوند</a:t>
            </a:r>
            <a:r>
              <a:rPr lang="fa-IR" sz="3200" dirty="0">
                <a:solidFill>
                  <a:schemeClr val="tx1">
                    <a:lumMod val="95000"/>
                  </a:schemeClr>
                </a:solidFill>
                <a:cs typeface="B Nazanin" pitchFamily="2" charset="-78"/>
              </a:rPr>
              <a:t>.</a:t>
            </a:r>
            <a:endParaRPr lang="en-US" sz="3200" dirty="0">
              <a:solidFill>
                <a:schemeClr val="tx1">
                  <a:lumMod val="95000"/>
                </a:schemeClr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334043"/>
            <a:ext cx="10972800" cy="2838473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sz="36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۷) چه پشتیبان هایی برای درس پژوهی ضروری </a:t>
            </a:r>
            <a:r>
              <a:rPr lang="fa-IR" sz="36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است؟ </a:t>
            </a:r>
          </a:p>
          <a:p>
            <a:pPr marL="0" indent="0" algn="just" rtl="1">
              <a:buNone/>
            </a:pPr>
            <a:endParaRPr lang="fa-IR" dirty="0" smtClean="0"/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درس </a:t>
            </a:r>
            <a:r>
              <a:rPr lang="fa-IR" dirty="0">
                <a:cs typeface="B Nazanin" pitchFamily="2" charset="-78"/>
              </a:rPr>
              <a:t>پژوهی </a:t>
            </a:r>
            <a:r>
              <a:rPr lang="fa-IR" dirty="0" smtClean="0">
                <a:cs typeface="B Nazanin" pitchFamily="2" charset="-78"/>
              </a:rPr>
              <a:t>نیازمند </a:t>
            </a:r>
            <a:r>
              <a:rPr lang="fa-IR" dirty="0">
                <a:cs typeface="B Nazanin" pitchFamily="2" charset="-78"/>
              </a:rPr>
              <a:t>به پیش بینی مکان و زمان خاص برای تشکیل جلسات گروه است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همراهی مدیر مدرسه </a:t>
            </a:r>
            <a:r>
              <a:rPr lang="fa-IR" dirty="0">
                <a:cs typeface="B Nazanin" pitchFamily="2" charset="-78"/>
              </a:rPr>
              <a:t>برای تشکیل گروه و تداوم فعالیت آن مهمترین پشتیبانی مورد نیاز گروه می باشد.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427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30" y="787790"/>
            <a:ext cx="11243602" cy="2602524"/>
          </a:xfrm>
        </p:spPr>
        <p:txBody>
          <a:bodyPr>
            <a:normAutofit fontScale="90000"/>
          </a:bodyPr>
          <a:lstStyle/>
          <a:p>
            <a:r>
              <a:rPr lang="fa-IR" sz="4000" b="1" dirty="0">
                <a:cs typeface="B Nazanin" pitchFamily="2" charset="-78"/>
              </a:rPr>
              <a:t>۸)آیا درس پژوهی حتماً باید با جدول زمانبندی ارائه دروس در رشته تحصیلی در سال تحصیلی مطابقت کند؟ 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2729132"/>
            <a:ext cx="10962248" cy="306206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Nazanin" pitchFamily="2" charset="-78"/>
              </a:rPr>
              <a:t>درس پژوهی یک تمرین آمادگی برای دستیابی به بهترین روش تدریس توسط معلمان </a:t>
            </a:r>
            <a:r>
              <a:rPr lang="fa-IR" sz="3200" dirty="0" smtClean="0">
                <a:cs typeface="B Nazanin" pitchFamily="2" charset="-78"/>
              </a:rPr>
              <a:t>است. </a:t>
            </a:r>
            <a:r>
              <a:rPr lang="fa-IR" sz="3200" dirty="0">
                <a:cs typeface="B Nazanin" pitchFamily="2" charset="-78"/>
              </a:rPr>
              <a:t>تطبیق درس پژوهی با جدول زمانبندی ارائه دروس گرچه مفید است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اما الزامی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نیست.</a:t>
            </a:r>
            <a:endParaRPr lang="en-US" sz="3200" dirty="0">
              <a:solidFill>
                <a:schemeClr val="accent6">
                  <a:lumMod val="90000"/>
                </a:schemeClr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979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53218"/>
            <a:ext cx="11301046" cy="1631853"/>
          </a:xfrm>
        </p:spPr>
        <p:txBody>
          <a:bodyPr>
            <a:noAutofit/>
          </a:bodyPr>
          <a:lstStyle/>
          <a:p>
            <a:r>
              <a:rPr lang="fa-IR" sz="3600" b="1" dirty="0">
                <a:cs typeface="B Nazanin" pitchFamily="2" charset="-78"/>
              </a:rPr>
              <a:t>۹) آیا ترکیب گروه درس پژوهی صرف نظر از معلمان </a:t>
            </a:r>
            <a:r>
              <a:rPr lang="fa-IR" sz="3600" b="1" dirty="0" smtClean="0">
                <a:cs typeface="B Nazanin" pitchFamily="2" charset="-78"/>
              </a:rPr>
              <a:t>هم پایه </a:t>
            </a:r>
            <a:r>
              <a:rPr lang="fa-IR" sz="3600" b="1" dirty="0">
                <a:cs typeface="B Nazanin" pitchFamily="2" charset="-78"/>
              </a:rPr>
              <a:t>و هم موضوع است؟</a:t>
            </a:r>
            <a:br>
              <a:rPr lang="fa-IR" sz="3600" b="1" dirty="0">
                <a:cs typeface="B Nazanin" pitchFamily="2" charset="-78"/>
              </a:rPr>
            </a:br>
            <a:endParaRPr lang="en-US" sz="36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58793"/>
            <a:ext cx="10972800" cy="3513723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گروه حتی الامکان با معلمان هم پایه و هم رشته در یک مدرسه تشکیل شود در صورتی که امکان تشکیل گروه با تعداد معلمان هم </a:t>
            </a:r>
            <a:r>
              <a:rPr lang="fa-IR" dirty="0" smtClean="0">
                <a:cs typeface="B Nazanin" pitchFamily="2" charset="-78"/>
              </a:rPr>
              <a:t>پایه </a:t>
            </a:r>
            <a:r>
              <a:rPr lang="fa-IR" dirty="0">
                <a:cs typeface="B Nazanin" pitchFamily="2" charset="-78"/>
              </a:rPr>
              <a:t>و هم رشته میسر </a:t>
            </a:r>
            <a:r>
              <a:rPr lang="fa-IR" dirty="0" smtClean="0">
                <a:cs typeface="B Nazanin" pitchFamily="2" charset="-78"/>
              </a:rPr>
              <a:t>نیست, </a:t>
            </a:r>
            <a:r>
              <a:rPr lang="fa-IR" dirty="0">
                <a:cs typeface="B Nazanin" pitchFamily="2" charset="-78"/>
              </a:rPr>
              <a:t>می‌توان از معلمان نزدیک به یکدیگر در موضوعات و پایه ها در تشکیل گروه ها استفاده شود.</a:t>
            </a: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15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277" y="98474"/>
            <a:ext cx="10972800" cy="2686929"/>
          </a:xfrm>
        </p:spPr>
        <p:txBody>
          <a:bodyPr>
            <a:normAutofit fontScale="90000"/>
          </a:bodyPr>
          <a:lstStyle/>
          <a:p>
            <a:pPr algn="just" rtl="1"/>
            <a:r>
              <a:rPr lang="fa-IR" dirty="0" smtClean="0"/>
              <a:t>۱۰</a:t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sz="4000" b="1" dirty="0" smtClean="0"/>
              <a:t>   </a:t>
            </a:r>
            <a:r>
              <a:rPr lang="fa-IR" sz="4000" b="1" dirty="0" smtClean="0">
                <a:cs typeface="B Nazanin" pitchFamily="2" charset="-78"/>
              </a:rPr>
              <a:t>10) درس </a:t>
            </a:r>
            <a:r>
              <a:rPr lang="fa-IR" sz="4000" b="1" dirty="0">
                <a:cs typeface="B Nazanin" pitchFamily="2" charset="-78"/>
              </a:rPr>
              <a:t>پژوهی برای تکمیلی خود چند بار تکرار می‌شود </a:t>
            </a:r>
            <a:r>
              <a:rPr lang="fa-IR" sz="4000" b="1" dirty="0" smtClean="0">
                <a:cs typeface="B Nazanin" pitchFamily="2" charset="-78"/>
              </a:rPr>
              <a:t>؟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36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معمولاً </a:t>
            </a:r>
            <a:r>
              <a:rPr lang="fa-IR" sz="36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دو</a:t>
            </a:r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 بار تکرار می‌شود و اجرای آن توسط دو معلم و در دو کلاس متفاوت اجرا می شود تکرار سوم تا کنون گزارش نشده است.</a:t>
            </a:r>
            <a:endParaRPr lang="en-US" sz="36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63" y="3193366"/>
            <a:ext cx="11268221" cy="3077625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b="1" dirty="0">
                <a:solidFill>
                  <a:srgbClr val="FFFFCC"/>
                </a:solidFill>
                <a:cs typeface="B Nazanin" pitchFamily="2" charset="-78"/>
              </a:rPr>
              <a:t>۱۱) تعداد جلسات گروه در هفته به چه میزان است و در چه زمان هایی برگزار می شود؟</a:t>
            </a:r>
            <a:r>
              <a:rPr lang="fa-IR" dirty="0">
                <a:solidFill>
                  <a:srgbClr val="FFFFCC"/>
                </a:solidFill>
              </a:rPr>
              <a:t> </a:t>
            </a:r>
            <a:endParaRPr lang="fa-IR" dirty="0" smtClean="0">
              <a:solidFill>
                <a:srgbClr val="FFFFCC"/>
              </a:solidFill>
            </a:endParaRPr>
          </a:p>
          <a:p>
            <a:pPr marL="0" indent="0" algn="just" rtl="1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FFFF"/>
                </a:solidFill>
                <a:cs typeface="B Nazanin" pitchFamily="2" charset="-78"/>
              </a:rPr>
              <a:t>قالب </a:t>
            </a:r>
            <a:r>
              <a:rPr lang="fa-IR" dirty="0">
                <a:solidFill>
                  <a:srgbClr val="FFFFFF"/>
                </a:solidFill>
                <a:cs typeface="B Nazanin" pitchFamily="2" charset="-78"/>
              </a:rPr>
              <a:t>خاصی برای تعیین تعداد و ساعات جلسات وجود ندارد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نظر گروه و هماهنگی اعضا </a:t>
            </a:r>
            <a:r>
              <a:rPr lang="fa-IR" dirty="0">
                <a:solidFill>
                  <a:srgbClr val="FFFFFF"/>
                </a:solidFill>
                <a:cs typeface="B Nazanin" pitchFamily="2" charset="-78"/>
              </a:rPr>
              <a:t>مهمترین ملاک در تعیین تعداد و ساعات جلسات گروه است به طور معمول گروه در هر هفته حداقل ۲ جلسه ۲ ساعته خواهد داشت</a:t>
            </a:r>
            <a:r>
              <a:rPr lang="fa-IR" dirty="0">
                <a:solidFill>
                  <a:srgbClr val="FFFFFF"/>
                </a:solidFill>
              </a:rPr>
              <a:t>.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2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۱۲) تعداد اعضای اصلی گروه چند نفر </a:t>
            </a:r>
            <a:r>
              <a:rPr lang="fa-IR" sz="4000" b="1" dirty="0" smtClean="0">
                <a:cs typeface="B Nazanin" pitchFamily="2" charset="-78"/>
              </a:rPr>
              <a:t>است؟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4560"/>
            <a:ext cx="10972800" cy="3977956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گرچه نمی توان تعداد مشخصی برای عضویت در یک گروه درد پژوهی تعیین کرد اما معمولاً تعداد اعضا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بین ۳ تا ۵ نفر </a:t>
            </a:r>
            <a:r>
              <a:rPr lang="fa-IR" dirty="0">
                <a:cs typeface="B Nazanin" pitchFamily="2" charset="-78"/>
              </a:rPr>
              <a:t>تعیین می شود تعداد کمتر از سه نفر فضای لازم را برای هم‌اندیشی و انگیزه حضور کاهش می دهد و تعداد بیشتر از ۵ نفر مشکل هماهنگی برای تشکیل و اداره جلسات و محدودیت زمان را برای گفتگو به وجود می‌آورد.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" y="4304714"/>
            <a:ext cx="3967089" cy="2208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817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423" y="609603"/>
            <a:ext cx="11296356" cy="1866311"/>
          </a:xfrm>
        </p:spPr>
        <p:txBody>
          <a:bodyPr>
            <a:normAutofit fontScale="90000"/>
          </a:bodyPr>
          <a:lstStyle/>
          <a:p>
            <a:r>
              <a:rPr lang="fa-IR" sz="4000" b="1" dirty="0" smtClean="0">
                <a:cs typeface="B Nazanin" pitchFamily="2" charset="-78"/>
              </a:rPr>
              <a:t>13) </a:t>
            </a:r>
            <a:r>
              <a:rPr lang="fa-IR" sz="4000" b="1" dirty="0">
                <a:cs typeface="B Nazanin" pitchFamily="2" charset="-78"/>
              </a:rPr>
              <a:t>آیا درس پژوهی در همه دوره های تحصیلی </a:t>
            </a:r>
            <a:r>
              <a:rPr lang="fa-IR" sz="4000" b="1" dirty="0" smtClean="0">
                <a:cs typeface="B Nazanin" pitchFamily="2" charset="-78"/>
              </a:rPr>
              <a:t>وهمه </a:t>
            </a:r>
            <a:r>
              <a:rPr lang="fa-IR" sz="4000" b="1" dirty="0">
                <a:cs typeface="B Nazanin" pitchFamily="2" charset="-78"/>
              </a:rPr>
              <a:t>موضوعات درسی قابل کاربرد </a:t>
            </a:r>
            <a:r>
              <a:rPr lang="fa-IR" sz="4000" b="1" dirty="0" smtClean="0">
                <a:cs typeface="B Nazanin" pitchFamily="2" charset="-78"/>
              </a:rPr>
              <a:t>است؟ </a:t>
            </a:r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2" y="2377441"/>
            <a:ext cx="10920044" cy="1927274"/>
          </a:xfrm>
        </p:spPr>
        <p:txBody>
          <a:bodyPr>
            <a:noAutofit/>
          </a:bodyPr>
          <a:lstStyle/>
          <a:p>
            <a:pPr algn="r" rtl="1"/>
            <a:r>
              <a:rPr lang="fa-IR" sz="3200" dirty="0" smtClean="0">
                <a:cs typeface="B Nazanin" pitchFamily="2" charset="-78"/>
              </a:rPr>
              <a:t>بله. </a:t>
            </a:r>
            <a:r>
              <a:rPr lang="fa-IR" sz="3200" dirty="0">
                <a:cs typeface="B Nazanin" pitchFamily="2" charset="-78"/>
              </a:rPr>
              <a:t>درس پژوهی قابلیت کاربرد در همه دوره های تحصیلی و همه موضوعات درسی </a:t>
            </a:r>
            <a:r>
              <a:rPr lang="fa-IR" sz="3200" dirty="0" smtClean="0">
                <a:cs typeface="B Nazanin" pitchFamily="2" charset="-78"/>
              </a:rPr>
              <a:t>را دارد </a:t>
            </a:r>
            <a:r>
              <a:rPr lang="fa-IR" sz="3200" dirty="0">
                <a:cs typeface="B Nazanin" pitchFamily="2" charset="-78"/>
              </a:rPr>
              <a:t>حتی در دوره های دانشگاهی هم مورد استفاده قرار می گیرد.</a:t>
            </a:r>
            <a:br>
              <a:rPr lang="fa-IR" sz="3200" dirty="0">
                <a:cs typeface="B Nazanin" pitchFamily="2" charset="-78"/>
              </a:rPr>
            </a:br>
            <a:endParaRPr lang="en-US" sz="3200" dirty="0"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920045" cy="1447800"/>
          </a:xfrm>
        </p:spPr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Nazanin" pitchFamily="2" charset="-78"/>
              </a:rPr>
              <a:t/>
            </a:r>
            <a:br>
              <a:rPr lang="fa-IR" sz="2800" dirty="0">
                <a:cs typeface="B Nazanin" pitchFamily="2" charset="-78"/>
              </a:rPr>
            </a:br>
            <a:endParaRPr lang="fa-IR" sz="2800" dirty="0">
              <a:cs typeface="B Nazanin" pitchFamily="2" charset="-78"/>
            </a:endParaRPr>
          </a:p>
          <a:p>
            <a:pPr algn="just" rtl="1"/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78" y="3974122"/>
            <a:ext cx="3685736" cy="25954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928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0166"/>
            <a:ext cx="10972800" cy="731520"/>
          </a:xfrm>
        </p:spPr>
        <p:txBody>
          <a:bodyPr>
            <a:noAutofit/>
          </a:bodyPr>
          <a:lstStyle/>
          <a:p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r>
              <a:rPr lang="fa-IR" sz="4000" b="1" dirty="0">
                <a:cs typeface="B Nazanin" pitchFamily="2" charset="-78"/>
              </a:rPr>
              <a:t>۱۴) مهمترین عامل موفقیت در گروه های درس کدام است؟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2208628"/>
            <a:ext cx="9734843" cy="3963888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آموزش </a:t>
            </a:r>
            <a:r>
              <a:rPr lang="fa-IR" dirty="0">
                <a:cs typeface="B Nazanin" pitchFamily="2" charset="-78"/>
              </a:rPr>
              <a:t>و یادگیری درس پژوهی راحت است اما اجرا و مدیریت آن دشوار است درس پژوهی مانند آموزش و تدریس یک فعالیت مبتنی بر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زیرساخت های فرهنگی </a:t>
            </a:r>
            <a:r>
              <a:rPr lang="fa-IR" dirty="0">
                <a:cs typeface="B Nazanin" pitchFamily="2" charset="-78"/>
              </a:rPr>
              <a:t>است از این‌رو موفقیت آن در گرو درک ماهیت فرهنگی آن و در نتیجه تمهید شرایط لازم برای رشد و گسترش آن است.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008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۱۵) روش شناسی درس پژوهی </a:t>
            </a:r>
            <a:r>
              <a:rPr lang="fa-IR" sz="4000" b="1" dirty="0" smtClean="0">
                <a:cs typeface="B Nazanin" pitchFamily="2" charset="-78"/>
              </a:rPr>
              <a:t>چیست؟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با توجه به ماهیت فرهنگی آموزش و طرح تدریس چارچوب به چارچوب‌های اندیشه و عمل نیز باید با استفاده از این ویژگی و در نتیجه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روش‌های پژوهش کیفی و مردم نگارانه </a:t>
            </a:r>
            <a:r>
              <a:rPr lang="fa-IR" dirty="0">
                <a:cs typeface="B Nazanin" pitchFamily="2" charset="-78"/>
              </a:rPr>
              <a:t>انجام شود درس پژوهی به عنوان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پژوهش حین عمل </a:t>
            </a:r>
            <a:r>
              <a:rPr lang="fa-IR" dirty="0">
                <a:cs typeface="B Nazanin" pitchFamily="2" charset="-78"/>
              </a:rPr>
              <a:t>یک شکل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استدلال عملی (عقلانی) </a:t>
            </a:r>
            <a:r>
              <a:rPr lang="fa-IR" dirty="0">
                <a:cs typeface="B Nazanin" pitchFamily="2" charset="-78"/>
              </a:rPr>
              <a:t>است.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دانش درس پژوهی از طریق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گفتگو</a:t>
            </a:r>
            <a:r>
              <a:rPr lang="fa-IR" dirty="0">
                <a:cs typeface="B Nazanin" pitchFamily="2" charset="-78"/>
              </a:rPr>
              <a:t> و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یادگیری مشارکتی </a:t>
            </a:r>
            <a:r>
              <a:rPr lang="fa-IR" dirty="0">
                <a:cs typeface="B Nazanin" pitchFamily="2" charset="-78"/>
              </a:rPr>
              <a:t>شکل می گیرد.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درس پژوهی به رویکرد تلفیق و توسعه در پژوهش نزدیک است.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درس پژوهی اثر خود را در کل فرایند نمایان می‌سازد. رویکرد درس پژوهی از آزمونهای آماری استفاده نمی‌کند و به ابزارهای کمی و چارچوب خطی تکیه نمی کند.</a:t>
            </a: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597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34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00015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۱۶) روش و منابع گردآوری شواهد درس پژوهی </a:t>
            </a:r>
            <a:r>
              <a:rPr lang="fa-IR" sz="4000" b="1" dirty="0" smtClean="0">
                <a:cs typeface="B Nazanin" pitchFamily="2" charset="-78"/>
              </a:rPr>
              <a:t>کدامند؟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روش اصلی گردآوری اطلاعات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مشاهده</a:t>
            </a:r>
            <a:r>
              <a:rPr lang="fa-IR" dirty="0">
                <a:cs typeface="B Nazanin" pitchFamily="2" charset="-78"/>
              </a:rPr>
              <a:t> است اما در برخی اوقات این گروه از مصاحبه پرسشنامه آزمون پیشرفت تحصیلی و عملکردی نیز استفاده می‌کند.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</a:t>
            </a: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شواهد </a:t>
            </a:r>
            <a:r>
              <a:rPr lang="fa-IR" dirty="0">
                <a:cs typeface="B Nazanin" pitchFamily="2" charset="-78"/>
              </a:rPr>
              <a:t>از منبع اصلی گردآوری می شوند </a:t>
            </a:r>
            <a:r>
              <a:rPr lang="fa-IR" dirty="0" smtClean="0">
                <a:cs typeface="B Nazanin" pitchFamily="2" charset="-78"/>
              </a:rPr>
              <a:t>:</a:t>
            </a:r>
          </a:p>
          <a:p>
            <a:pPr marL="0" indent="0" algn="just" rtl="1">
              <a:buNone/>
            </a:pP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۱) فعالیت های معلمان و دانش آموزان 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2) روند </a:t>
            </a:r>
            <a:r>
              <a:rPr lang="fa-IR" dirty="0">
                <a:cs typeface="B Nazanin" pitchFamily="2" charset="-78"/>
              </a:rPr>
              <a:t>تغییرات تفکر و یادگیری در دانش </a:t>
            </a:r>
            <a:r>
              <a:rPr lang="fa-IR" dirty="0" smtClean="0">
                <a:cs typeface="B Nazanin" pitchFamily="2" charset="-78"/>
              </a:rPr>
              <a:t>آموزان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3) </a:t>
            </a:r>
            <a:r>
              <a:rPr lang="fa-IR" dirty="0">
                <a:cs typeface="B Nazanin" pitchFamily="2" charset="-78"/>
              </a:rPr>
              <a:t>دیدگاه های دانش آموزان و معلمان عضو گروه</a:t>
            </a:r>
          </a:p>
          <a:p>
            <a:pPr marL="0" indent="0" algn="just" rtl="1">
              <a:buNone/>
            </a:pP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265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b="1" dirty="0" smtClean="0">
                <a:solidFill>
                  <a:schemeClr val="bg1"/>
                </a:solidFill>
                <a:cs typeface="B Nazanin" pitchFamily="2" charset="-78"/>
              </a:rPr>
              <a:t>گروه </a:t>
            </a:r>
            <a:r>
              <a:rPr lang="fa-IR" b="1" dirty="0">
                <a:solidFill>
                  <a:schemeClr val="bg1"/>
                </a:solidFill>
                <a:cs typeface="B Nazanin" pitchFamily="2" charset="-78"/>
              </a:rPr>
              <a:t>باید برنامه ریزی </a:t>
            </a:r>
            <a:r>
              <a:rPr lang="fa-IR" b="1" dirty="0" smtClean="0">
                <a:solidFill>
                  <a:schemeClr val="bg1"/>
                </a:solidFill>
                <a:cs typeface="B Nazanin" pitchFamily="2" charset="-78"/>
              </a:rPr>
              <a:t>کند :</a:t>
            </a:r>
            <a:endParaRPr lang="en-US" b="1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129" y="1646237"/>
            <a:ext cx="10452296" cy="4526280"/>
          </a:xfrm>
        </p:spPr>
        <p:txBody>
          <a:bodyPr/>
          <a:lstStyle/>
          <a:p>
            <a:pPr marL="0" indent="0" algn="just" rtl="1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اجرای </a:t>
            </a:r>
            <a:r>
              <a:rPr lang="fa-IR" dirty="0">
                <a:cs typeface="B Nazanin" pitchFamily="2" charset="-78"/>
              </a:rPr>
              <a:t>موفق طرح درس پژوهی مانند هر فعالیت سازمان یافته دیگری مستلزم تدارک پیشاپیش و در نتیجه برنامه‌ریزی </a:t>
            </a:r>
            <a:r>
              <a:rPr lang="fa-IR" dirty="0" smtClean="0">
                <a:cs typeface="B Nazanin" pitchFamily="2" charset="-78"/>
              </a:rPr>
              <a:t>است.</a:t>
            </a: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در واقع برنامه ریزی نگاه پیشاپیش به نحوه انجام فعالیت ها در آینده و تمهید شرایط برای اجرای موثر آنها است.</a:t>
            </a:r>
          </a:p>
          <a:p>
            <a:pPr marL="0" indent="0" algn="just" rtl="1">
              <a:buNone/>
            </a:pP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49" y="3812345"/>
            <a:ext cx="4445391" cy="250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3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84421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۱) تشکیل گروه درس پژوهی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Nazanin" pitchFamily="2" charset="-78"/>
              </a:rPr>
              <a:t>تشکیل گروه درس پژوهی اولین گام </a:t>
            </a:r>
            <a:r>
              <a:rPr lang="fa-IR" sz="2800" dirty="0" smtClean="0">
                <a:cs typeface="B Nazanin" pitchFamily="2" charset="-78"/>
              </a:rPr>
              <a:t>است. گروه </a:t>
            </a:r>
            <a:r>
              <a:rPr lang="fa-IR" sz="2800" dirty="0">
                <a:cs typeface="B Nazanin" pitchFamily="2" charset="-78"/>
              </a:rPr>
              <a:t>درس پژوهی به تعدادی از معلمان گفته می شود که </a:t>
            </a:r>
            <a:r>
              <a:rPr lang="fa-IR" sz="2800" dirty="0" smtClean="0">
                <a:cs typeface="B Nazanin" pitchFamily="2" charset="-78"/>
              </a:rPr>
              <a:t>به </a:t>
            </a:r>
            <a:r>
              <a:rPr lang="fa-IR" sz="2800" dirty="0">
                <a:cs typeface="B Nazanin" pitchFamily="2" charset="-78"/>
              </a:rPr>
              <a:t>منظور تحقق اهداف مشترک در مسیر توسعه حرفه ای خود و توسعه یادگیری دانش آموزان گرد هم می‌آیند </a:t>
            </a:r>
            <a:r>
              <a:rPr lang="fa-IR" sz="2800" dirty="0" smtClean="0">
                <a:cs typeface="B Nazanin" pitchFamily="2" charset="-78"/>
              </a:rPr>
              <a:t>که </a:t>
            </a:r>
            <a:r>
              <a:rPr lang="fa-IR" sz="2800" dirty="0">
                <a:cs typeface="B Nazanin" pitchFamily="2" charset="-78"/>
              </a:rPr>
              <a:t>عدم فعالیت یک عضو از گروه </a:t>
            </a:r>
            <a:r>
              <a:rPr lang="fa-IR" sz="2800" dirty="0" smtClean="0">
                <a:cs typeface="B Nazanin" pitchFamily="2" charset="-78"/>
              </a:rPr>
              <a:t>مانع انجام </a:t>
            </a:r>
            <a:r>
              <a:rPr lang="fa-IR" sz="2800" dirty="0">
                <a:cs typeface="B Nazanin" pitchFamily="2" charset="-78"/>
              </a:rPr>
              <a:t>کار گروهی می شود </a:t>
            </a:r>
            <a:r>
              <a:rPr lang="fa-IR" sz="2800" dirty="0" smtClean="0">
                <a:cs typeface="B Nazanin" pitchFamily="2" charset="-78"/>
              </a:rPr>
              <a:t>کار </a:t>
            </a:r>
            <a:r>
              <a:rPr lang="fa-IR" sz="2800" dirty="0">
                <a:cs typeface="B Nazanin" pitchFamily="2" charset="-78"/>
              </a:rPr>
              <a:t>گروهی بر این اندیشه بنیادین استوار است که هیچ یک از اعضای گروه برتر از همه اعضا نیست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فرهنگ کار جمعی و گروهی معلمان ژاپنی راز موفقیت درس پژوهی </a:t>
            </a:r>
            <a:r>
              <a:rPr lang="fa-IR" sz="2800" dirty="0">
                <a:cs typeface="B Nazanin" pitchFamily="2" charset="-78"/>
              </a:rPr>
              <a:t>و تاثیر شگرف آن بر توان حرفه‌ای معلمان و پیشرفت تحصیلی دانش آموزان </a:t>
            </a:r>
            <a:r>
              <a:rPr lang="fa-IR" sz="2800" dirty="0" smtClean="0">
                <a:cs typeface="B Nazanin" pitchFamily="2" charset="-78"/>
              </a:rPr>
              <a:t>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75" y="3981157"/>
            <a:ext cx="5809957" cy="26165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9541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4000" b="1" dirty="0">
                <a:cs typeface="B Nazanin" pitchFamily="2" charset="-78"/>
              </a:rPr>
              <a:t>رویکرد درس پژوهی را در گروه تشریع و تبیین </a:t>
            </a:r>
            <a:r>
              <a:rPr lang="fa-IR" sz="4000" b="1" dirty="0" smtClean="0">
                <a:cs typeface="B Nazanin" pitchFamily="2" charset="-78"/>
              </a:rPr>
              <a:t>نمایید.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310" y="1646237"/>
            <a:ext cx="9580099" cy="4526280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800" dirty="0">
                <a:cs typeface="B Nazanin" pitchFamily="2" charset="-78"/>
              </a:rPr>
              <a:t>حضور موثر اعضا در </a:t>
            </a:r>
            <a:r>
              <a:rPr lang="fa-IR" sz="2800" dirty="0" smtClean="0">
                <a:cs typeface="B Nazanin" pitchFamily="2" charset="-78"/>
              </a:rPr>
              <a:t>گروه </a:t>
            </a:r>
            <a:r>
              <a:rPr lang="fa-IR" sz="2800" dirty="0">
                <a:cs typeface="B Nazanin" pitchFamily="2" charset="-78"/>
              </a:rPr>
              <a:t>درس پژوهی مستلزم درک آنها از رویکرد و ماهیت درس پژوهی </a:t>
            </a:r>
            <a:r>
              <a:rPr lang="fa-IR" sz="2800" dirty="0" smtClean="0">
                <a:cs typeface="B Nazanin" pitchFamily="2" charset="-78"/>
              </a:rPr>
              <a:t>است. </a:t>
            </a:r>
            <a:r>
              <a:rPr lang="fa-IR" sz="2800" dirty="0">
                <a:cs typeface="B Nazanin" pitchFamily="2" charset="-78"/>
              </a:rPr>
              <a:t>درس پژوهی یک فعالیت یادگیری مشارکتی است که در نتیجه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حضور فعال اعضای گروه </a:t>
            </a:r>
            <a:r>
              <a:rPr lang="fa-IR" sz="2800" dirty="0">
                <a:cs typeface="B Nazanin" pitchFamily="2" charset="-78"/>
              </a:rPr>
              <a:t>مهمترین اصل برای دستیابی به اهداف درس پژوهی بر </a:t>
            </a:r>
            <a:r>
              <a:rPr lang="fa-IR" sz="2800" dirty="0" smtClean="0">
                <a:cs typeface="B Nazanin" pitchFamily="2" charset="-78"/>
              </a:rPr>
              <a:t>رویکرد </a:t>
            </a:r>
            <a:r>
              <a:rPr lang="fa-IR" sz="2800" dirty="0">
                <a:cs typeface="B Nazanin" pitchFamily="2" charset="-78"/>
              </a:rPr>
              <a:t>کثرت گرایی روش شناختی استوار </a:t>
            </a:r>
            <a:r>
              <a:rPr lang="fa-IR" sz="2800" dirty="0" smtClean="0">
                <a:cs typeface="B Nazanin" pitchFamily="2" charset="-78"/>
              </a:rPr>
              <a:t>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71" y="3038621"/>
            <a:ext cx="4691576" cy="34606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7797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42218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اصول کار گروه درس پژوهی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کار گروهی ابتدا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سختی</a:t>
            </a:r>
            <a:r>
              <a:rPr lang="fa-IR" dirty="0">
                <a:cs typeface="B Nazanin" pitchFamily="2" charset="-78"/>
              </a:rPr>
              <a:t> شروع می‌شود و چون اعضا تجربه و مهارت مورد نیاز را ندارند ممکن است به یک تجربه ناموفق برسند و گروه از هم </a:t>
            </a:r>
            <a:r>
              <a:rPr lang="fa-IR" dirty="0" smtClean="0">
                <a:cs typeface="B Nazanin" pitchFamily="2" charset="-78"/>
              </a:rPr>
              <a:t>بپاشد. </a:t>
            </a:r>
            <a:r>
              <a:rPr lang="fa-IR" dirty="0">
                <a:cs typeface="B Nazanin" pitchFamily="2" charset="-78"/>
              </a:rPr>
              <a:t>اگر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اراده قوی </a:t>
            </a:r>
            <a:r>
              <a:rPr lang="fa-IR" dirty="0">
                <a:cs typeface="B Nazanin" pitchFamily="2" charset="-78"/>
              </a:rPr>
              <a:t>در گروه </a:t>
            </a:r>
            <a:r>
              <a:rPr lang="fa-IR" dirty="0" smtClean="0">
                <a:cs typeface="B Nazanin" pitchFamily="2" charset="-78"/>
              </a:rPr>
              <a:t>باشد و </a:t>
            </a:r>
            <a:r>
              <a:rPr lang="fa-IR" dirty="0">
                <a:cs typeface="B Nazanin" pitchFamily="2" charset="-78"/>
              </a:rPr>
              <a:t>افراد </a:t>
            </a:r>
            <a:r>
              <a:rPr lang="fa-IR" dirty="0" smtClean="0">
                <a:cs typeface="B Nazanin" pitchFamily="2" charset="-78"/>
              </a:rPr>
              <a:t>علاقه مند به پیشرفت </a:t>
            </a:r>
            <a:r>
              <a:rPr lang="fa-IR" dirty="0">
                <a:cs typeface="B Nazanin" pitchFamily="2" charset="-78"/>
              </a:rPr>
              <a:t>کار گروهی </a:t>
            </a:r>
            <a:r>
              <a:rPr lang="fa-IR" dirty="0" smtClean="0">
                <a:cs typeface="B Nazanin" pitchFamily="2" charset="-78"/>
              </a:rPr>
              <a:t>باشند </a:t>
            </a:r>
            <a:r>
              <a:rPr lang="fa-IR" dirty="0">
                <a:cs typeface="B Nazanin" pitchFamily="2" charset="-78"/>
              </a:rPr>
              <a:t>پیروزی </a:t>
            </a:r>
            <a:r>
              <a:rPr lang="fa-IR" dirty="0" smtClean="0">
                <a:cs typeface="B Nazanin" pitchFamily="2" charset="-78"/>
              </a:rPr>
              <a:t>بر </a:t>
            </a:r>
            <a:r>
              <a:rPr lang="fa-IR" dirty="0">
                <a:cs typeface="B Nazanin" pitchFamily="2" charset="-78"/>
              </a:rPr>
              <a:t>این مشکلات راحت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افراد باید بدانند که اگر می‌خواهند </a:t>
            </a:r>
            <a:r>
              <a:rPr lang="fa-IR" dirty="0" smtClean="0">
                <a:cs typeface="B Nazanin" pitchFamily="2" charset="-78"/>
              </a:rPr>
              <a:t>کارشان تثبیت شود </a:t>
            </a:r>
            <a:r>
              <a:rPr lang="fa-IR" dirty="0">
                <a:cs typeface="B Nazanin" pitchFamily="2" charset="-78"/>
              </a:rPr>
              <a:t>سختی‌ها را تحمل و مدیریت کنند و آمادگی داشته باشند تا مشکلات کارگروهی را تجربه </a:t>
            </a:r>
            <a:r>
              <a:rPr lang="fa-IR" dirty="0" smtClean="0">
                <a:cs typeface="B Nazanin" pitchFamily="2" charset="-78"/>
              </a:rPr>
              <a:t>کنند, </a:t>
            </a:r>
            <a:r>
              <a:rPr lang="fa-IR" dirty="0">
                <a:cs typeface="B Nazanin" pitchFamily="2" charset="-78"/>
              </a:rPr>
              <a:t>صبور باشند </a:t>
            </a:r>
            <a:r>
              <a:rPr lang="fa-IR" dirty="0" smtClean="0">
                <a:cs typeface="B Nazanin" pitchFamily="2" charset="-78"/>
              </a:rPr>
              <a:t>و بدانند </a:t>
            </a:r>
            <a:r>
              <a:rPr lang="fa-IR" dirty="0">
                <a:cs typeface="B Nazanin" pitchFamily="2" charset="-78"/>
              </a:rPr>
              <a:t>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پیگیری و سرسختی رمز موفقیت گروه </a:t>
            </a:r>
            <a:r>
              <a:rPr lang="fa-IR" dirty="0" smtClean="0">
                <a:cs typeface="B Nazanin" pitchFamily="2" charset="-78"/>
              </a:rPr>
              <a:t>است.</a:t>
            </a: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119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به دیدگاه‌ها با احترام برخورد نمایید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</a:t>
            </a:r>
            <a:r>
              <a:rPr lang="fa-IR" dirty="0">
                <a:solidFill>
                  <a:srgbClr val="FFC000"/>
                </a:solidFill>
                <a:cs typeface="B Nazanin" pitchFamily="2" charset="-78"/>
              </a:rPr>
              <a:t>قلب یک فعالیت پژوهشی بر نقد استوار </a:t>
            </a: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باید این فرهنگ تقویت شود 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نقد دیدگاه ها گامی برای نیل به تعالی گروه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است.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اگر گروه می‌خواهد به پیشرفت و برتری دست پیدا کند باید نظرات سنجیده </a:t>
            </a:r>
            <a:r>
              <a:rPr lang="fa-IR" dirty="0" smtClean="0">
                <a:cs typeface="B Nazanin" pitchFamily="2" charset="-78"/>
              </a:rPr>
              <a:t>شود. </a:t>
            </a:r>
            <a:r>
              <a:rPr lang="fa-IR" dirty="0">
                <a:cs typeface="B Nazanin" pitchFamily="2" charset="-78"/>
              </a:rPr>
              <a:t>اما کسی اجازه ندارد دیگری را سرزنش یا تحقیر </a:t>
            </a:r>
            <a:r>
              <a:rPr lang="fa-IR" dirty="0" smtClean="0">
                <a:cs typeface="B Nazanin" pitchFamily="2" charset="-78"/>
              </a:rPr>
              <a:t>کند. اعضای گروه رقیب یکدیگر </a:t>
            </a:r>
            <a:r>
              <a:rPr lang="fa-IR" dirty="0">
                <a:cs typeface="B Nazanin" pitchFamily="2" charset="-78"/>
              </a:rPr>
              <a:t>نیستند بلکه به دنبال هدف مشترکی </a:t>
            </a:r>
            <a:r>
              <a:rPr lang="fa-IR" dirty="0" smtClean="0">
                <a:cs typeface="B Nazanin" pitchFamily="2" charset="-78"/>
              </a:rPr>
              <a:t>هستند. </a:t>
            </a:r>
            <a:r>
              <a:rPr lang="fa-IR" dirty="0">
                <a:cs typeface="B Nazanin" pitchFamily="2" charset="-78"/>
              </a:rPr>
              <a:t>هدف گروه متعلق به همه اعضای گروه است و رسیدن به هدف مورد </a:t>
            </a:r>
            <a:r>
              <a:rPr lang="fa-IR" dirty="0" smtClean="0">
                <a:cs typeface="B Nazanin" pitchFamily="2" charset="-78"/>
              </a:rPr>
              <a:t>نظر </a:t>
            </a:r>
            <a:r>
              <a:rPr lang="fa-IR" dirty="0">
                <a:cs typeface="B Nazanin" pitchFamily="2" charset="-78"/>
              </a:rPr>
              <a:t>موفقیت همه آنها به حساب می </a:t>
            </a:r>
            <a:r>
              <a:rPr lang="fa-IR" dirty="0" smtClean="0">
                <a:cs typeface="B Nazanin" pitchFamily="2" charset="-78"/>
              </a:rPr>
              <a:t>آید.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اعضای گروه مکمل یکدیگر</a:t>
            </a:r>
            <a:r>
              <a:rPr lang="fa-IR" dirty="0">
                <a:cs typeface="B Nazanin" pitchFamily="2" charset="-78"/>
              </a:rPr>
              <a:t> هستند.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463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 smtClean="0">
                <a:cs typeface="B Nazanin" pitchFamily="2" charset="-78"/>
              </a:rPr>
              <a:t>عضویت در گروه پژوهشی داوطلبانه است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معلمان برای اینکه در گروه عضو شوند باید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احساس شوق و نیاز </a:t>
            </a:r>
            <a:r>
              <a:rPr lang="fa-IR" dirty="0">
                <a:cs typeface="B Nazanin" pitchFamily="2" charset="-78"/>
              </a:rPr>
              <a:t>داشته </a:t>
            </a:r>
            <a:r>
              <a:rPr lang="fa-IR" dirty="0" smtClean="0">
                <a:cs typeface="B Nazanin" pitchFamily="2" charset="-78"/>
              </a:rPr>
              <a:t>باشند و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داوطلبانه</a:t>
            </a:r>
            <a:r>
              <a:rPr lang="fa-IR" dirty="0">
                <a:cs typeface="B Nazanin" pitchFamily="2" charset="-78"/>
              </a:rPr>
              <a:t> عضو گروه </a:t>
            </a:r>
            <a:r>
              <a:rPr lang="fa-IR" dirty="0" smtClean="0">
                <a:cs typeface="B Nazanin" pitchFamily="2" charset="-78"/>
              </a:rPr>
              <a:t>شوند. </a:t>
            </a:r>
            <a:r>
              <a:rPr lang="fa-IR" dirty="0">
                <a:cs typeface="B Nazanin" pitchFamily="2" charset="-78"/>
              </a:rPr>
              <a:t>باید </a:t>
            </a:r>
            <a:r>
              <a:rPr lang="fa-IR" dirty="0" smtClean="0">
                <a:cs typeface="B Nazanin" pitchFamily="2" charset="-78"/>
              </a:rPr>
              <a:t>به این </a:t>
            </a:r>
            <a:r>
              <a:rPr lang="fa-IR" dirty="0">
                <a:cs typeface="B Nazanin" pitchFamily="2" charset="-78"/>
              </a:rPr>
              <a:t>نتیجه </a:t>
            </a:r>
            <a:r>
              <a:rPr lang="fa-IR" dirty="0" smtClean="0">
                <a:cs typeface="B Nazanin" pitchFamily="2" charset="-78"/>
              </a:rPr>
              <a:t>برسند </a:t>
            </a:r>
            <a:r>
              <a:rPr lang="fa-IR" dirty="0">
                <a:cs typeface="B Nazanin" pitchFamily="2" charset="-78"/>
              </a:rPr>
              <a:t>که اگر </a:t>
            </a:r>
            <a:r>
              <a:rPr lang="fa-IR" dirty="0" smtClean="0">
                <a:cs typeface="B Nazanin" pitchFamily="2" charset="-78"/>
              </a:rPr>
              <a:t>می‌خواهند </a:t>
            </a:r>
            <a:r>
              <a:rPr lang="fa-IR" dirty="0">
                <a:cs typeface="B Nazanin" pitchFamily="2" charset="-78"/>
              </a:rPr>
              <a:t>در </a:t>
            </a:r>
            <a:r>
              <a:rPr lang="fa-IR" dirty="0" smtClean="0">
                <a:cs typeface="B Nazanin" pitchFamily="2" charset="-78"/>
              </a:rPr>
              <a:t>کارشان </a:t>
            </a:r>
            <a:r>
              <a:rPr lang="fa-IR" dirty="0">
                <a:cs typeface="B Nazanin" pitchFamily="2" charset="-78"/>
              </a:rPr>
              <a:t>حرفه‌ای </a:t>
            </a:r>
            <a:r>
              <a:rPr lang="fa-IR" dirty="0" smtClean="0">
                <a:cs typeface="B Nazanin" pitchFamily="2" charset="-78"/>
              </a:rPr>
              <a:t>شوند </a:t>
            </a:r>
            <a:r>
              <a:rPr lang="fa-IR" dirty="0">
                <a:cs typeface="B Nazanin" pitchFamily="2" charset="-78"/>
              </a:rPr>
              <a:t>و پیشرفت داشته </a:t>
            </a:r>
            <a:r>
              <a:rPr lang="fa-IR" dirty="0" smtClean="0">
                <a:cs typeface="B Nazanin" pitchFamily="2" charset="-78"/>
              </a:rPr>
              <a:t>باشند, </a:t>
            </a:r>
            <a:r>
              <a:rPr lang="fa-IR" dirty="0">
                <a:cs typeface="B Nazanin" pitchFamily="2" charset="-78"/>
              </a:rPr>
              <a:t>این پیشرفت با کار گروهی و همیاری و تعامل رشد می‌کند و به اوج خودش می رسد. در نظر گرفتن امتیاز در جذب معلمان موثر </a:t>
            </a:r>
            <a:r>
              <a:rPr lang="fa-IR" dirty="0" smtClean="0">
                <a:cs typeface="B Nazanin" pitchFamily="2" charset="-78"/>
              </a:rPr>
              <a:t>می باشد, </a:t>
            </a:r>
            <a:r>
              <a:rPr lang="fa-IR" dirty="0">
                <a:cs typeface="B Nazanin" pitchFamily="2" charset="-78"/>
              </a:rPr>
              <a:t>اما اگر معلمی در </a:t>
            </a:r>
            <a:r>
              <a:rPr lang="fa-IR" dirty="0" smtClean="0">
                <a:cs typeface="B Nazanin" pitchFamily="2" charset="-78"/>
              </a:rPr>
              <a:t>گروه </a:t>
            </a:r>
            <a:r>
              <a:rPr lang="fa-IR" dirty="0">
                <a:cs typeface="B Nazanin" pitchFamily="2" charset="-78"/>
              </a:rPr>
              <a:t>حضور پیدا نکرد نباید او را تنبیه کنند.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3967088"/>
            <a:ext cx="3629465" cy="23493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33421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اهداف قواعد و هنجارها را در گروه مطرح نمایید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هدف درس پژوهی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توسعه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توان حرفه‌ای معلمان در میدان عمل تدریس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معلمان باید در </a:t>
            </a:r>
            <a:r>
              <a:rPr lang="fa-IR" dirty="0" smtClean="0">
                <a:cs typeface="B Nazanin" pitchFamily="2" charset="-78"/>
              </a:rPr>
              <a:t>تدریس پیشرفت </a:t>
            </a:r>
            <a:r>
              <a:rPr lang="fa-IR" dirty="0">
                <a:cs typeface="B Nazanin" pitchFamily="2" charset="-78"/>
              </a:rPr>
              <a:t>حرفه ای داشته </a:t>
            </a:r>
            <a:r>
              <a:rPr lang="fa-IR" dirty="0" smtClean="0">
                <a:cs typeface="B Nazanin" pitchFamily="2" charset="-78"/>
              </a:rPr>
              <a:t>باشند. علاوه بر هدف </a:t>
            </a:r>
            <a:r>
              <a:rPr lang="fa-IR" dirty="0">
                <a:cs typeface="B Nazanin" pitchFamily="2" charset="-78"/>
              </a:rPr>
              <a:t>باید فعالیت </a:t>
            </a:r>
            <a:r>
              <a:rPr lang="fa-IR" dirty="0" smtClean="0">
                <a:cs typeface="B Nazanin" pitchFamily="2" charset="-78"/>
              </a:rPr>
              <a:t>گروه, </a:t>
            </a:r>
            <a:r>
              <a:rPr lang="fa-IR" dirty="0">
                <a:cs typeface="B Nazanin" pitchFamily="2" charset="-78"/>
              </a:rPr>
              <a:t>روش انجام </a:t>
            </a:r>
            <a:r>
              <a:rPr lang="fa-IR" dirty="0" smtClean="0">
                <a:cs typeface="B Nazanin" pitchFamily="2" charset="-78"/>
              </a:rPr>
              <a:t>فعالیت‌ها, </a:t>
            </a:r>
            <a:r>
              <a:rPr lang="fa-IR" dirty="0">
                <a:cs typeface="B Nazanin" pitchFamily="2" charset="-78"/>
              </a:rPr>
              <a:t>نقش </a:t>
            </a:r>
            <a:r>
              <a:rPr lang="fa-IR" dirty="0" smtClean="0">
                <a:cs typeface="B Nazanin" pitchFamily="2" charset="-78"/>
              </a:rPr>
              <a:t>افراد, </a:t>
            </a:r>
            <a:r>
              <a:rPr lang="fa-IR" dirty="0">
                <a:cs typeface="B Nazanin" pitchFamily="2" charset="-78"/>
              </a:rPr>
              <a:t>آداب و قواعد کار و هر چیزی که می تواند اعضا را با هم هماهنگ </a:t>
            </a:r>
            <a:r>
              <a:rPr lang="fa-IR" dirty="0" smtClean="0">
                <a:cs typeface="B Nazanin" pitchFamily="2" charset="-78"/>
              </a:rPr>
              <a:t>کند, </a:t>
            </a:r>
            <a:r>
              <a:rPr lang="fa-IR" dirty="0">
                <a:cs typeface="B Nazanin" pitchFamily="2" charset="-78"/>
              </a:rPr>
              <a:t>مشخص </a:t>
            </a:r>
            <a:r>
              <a:rPr lang="fa-IR" dirty="0" smtClean="0">
                <a:cs typeface="B Nazanin" pitchFamily="2" charset="-78"/>
              </a:rPr>
              <a:t>کنند. </a:t>
            </a:r>
            <a:r>
              <a:rPr lang="fa-IR" dirty="0">
                <a:cs typeface="B Nazanin" pitchFamily="2" charset="-78"/>
              </a:rPr>
              <a:t>اولین جلسه گروه را می‌توانند به مطرح کردن این موضوعات اختصاص </a:t>
            </a:r>
            <a:r>
              <a:rPr lang="fa-IR" dirty="0" smtClean="0">
                <a:cs typeface="B Nazanin" pitchFamily="2" charset="-78"/>
              </a:rPr>
              <a:t>دهند. </a:t>
            </a:r>
            <a:r>
              <a:rPr lang="fa-IR" dirty="0">
                <a:cs typeface="B Nazanin" pitchFamily="2" charset="-78"/>
              </a:rPr>
              <a:t>همه افراد گروه باید هدف ها </a:t>
            </a:r>
            <a:r>
              <a:rPr lang="fa-IR" dirty="0" smtClean="0">
                <a:cs typeface="B Nazanin" pitchFamily="2" charset="-78"/>
              </a:rPr>
              <a:t>قواعد و </a:t>
            </a:r>
            <a:r>
              <a:rPr lang="fa-IR" dirty="0">
                <a:cs typeface="B Nazanin" pitchFamily="2" charset="-78"/>
              </a:rPr>
              <a:t>قوانین را بفهمند آنها را رعایت کنند و در اولین جلسه این قوانین و هدف ها تصویب شود.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11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نشاط و تعهد را در گروه به وجود آورید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گروه </a:t>
            </a:r>
            <a:r>
              <a:rPr lang="fa-IR" dirty="0">
                <a:cs typeface="B Nazanin" pitchFamily="2" charset="-78"/>
              </a:rPr>
              <a:t>باید به جای اهداف کوتاه مدت به دنبال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رسیدن به یک چشم انداز و افق با ارزش </a:t>
            </a:r>
            <a:r>
              <a:rPr lang="fa-IR" dirty="0" smtClean="0">
                <a:cs typeface="B Nazanin" pitchFamily="2" charset="-78"/>
              </a:rPr>
              <a:t>باشد. </a:t>
            </a:r>
            <a:r>
              <a:rPr lang="fa-IR" dirty="0">
                <a:cs typeface="B Nazanin" pitchFamily="2" charset="-78"/>
              </a:rPr>
              <a:t>این چشم‌انداز باید طوری باشد که برای همه </a:t>
            </a:r>
            <a:r>
              <a:rPr lang="fa-IR" dirty="0" smtClean="0">
                <a:cs typeface="B Nazanin" pitchFamily="2" charset="-78"/>
              </a:rPr>
              <a:t>اعضا </a:t>
            </a:r>
            <a:r>
              <a:rPr lang="fa-IR" dirty="0">
                <a:cs typeface="B Nazanin" pitchFamily="2" charset="-78"/>
              </a:rPr>
              <a:t>جذاب </a:t>
            </a:r>
            <a:r>
              <a:rPr lang="fa-IR" dirty="0" smtClean="0">
                <a:cs typeface="B Nazanin" pitchFamily="2" charset="-78"/>
              </a:rPr>
              <a:t>باشد. </a:t>
            </a:r>
            <a:r>
              <a:rPr lang="fa-IR" dirty="0">
                <a:cs typeface="B Nazanin" pitchFamily="2" charset="-78"/>
              </a:rPr>
              <a:t>هدف درس پژوهی فقط درک جوهر و وجود یک درس نیست بلکه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شروعی برای هماهنگی و تداوم در مسیر رشد و پیشرفت فردی و گروهی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کار گروهی نیاز به تلاش جمعی دارد و هر کس در گروه وظیفه و مسئولیتی </a:t>
            </a:r>
            <a:r>
              <a:rPr lang="fa-IR" dirty="0" smtClean="0">
                <a:cs typeface="B Nazanin" pitchFamily="2" charset="-78"/>
              </a:rPr>
              <a:t>دارد. </a:t>
            </a:r>
            <a:r>
              <a:rPr lang="fa-IR" dirty="0">
                <a:cs typeface="B Nazanin" pitchFamily="2" charset="-78"/>
              </a:rPr>
              <a:t>باید در جلسه اول وظایف اعضا مشخص </a:t>
            </a:r>
            <a:r>
              <a:rPr lang="fa-IR" dirty="0" smtClean="0">
                <a:cs typeface="B Nazanin" pitchFamily="2" charset="-78"/>
              </a:rPr>
              <a:t>شود. 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691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دستور جلسات را تعیین و مذاکرات را مستند کنید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برای </a:t>
            </a:r>
            <a:r>
              <a:rPr lang="fa-IR" dirty="0" smtClean="0">
                <a:cs typeface="B Nazanin" pitchFamily="2" charset="-78"/>
              </a:rPr>
              <a:t>هماهنگی </a:t>
            </a:r>
            <a:r>
              <a:rPr lang="fa-IR" dirty="0">
                <a:cs typeface="B Nazanin" pitchFamily="2" charset="-78"/>
              </a:rPr>
              <a:t>جلسات مشکلاتی وجود </a:t>
            </a:r>
            <a:r>
              <a:rPr lang="fa-IR" dirty="0" smtClean="0">
                <a:cs typeface="B Nazanin" pitchFamily="2" charset="-78"/>
              </a:rPr>
              <a:t>دارد. </a:t>
            </a:r>
            <a:r>
              <a:rPr lang="fa-IR" dirty="0">
                <a:cs typeface="B Nazanin" pitchFamily="2" charset="-78"/>
              </a:rPr>
              <a:t>بهتر است برای برگزاری جلسات از قبل برنامه ریزی </a:t>
            </a:r>
            <a:r>
              <a:rPr lang="fa-IR" dirty="0" smtClean="0">
                <a:cs typeface="B Nazanin" pitchFamily="2" charset="-78"/>
              </a:rPr>
              <a:t>کرد. </a:t>
            </a:r>
            <a:r>
              <a:rPr lang="fa-IR" dirty="0">
                <a:cs typeface="B Nazanin" pitchFamily="2" charset="-78"/>
              </a:rPr>
              <a:t>با هماهنگی همه اعضای گروه </a:t>
            </a:r>
            <a:r>
              <a:rPr lang="fa-IR" dirty="0" smtClean="0">
                <a:cs typeface="B Nazanin" pitchFamily="2" charset="-78"/>
              </a:rPr>
              <a:t>زمان, </a:t>
            </a:r>
            <a:r>
              <a:rPr lang="fa-IR" dirty="0">
                <a:cs typeface="B Nazanin" pitchFamily="2" charset="-78"/>
              </a:rPr>
              <a:t>مکان و کارهایی که در جلسات باید انجام شود تعیین می شود و در اختیار اعضا قرار </a:t>
            </a:r>
            <a:r>
              <a:rPr lang="fa-IR" dirty="0" smtClean="0">
                <a:cs typeface="B Nazanin" pitchFamily="2" charset="-78"/>
              </a:rPr>
              <a:t>می‌گیرد. </a:t>
            </a:r>
            <a:r>
              <a:rPr lang="fa-IR" dirty="0">
                <a:cs typeface="B Nazanin" pitchFamily="2" charset="-78"/>
              </a:rPr>
              <a:t>باید در </a:t>
            </a:r>
            <a:r>
              <a:rPr lang="fa-IR" dirty="0" smtClean="0">
                <a:cs typeface="B Nazanin" pitchFamily="2" charset="-78"/>
              </a:rPr>
              <a:t>هرجلسه, صورت جلسه </a:t>
            </a:r>
            <a:r>
              <a:rPr lang="fa-IR" dirty="0">
                <a:cs typeface="B Nazanin" pitchFamily="2" charset="-78"/>
              </a:rPr>
              <a:t>تهیه </a:t>
            </a:r>
            <a:r>
              <a:rPr lang="fa-IR" dirty="0" smtClean="0">
                <a:cs typeface="B Nazanin" pitchFamily="2" charset="-78"/>
              </a:rPr>
              <a:t>شود, </a:t>
            </a:r>
            <a:r>
              <a:rPr lang="fa-IR" dirty="0">
                <a:cs typeface="B Nazanin" pitchFamily="2" charset="-78"/>
              </a:rPr>
              <a:t>جلسه ضبط شود و دستور جلسه </a:t>
            </a:r>
            <a:r>
              <a:rPr lang="fa-IR" dirty="0" smtClean="0">
                <a:cs typeface="B Nazanin" pitchFamily="2" charset="-78"/>
              </a:rPr>
              <a:t>بعدی, </a:t>
            </a:r>
            <a:r>
              <a:rPr lang="fa-IR" dirty="0">
                <a:cs typeface="B Nazanin" pitchFamily="2" charset="-78"/>
              </a:rPr>
              <a:t>زمان و مکان برگزاری جلسات و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جدول زمانبندی فعالیت گروه تعیین </a:t>
            </a:r>
            <a:r>
              <a:rPr lang="fa-IR" dirty="0" smtClean="0">
                <a:cs typeface="B Nazanin" pitchFamily="2" charset="-78"/>
              </a:rPr>
              <a:t>شود.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001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57667" y="2382592"/>
            <a:ext cx="10131428" cy="2034862"/>
          </a:xfrm>
        </p:spPr>
        <p:txBody>
          <a:bodyPr>
            <a:normAutofit/>
          </a:bodyPr>
          <a:lstStyle/>
          <a:p>
            <a:pPr algn="ctr"/>
            <a:r>
              <a:rPr lang="fa-IR" sz="4800" dirty="0" smtClean="0">
                <a:cs typeface="B Nazanin" pitchFamily="2" charset="-78"/>
              </a:rPr>
              <a:t>درس پژوهی</a:t>
            </a:r>
            <a:endParaRPr lang="fa-IR" sz="4800" dirty="0">
              <a:cs typeface="B Nazanin" pitchFamily="2" charset="-78"/>
            </a:endParaRPr>
          </a:p>
          <a:p>
            <a:pPr algn="ctr"/>
            <a:r>
              <a:rPr lang="fa-IR" dirty="0" smtClean="0">
                <a:cs typeface="B Nazanin" pitchFamily="2" charset="-78"/>
              </a:rPr>
              <a:t>دانشگاه فرهنگیان اصفهان</a:t>
            </a:r>
          </a:p>
          <a:p>
            <a:pPr algn="ctr"/>
            <a:r>
              <a:rPr lang="fa-IR" dirty="0" smtClean="0">
                <a:cs typeface="B Nazanin" pitchFamily="2" charset="-78"/>
              </a:rPr>
              <a:t>بهار 1399 </a:t>
            </a:r>
          </a:p>
          <a:p>
            <a:pPr algn="ctr"/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21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42218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انتخاب یک زمینه پژوهشی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گروه فعالیت خودش را با مشخص کردن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هدف پژوهشی </a:t>
            </a:r>
            <a:r>
              <a:rPr lang="fa-IR" dirty="0">
                <a:cs typeface="B Nazanin" pitchFamily="2" charset="-78"/>
              </a:rPr>
              <a:t>در قالب یک هدف ایده آل شروع </a:t>
            </a:r>
            <a:r>
              <a:rPr lang="fa-IR" dirty="0" smtClean="0">
                <a:cs typeface="B Nazanin" pitchFamily="2" charset="-78"/>
              </a:rPr>
              <a:t>می‌کند.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زمینه‌های پژوهشی </a:t>
            </a:r>
            <a:r>
              <a:rPr lang="fa-IR" dirty="0" smtClean="0">
                <a:cs typeface="B Nazanin" pitchFamily="2" charset="-78"/>
              </a:rPr>
              <a:t>اهداف </a:t>
            </a:r>
            <a:r>
              <a:rPr lang="fa-IR" dirty="0">
                <a:cs typeface="B Nazanin" pitchFamily="2" charset="-78"/>
              </a:rPr>
              <a:t>بلندمدت را در نظر </a:t>
            </a:r>
            <a:r>
              <a:rPr lang="fa-IR" dirty="0" smtClean="0">
                <a:cs typeface="B Nazanin" pitchFamily="2" charset="-78"/>
              </a:rPr>
              <a:t>می‌گیرد, </a:t>
            </a:r>
            <a:r>
              <a:rPr lang="fa-IR" dirty="0">
                <a:cs typeface="B Nazanin" pitchFamily="2" charset="-78"/>
              </a:rPr>
              <a:t>بنابراین نمی‌توانیم انتظار داشته باشیم با تدریس یک </a:t>
            </a:r>
            <a:r>
              <a:rPr lang="fa-IR" dirty="0" smtClean="0">
                <a:cs typeface="B Nazanin" pitchFamily="2" charset="-78"/>
              </a:rPr>
              <a:t>درس, </a:t>
            </a:r>
            <a:r>
              <a:rPr lang="fa-IR" dirty="0">
                <a:cs typeface="B Nazanin" pitchFamily="2" charset="-78"/>
              </a:rPr>
              <a:t>درس پژوهی به </a:t>
            </a:r>
            <a:r>
              <a:rPr lang="fa-IR" dirty="0" smtClean="0">
                <a:cs typeface="B Nazanin" pitchFamily="2" charset="-78"/>
              </a:rPr>
              <a:t>همه </a:t>
            </a:r>
            <a:r>
              <a:rPr lang="fa-IR" dirty="0">
                <a:cs typeface="B Nazanin" pitchFamily="2" charset="-78"/>
              </a:rPr>
              <a:t>اهداف دست پیدا </a:t>
            </a:r>
            <a:r>
              <a:rPr lang="fa-IR" dirty="0" smtClean="0">
                <a:cs typeface="B Nazanin" pitchFamily="2" charset="-78"/>
              </a:rPr>
              <a:t>کند. </a:t>
            </a:r>
            <a:r>
              <a:rPr lang="fa-IR" dirty="0">
                <a:cs typeface="B Nazanin" pitchFamily="2" charset="-78"/>
              </a:rPr>
              <a:t>زمینه های </a:t>
            </a:r>
            <a:r>
              <a:rPr lang="fa-IR" dirty="0" smtClean="0">
                <a:cs typeface="B Nazanin" pitchFamily="2" charset="-78"/>
              </a:rPr>
              <a:t>پژوهشی,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هدف نهایی تدریس و آموزش </a:t>
            </a:r>
            <a:r>
              <a:rPr lang="fa-IR" dirty="0">
                <a:cs typeface="B Nazanin" pitchFamily="2" charset="-78"/>
              </a:rPr>
              <a:t>و بهره‌گیری از آنها برای اجرای هدف های ویژه درسی در فعالیت های روزانه را یادآوری می کند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072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012556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نمونه از رسالت در مدارس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58" y="1364567"/>
            <a:ext cx="10564837" cy="4568484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fa-IR" sz="3600" dirty="0">
                <a:solidFill>
                  <a:srgbClr val="FFC000"/>
                </a:solidFill>
                <a:cs typeface="B Nazanin" pitchFamily="2" charset="-78"/>
              </a:rPr>
              <a:t>رسالت مدرسه ابتدایی تسوتا</a:t>
            </a:r>
          </a:p>
          <a:p>
            <a:pPr marL="0" indent="0" algn="just" rtl="1">
              <a:buNone/>
            </a:pPr>
            <a:r>
              <a:rPr lang="fa-IR" sz="36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اهداف آرمانی</a:t>
            </a:r>
            <a:r>
              <a:rPr lang="fa-IR" sz="3600" dirty="0">
                <a:cs typeface="B Nazanin" pitchFamily="2" charset="-78"/>
              </a:rPr>
              <a:t>: </a:t>
            </a:r>
            <a:r>
              <a:rPr lang="fa-IR" dirty="0">
                <a:cs typeface="B Nazanin" pitchFamily="2" charset="-78"/>
              </a:rPr>
              <a:t>پرورش دانش آموزانی که از آداب و روابط انسانی </a:t>
            </a:r>
            <a:r>
              <a:rPr lang="fa-IR" dirty="0" smtClean="0">
                <a:cs typeface="B Nazanin" pitchFamily="2" charset="-78"/>
              </a:rPr>
              <a:t>بالا, روحیه بخشندگی, پیشگامی در </a:t>
            </a:r>
            <a:r>
              <a:rPr lang="fa-IR" dirty="0">
                <a:cs typeface="B Nazanin" pitchFamily="2" charset="-78"/>
              </a:rPr>
              <a:t>تحصیل و سلامت ذهن و جسم </a:t>
            </a:r>
            <a:r>
              <a:rPr lang="fa-IR" dirty="0" smtClean="0">
                <a:cs typeface="B Nazanin" pitchFamily="2" charset="-78"/>
              </a:rPr>
              <a:t>برخوردارند. </a:t>
            </a:r>
          </a:p>
          <a:p>
            <a:pPr marL="0" indent="0" algn="just" rtl="1">
              <a:buNone/>
            </a:pPr>
            <a:r>
              <a:rPr lang="fa-IR" b="1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دانش </a:t>
            </a:r>
            <a:r>
              <a:rPr lang="fa-IR" b="1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آموز ایده آل </a:t>
            </a:r>
            <a:r>
              <a:rPr lang="fa-IR" dirty="0">
                <a:cs typeface="B Nazanin" pitchFamily="2" charset="-78"/>
              </a:rPr>
              <a:t>کسی است که سخت فکر کند و کارهایی که انجام می </a:t>
            </a:r>
            <a:r>
              <a:rPr lang="fa-IR" dirty="0" smtClean="0">
                <a:cs typeface="B Nazanin" pitchFamily="2" charset="-78"/>
              </a:rPr>
              <a:t>دهند </a:t>
            </a:r>
            <a:r>
              <a:rPr lang="fa-IR" dirty="0">
                <a:cs typeface="B Nazanin" pitchFamily="2" charset="-78"/>
              </a:rPr>
              <a:t>تحت تاثیر افکار او باشد به دیگران کمک کند و از دیگران یاد بگیرد مراقب سلامت خود </a:t>
            </a:r>
            <a:r>
              <a:rPr lang="fa-IR" dirty="0" smtClean="0">
                <a:cs typeface="B Nazanin" pitchFamily="2" charset="-78"/>
              </a:rPr>
              <a:t>باشد.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b="1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مدرسه </a:t>
            </a:r>
            <a:r>
              <a:rPr lang="fa-IR" b="1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ایده آل, </a:t>
            </a:r>
            <a:r>
              <a:rPr lang="fa-IR" dirty="0">
                <a:cs typeface="B Nazanin" pitchFamily="2" charset="-78"/>
              </a:rPr>
              <a:t>مدرسه ای است که در انجام ماموریت های خود </a:t>
            </a:r>
            <a:r>
              <a:rPr lang="fa-IR" dirty="0" smtClean="0">
                <a:cs typeface="B Nazanin" pitchFamily="2" charset="-78"/>
              </a:rPr>
              <a:t>جدی, متفکر, یادگیرنده, </a:t>
            </a:r>
            <a:r>
              <a:rPr lang="fa-IR" dirty="0">
                <a:cs typeface="B Nazanin" pitchFamily="2" charset="-78"/>
              </a:rPr>
              <a:t>زیبا و دوست داشتنی </a:t>
            </a:r>
            <a:r>
              <a:rPr lang="fa-IR" dirty="0" smtClean="0">
                <a:cs typeface="B Nazanin" pitchFamily="2" charset="-78"/>
              </a:rPr>
              <a:t>و از نظر آموزشی </a:t>
            </a:r>
            <a:r>
              <a:rPr lang="fa-IR" dirty="0">
                <a:cs typeface="B Nazanin" pitchFamily="2" charset="-78"/>
              </a:rPr>
              <a:t>هم محیطی </a:t>
            </a:r>
            <a:r>
              <a:rPr lang="fa-IR" dirty="0" smtClean="0">
                <a:cs typeface="B Nazanin" pitchFamily="2" charset="-78"/>
              </a:rPr>
              <a:t>شاداب, </a:t>
            </a:r>
            <a:r>
              <a:rPr lang="fa-IR" dirty="0">
                <a:cs typeface="B Nazanin" pitchFamily="2" charset="-78"/>
              </a:rPr>
              <a:t>دلپذیر و محرک </a:t>
            </a:r>
            <a:r>
              <a:rPr lang="fa-IR" dirty="0" smtClean="0">
                <a:cs typeface="B Nazanin" pitchFamily="2" charset="-78"/>
              </a:rPr>
              <a:t>باشد.</a:t>
            </a:r>
            <a:endParaRPr lang="fa-IR" dirty="0">
              <a:cs typeface="B Nazanin" pitchFamily="2" charset="-78"/>
            </a:endParaRPr>
          </a:p>
          <a:p>
            <a:pPr algn="just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36" y="5147898"/>
            <a:ext cx="2763129" cy="153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4768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تعریف مسئله و انتخاب موضوع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هدف اصلی گروه </a:t>
            </a:r>
            <a:r>
              <a:rPr lang="fa-IR" dirty="0">
                <a:cs typeface="B Nazanin" pitchFamily="2" charset="-78"/>
              </a:rPr>
              <a:t>درس پژوهی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بهبود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وضعیت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یاددهی_یادگیری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مهمترین هدف گروه شناسایی کمبودها و نحوه روبرویی با آنها و جبران آنها می باشد. گروه درس پژوهی می خواهد در وضع موجود تغییر ایجاد </a:t>
            </a:r>
            <a:r>
              <a:rPr lang="fa-IR" dirty="0" smtClean="0">
                <a:cs typeface="B Nazanin" pitchFamily="2" charset="-78"/>
              </a:rPr>
              <a:t>کند. </a:t>
            </a:r>
            <a:r>
              <a:rPr lang="fa-IR" dirty="0">
                <a:cs typeface="B Nazanin" pitchFamily="2" charset="-78"/>
              </a:rPr>
              <a:t>این هدف باعث می‌شود که نیاز باشد معلمان در گروههای درس پژوهی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تمرکز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کنند. </a:t>
            </a:r>
            <a:r>
              <a:rPr lang="fa-IR" dirty="0">
                <a:cs typeface="B Nazanin" pitchFamily="2" charset="-78"/>
              </a:rPr>
              <a:t>وقتی که معلمان برای بررسی کامل یک مسئله مشترک با هم به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توافق </a:t>
            </a:r>
            <a:r>
              <a:rPr lang="fa-IR" dirty="0">
                <a:cs typeface="B Nazanin" pitchFamily="2" charset="-78"/>
              </a:rPr>
              <a:t>می رسند آن موقع درس پژوهی شروع می شود.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28" y="4304714"/>
            <a:ext cx="4332849" cy="2264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146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9161700"/>
              </p:ext>
            </p:extLst>
          </p:nvPr>
        </p:nvGraphicFramePr>
        <p:xfrm>
          <a:off x="2017932" y="74780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2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حوزه‌های اکتشاف و توسعه در درس پژوهی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تدریس: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فعالیت‌هایی</a:t>
            </a:r>
            <a:r>
              <a:rPr lang="fa-IR" dirty="0">
                <a:cs typeface="B Nazanin" pitchFamily="2" charset="-78"/>
              </a:rPr>
              <a:t> که معلم برای تدریس انجام می‌دهد مهمترین چیز در درس پژوهی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در تدریس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توانمندی‌های معلم </a:t>
            </a:r>
            <a:r>
              <a:rPr lang="fa-IR" dirty="0">
                <a:cs typeface="B Nazanin" pitchFamily="2" charset="-78"/>
              </a:rPr>
              <a:t>برای یاد دادن و یادگیری دانش آموزان نشان داده می شود اینکه چه کارهایی انجام بدهند تا اثربخشی آموزش بیشتر </a:t>
            </a:r>
            <a:r>
              <a:rPr lang="fa-IR" dirty="0" smtClean="0">
                <a:cs typeface="B Nazanin" pitchFamily="2" charset="-78"/>
              </a:rPr>
              <a:t>شود. </a:t>
            </a: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اهداف: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در سطح های مختلف </a:t>
            </a:r>
            <a:r>
              <a:rPr lang="fa-IR" dirty="0">
                <a:cs typeface="B Nazanin" pitchFamily="2" charset="-78"/>
              </a:rPr>
              <a:t>نتیجه فعالیت آموزشی را مشخص </a:t>
            </a:r>
            <a:r>
              <a:rPr lang="fa-IR" dirty="0" smtClean="0">
                <a:cs typeface="B Nazanin" pitchFamily="2" charset="-78"/>
              </a:rPr>
              <a:t>می‌کند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درس پژوهی متمرکز بر هدف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است. </a:t>
            </a:r>
            <a:r>
              <a:rPr lang="fa-IR" dirty="0" smtClean="0">
                <a:cs typeface="B Nazanin" pitchFamily="2" charset="-78"/>
              </a:rPr>
              <a:t>درس </a:t>
            </a:r>
            <a:r>
              <a:rPr lang="fa-IR" dirty="0">
                <a:cs typeface="B Nazanin" pitchFamily="2" charset="-78"/>
              </a:rPr>
              <a:t>پژوهی فعالیت های خودش را با هدف ها در </a:t>
            </a:r>
            <a:r>
              <a:rPr lang="fa-IR" dirty="0" smtClean="0">
                <a:cs typeface="B Nazanin" pitchFamily="2" charset="-78"/>
              </a:rPr>
              <a:t>سطح های </a:t>
            </a:r>
            <a:r>
              <a:rPr lang="fa-IR" dirty="0">
                <a:cs typeface="B Nazanin" pitchFamily="2" charset="-78"/>
              </a:rPr>
              <a:t>مختلف هماهنگ می‌کند اینکه آیا ویژگی های دانش آموزان با </a:t>
            </a:r>
            <a:r>
              <a:rPr lang="fa-IR" dirty="0" smtClean="0">
                <a:cs typeface="B Nazanin" pitchFamily="2" charset="-78"/>
              </a:rPr>
              <a:t>هدف ها </a:t>
            </a:r>
            <a:r>
              <a:rPr lang="fa-IR" dirty="0">
                <a:cs typeface="B Nazanin" pitchFamily="2" charset="-78"/>
              </a:rPr>
              <a:t>تناسب </a:t>
            </a:r>
            <a:r>
              <a:rPr lang="fa-IR" dirty="0" smtClean="0">
                <a:cs typeface="B Nazanin" pitchFamily="2" charset="-78"/>
              </a:rPr>
              <a:t>دارد؟ </a:t>
            </a:r>
            <a:r>
              <a:rPr lang="fa-IR" dirty="0">
                <a:cs typeface="B Nazanin" pitchFamily="2" charset="-78"/>
              </a:rPr>
              <a:t>کدام هدف ها کمتر تحقق پیدا </a:t>
            </a:r>
            <a:r>
              <a:rPr lang="fa-IR" dirty="0" smtClean="0">
                <a:cs typeface="B Nazanin" pitchFamily="2" charset="-78"/>
              </a:rPr>
              <a:t>کرده‌اند؟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052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09489"/>
            <a:ext cx="10131427" cy="2630659"/>
          </a:xfrm>
        </p:spPr>
        <p:txBody>
          <a:bodyPr>
            <a:normAutofit/>
          </a:bodyPr>
          <a:lstStyle/>
          <a:p>
            <a:r>
              <a:rPr lang="fa-IR" sz="3200" dirty="0">
                <a:solidFill>
                  <a:srgbClr val="FFC000"/>
                </a:solidFill>
                <a:cs typeface="B Nazanin" pitchFamily="2" charset="-78"/>
              </a:rPr>
              <a:t>محتوا </a:t>
            </a:r>
            <a:r>
              <a:rPr lang="fa-IR" sz="3200" dirty="0" smtClean="0">
                <a:cs typeface="B Nazanin" pitchFamily="2" charset="-78"/>
              </a:rPr>
              <a:t/>
            </a:r>
            <a:br>
              <a:rPr lang="fa-IR" sz="3200" dirty="0" smtClean="0">
                <a:cs typeface="B Nazanin" pitchFamily="2" charset="-78"/>
              </a:rPr>
            </a:b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در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این حوزه گروه موضوعات و مباحث مهم در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محتوا,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چگونگی ارتباط بین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آنها و کمبودها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را شناسایی می‌کند و برای رفع آن برنامه‌ریزی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می‌کنند.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محتوا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یک عنصر کلیدی در تهیه طرح درس پژوهشی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گروه است.</a:t>
            </a:r>
            <a:endParaRPr lang="en-US" sz="3200" dirty="0">
              <a:solidFill>
                <a:schemeClr val="accent6">
                  <a:lumMod val="90000"/>
                </a:schemeClr>
              </a:solidFill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2785403"/>
            <a:ext cx="10131428" cy="3812344"/>
          </a:xfrm>
        </p:spPr>
        <p:txBody>
          <a:bodyPr>
            <a:noAutofit/>
          </a:bodyPr>
          <a:lstStyle/>
          <a:p>
            <a:pPr algn="just" rtl="1"/>
            <a:r>
              <a:rPr lang="fa-IR" sz="3200" dirty="0" smtClean="0">
                <a:solidFill>
                  <a:srgbClr val="FFC000"/>
                </a:solidFill>
                <a:cs typeface="B Nazanin" pitchFamily="2" charset="-78"/>
              </a:rPr>
              <a:t>دانش آموزان</a:t>
            </a:r>
          </a:p>
          <a:p>
            <a:pPr algn="just" rtl="1"/>
            <a:r>
              <a:rPr lang="fa-IR" sz="3200" dirty="0" smtClean="0">
                <a:cs typeface="B Nazanin" pitchFamily="2" charset="-78"/>
              </a:rPr>
              <a:t> مرکز توجه </a:t>
            </a:r>
            <a:r>
              <a:rPr lang="fa-IR" sz="3200" dirty="0">
                <a:cs typeface="B Nazanin" pitchFamily="2" charset="-78"/>
              </a:rPr>
              <a:t>درس پژوهی یادگیری دانش آموزان </a:t>
            </a:r>
            <a:r>
              <a:rPr lang="fa-IR" sz="3200" dirty="0" smtClean="0">
                <a:cs typeface="B Nazanin" pitchFamily="2" charset="-78"/>
              </a:rPr>
              <a:t>است. گروه </a:t>
            </a:r>
            <a:r>
              <a:rPr lang="fa-IR" sz="3200" dirty="0">
                <a:cs typeface="B Nazanin" pitchFamily="2" charset="-78"/>
              </a:rPr>
              <a:t>درس </a:t>
            </a:r>
            <a:r>
              <a:rPr lang="fa-IR" sz="3200" dirty="0" smtClean="0">
                <a:cs typeface="B Nazanin" pitchFamily="2" charset="-78"/>
              </a:rPr>
              <a:t>پژوهی </a:t>
            </a:r>
            <a:r>
              <a:rPr lang="fa-IR" sz="3200" dirty="0">
                <a:cs typeface="B Nazanin" pitchFamily="2" charset="-78"/>
              </a:rPr>
              <a:t>تلاش می‌کند تا از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نتیجه اقدامات خود </a:t>
            </a:r>
            <a:r>
              <a:rPr lang="fa-IR" sz="3200" dirty="0">
                <a:cs typeface="B Nazanin" pitchFamily="2" charset="-78"/>
              </a:rPr>
              <a:t>در یادگیری دانش آموزان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ارزشیابی</a:t>
            </a:r>
            <a:r>
              <a:rPr lang="fa-IR" sz="3200" dirty="0">
                <a:cs typeface="B Nazanin" pitchFamily="2" charset="-78"/>
              </a:rPr>
              <a:t> به عمل </a:t>
            </a:r>
            <a:r>
              <a:rPr lang="fa-IR" sz="3200" dirty="0" smtClean="0">
                <a:cs typeface="B Nazanin" pitchFamily="2" charset="-78"/>
              </a:rPr>
              <a:t>بیاورد. </a:t>
            </a:r>
            <a:r>
              <a:rPr lang="fa-IR" sz="3200" dirty="0">
                <a:cs typeface="B Nazanin" pitchFamily="2" charset="-78"/>
              </a:rPr>
              <a:t>دانش‌آموزان چگونه یک موضوع را کامل یاد </a:t>
            </a:r>
            <a:r>
              <a:rPr lang="fa-IR" sz="3200" dirty="0" smtClean="0">
                <a:cs typeface="B Nazanin" pitchFamily="2" charset="-78"/>
              </a:rPr>
              <a:t>می‌گیرند؟ </a:t>
            </a:r>
            <a:r>
              <a:rPr lang="fa-IR" sz="3200" dirty="0">
                <a:cs typeface="B Nazanin" pitchFamily="2" charset="-78"/>
              </a:rPr>
              <a:t>نحوه یادگیری آنها در تدریس چگونه است چگونه برای یادگیری تحریک می شوند چگونه موانع موجود در سر یادگیری آنها را شناسایی و حذف </a:t>
            </a:r>
            <a:r>
              <a:rPr lang="fa-IR" sz="3200" dirty="0" smtClean="0">
                <a:cs typeface="B Nazanin" pitchFamily="2" charset="-78"/>
              </a:rPr>
              <a:t>کند</a:t>
            </a:r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647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19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5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767754" y="2827606"/>
            <a:ext cx="3559125" cy="1223889"/>
          </a:xfrm>
        </p:spPr>
        <p:txBody>
          <a:bodyPr>
            <a:noAutofit/>
          </a:bodyPr>
          <a:lstStyle/>
          <a:p>
            <a:pPr algn="r"/>
            <a:r>
              <a:rPr lang="fa-IR" sz="4800" b="1" dirty="0">
                <a:cs typeface="B Titr" pitchFamily="2" charset="-78"/>
              </a:rPr>
              <a:t>فصل دوم</a:t>
            </a:r>
            <a:endParaRPr lang="en-US" sz="4800" b="1" dirty="0">
              <a:cs typeface="B Titr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12410" y="4192172"/>
            <a:ext cx="10131428" cy="1838178"/>
          </a:xfrm>
        </p:spPr>
        <p:txBody>
          <a:bodyPr/>
          <a:lstStyle/>
          <a:p>
            <a:pPr algn="r"/>
            <a:r>
              <a:rPr lang="fa-IR" sz="3600" dirty="0">
                <a:cs typeface="B Titr" pitchFamily="2" charset="-78"/>
              </a:rPr>
              <a:t>آماده سازی و تدوین برنامه درس پژوهی</a:t>
            </a:r>
          </a:p>
          <a:p>
            <a:pPr algn="r"/>
            <a:r>
              <a:rPr lang="en-US" sz="2400" dirty="0">
                <a:solidFill>
                  <a:srgbClr val="FFC000"/>
                </a:solidFill>
              </a:rPr>
              <a:t>Preparation and compilation of curriculum</a:t>
            </a:r>
          </a:p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304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007" y="253218"/>
            <a:ext cx="10972800" cy="1252026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 smtClean="0">
                <a:cs typeface="B Nazanin" pitchFamily="2" charset="-78"/>
              </a:rPr>
              <a:t>مقدمه</a:t>
            </a:r>
            <a:endParaRPr lang="fa-IR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32185"/>
            <a:ext cx="10972800" cy="3640331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solidFill>
                  <a:srgbClr val="FFC000"/>
                </a:solidFill>
                <a:cs typeface="B Nazanin" pitchFamily="2" charset="-78"/>
              </a:rPr>
              <a:t>برنامه ریزی </a:t>
            </a:r>
            <a:r>
              <a:rPr lang="fa-IR" dirty="0">
                <a:cs typeface="B Nazanin" pitchFamily="2" charset="-78"/>
              </a:rPr>
              <a:t>به منظور ایجاد آمادگی برای اجرای درس </a:t>
            </a:r>
            <a:r>
              <a:rPr lang="fa-IR" dirty="0" smtClean="0">
                <a:cs typeface="B Nazanin" pitchFamily="2" charset="-78"/>
              </a:rPr>
              <a:t>پژوهی, اولین </a:t>
            </a:r>
            <a:r>
              <a:rPr lang="fa-IR" dirty="0">
                <a:cs typeface="B Nazanin" pitchFamily="2" charset="-78"/>
              </a:rPr>
              <a:t>و مهمترین فعالیت گروه درس </a:t>
            </a:r>
            <a:r>
              <a:rPr lang="fa-IR" dirty="0" smtClean="0">
                <a:cs typeface="B Nazanin" pitchFamily="2" charset="-78"/>
              </a:rPr>
              <a:t>پژوهی است</a:t>
            </a:r>
            <a:r>
              <a:rPr lang="fa-IR" dirty="0">
                <a:cs typeface="B Nazanin" pitchFamily="2" charset="-78"/>
              </a:rPr>
              <a:t>. برای موفقیت گروه باید برنامه ریزی کرد و کار اگر آمادگی نداشته </a:t>
            </a:r>
            <a:r>
              <a:rPr lang="fa-IR" dirty="0" smtClean="0">
                <a:cs typeface="B Nazanin" pitchFamily="2" charset="-78"/>
              </a:rPr>
              <a:t>باشد, </a:t>
            </a:r>
            <a:r>
              <a:rPr lang="fa-IR" dirty="0">
                <a:cs typeface="B Nazanin" pitchFamily="2" charset="-78"/>
              </a:rPr>
              <a:t>گروه و فعالیت‌هایش دچار آشفتگی می </a:t>
            </a:r>
            <a:r>
              <a:rPr lang="fa-IR" dirty="0" smtClean="0">
                <a:cs typeface="B Nazanin" pitchFamily="2" charset="-78"/>
              </a:rPr>
              <a:t>شود. </a:t>
            </a:r>
            <a:r>
              <a:rPr lang="fa-IR" dirty="0">
                <a:cs typeface="B Nazanin" pitchFamily="2" charset="-78"/>
              </a:rPr>
              <a:t>گروه درس پژوهی یک گروه دانش محور است و یادگیرنده درباره فعالیت هایش با آگاهی و تکیه بر برنامه عمل می </a:t>
            </a:r>
            <a:r>
              <a:rPr lang="fa-IR" dirty="0" smtClean="0">
                <a:cs typeface="B Nazanin" pitchFamily="2" charset="-78"/>
              </a:rPr>
              <a:t>کند.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4" name="AutoShape 2" descr="8 تکنیک فوق العاده برای برنامه ریزی موفق + فیلم اختصاصی| گام برتر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2" y="4586068"/>
            <a:ext cx="3193366" cy="20960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473420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36098"/>
            <a:ext cx="10131427" cy="1519311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>
                <a:solidFill>
                  <a:schemeClr val="tx1"/>
                </a:solidFill>
                <a:cs typeface="B Nazanin" pitchFamily="2" charset="-78"/>
              </a:rPr>
              <a:t>ایجاد آمادگی اجرای فعالیت درس </a:t>
            </a:r>
            <a:r>
              <a:rPr lang="fa-IR" sz="4800" b="1" dirty="0" smtClean="0">
                <a:solidFill>
                  <a:schemeClr val="tx1"/>
                </a:solidFill>
                <a:cs typeface="B Nazanin" pitchFamily="2" charset="-78"/>
              </a:rPr>
              <a:t>پژوهی</a:t>
            </a:r>
            <a:r>
              <a:rPr lang="fa-IR" sz="4800" b="1" dirty="0" smtClean="0">
                <a:solidFill>
                  <a:srgbClr val="FFC000"/>
                </a:solidFill>
                <a:cs typeface="B Nazanin" pitchFamily="2" charset="-78"/>
              </a:rPr>
              <a:t/>
            </a:r>
            <a:br>
              <a:rPr lang="fa-IR" sz="4800" b="1" dirty="0" smtClean="0">
                <a:solidFill>
                  <a:srgbClr val="FFC000"/>
                </a:solidFill>
                <a:cs typeface="B Nazanin" pitchFamily="2" charset="-78"/>
              </a:rPr>
            </a:br>
            <a:r>
              <a:rPr lang="en-US" sz="2800" b="1" dirty="0">
                <a:solidFill>
                  <a:srgbClr val="FFC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Preparing to carry out research activities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4911" y="2194561"/>
            <a:ext cx="11183815" cy="1392702"/>
          </a:xfrm>
        </p:spPr>
        <p:txBody>
          <a:bodyPr>
            <a:normAutofit/>
          </a:bodyPr>
          <a:lstStyle/>
          <a:p>
            <a:pPr algn="l" rtl="1"/>
            <a:r>
              <a:rPr lang="fa-IR" sz="3200" b="1" dirty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الف: گروه باید از دانش و مهارت لازم برای اجرای درس پژوهی برخوردار </a:t>
            </a:r>
            <a:r>
              <a:rPr lang="fa-IR" sz="3600" b="1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باشد.</a:t>
            </a:r>
            <a:r>
              <a:rPr lang="fa-IR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 </a:t>
            </a:r>
            <a:endParaRPr lang="fa-IR" sz="3200" b="1" dirty="0">
              <a:solidFill>
                <a:schemeClr val="bg1">
                  <a:lumMod val="95000"/>
                  <a:lumOff val="5000"/>
                </a:schemeClr>
              </a:solidFill>
              <a:cs typeface="B Nazanin" pitchFamily="2" charset="-78"/>
            </a:endParaRPr>
          </a:p>
          <a:p>
            <a:pPr algn="l" rtl="1"/>
            <a:endParaRPr lang="en-US" sz="3200" b="1" dirty="0"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3685735"/>
            <a:ext cx="10737166" cy="2105465"/>
          </a:xfrm>
        </p:spPr>
        <p:txBody>
          <a:bodyPr>
            <a:normAutofit/>
          </a:bodyPr>
          <a:lstStyle/>
          <a:p>
            <a:pPr algn="just" rtl="1"/>
            <a:r>
              <a:rPr lang="fa-IR" sz="3200" dirty="0">
                <a:cs typeface="B Nazanin" pitchFamily="2" charset="-78"/>
              </a:rPr>
              <a:t>روش درس پژوهی از یک چارچوب ساده برای یادگیری برخوردار است اما اجرای آن در عمل همراه با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پیچیدگی های </a:t>
            </a:r>
            <a:r>
              <a:rPr lang="fa-IR" sz="3200" dirty="0">
                <a:cs typeface="B Nazanin" pitchFamily="2" charset="-78"/>
              </a:rPr>
              <a:t>فراوان </a:t>
            </a:r>
            <a:r>
              <a:rPr lang="fa-IR" sz="3200" dirty="0" smtClean="0">
                <a:cs typeface="B Nazanin" pitchFamily="2" charset="-78"/>
              </a:rPr>
              <a:t>است. </a:t>
            </a:r>
            <a:r>
              <a:rPr lang="fa-IR" sz="3200" dirty="0">
                <a:cs typeface="B Nazanin" pitchFamily="2" charset="-78"/>
              </a:rPr>
              <a:t>درک این پیچیدگی ها و پیش بینی راه حل های لازم سرعت و دقت عمل گروه را افزایش </a:t>
            </a:r>
            <a:r>
              <a:rPr lang="fa-IR" sz="3200" dirty="0" smtClean="0">
                <a:cs typeface="B Nazanin" pitchFamily="2" charset="-78"/>
              </a:rPr>
              <a:t>می دهد</a:t>
            </a:r>
            <a:r>
              <a:rPr lang="fa-IR" sz="3200" dirty="0">
                <a:cs typeface="B Nazanin" pitchFamily="2" charset="-78"/>
              </a:rPr>
              <a:t>.</a:t>
            </a:r>
          </a:p>
          <a:p>
            <a:pPr algn="just" rtl="1"/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166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81355"/>
            <a:ext cx="10131427" cy="1406768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>
                <a:solidFill>
                  <a:schemeClr val="tx1"/>
                </a:solidFill>
                <a:effectLst/>
                <a:cs typeface="B Nazanin" pitchFamily="2" charset="-78"/>
              </a:rPr>
              <a:t>پرشمارترین سوالات درباره درس پژوهی</a:t>
            </a:r>
            <a:endParaRPr lang="en-US" sz="4400" b="1" dirty="0">
              <a:solidFill>
                <a:schemeClr val="tx1"/>
              </a:solidFill>
              <a:effectLst/>
              <a:cs typeface="B Nazanin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3" y="1406769"/>
            <a:ext cx="10131428" cy="886265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solidFill>
                  <a:srgbClr val="FFFFCC"/>
                </a:solidFill>
                <a:cs typeface="B Nazanin" pitchFamily="2" charset="-78"/>
              </a:rPr>
              <a:t>۱) هدف اصلی درس پژوهی چیست؟ </a:t>
            </a:r>
            <a:endParaRPr lang="en-US" sz="3600" dirty="0">
              <a:solidFill>
                <a:srgbClr val="FFFFCC"/>
              </a:solidFill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3" y="2658794"/>
            <a:ext cx="10131428" cy="3132406"/>
          </a:xfrm>
        </p:spPr>
        <p:txBody>
          <a:bodyPr>
            <a:normAutofit/>
          </a:bodyPr>
          <a:lstStyle/>
          <a:p>
            <a:pPr algn="just" rtl="1"/>
            <a:r>
              <a:rPr lang="fa-IR" sz="3200" dirty="0">
                <a:cs typeface="B Nazanin" pitchFamily="2" charset="-78"/>
              </a:rPr>
              <a:t>هدف اصلی درس پژوهی فراهم آوردن فرصت های سازماندهی شده‌ای برای معلمان است که طی آن روش های تدریس خود را در شکل گروهی تدوین </a:t>
            </a:r>
            <a:r>
              <a:rPr lang="fa-IR" sz="3200" dirty="0" smtClean="0">
                <a:cs typeface="B Nazanin" pitchFamily="2" charset="-78"/>
              </a:rPr>
              <a:t>کنند. </a:t>
            </a:r>
            <a:r>
              <a:rPr lang="fa-IR" sz="3200" dirty="0">
                <a:cs typeface="B Nazanin" pitchFamily="2" charset="-78"/>
              </a:rPr>
              <a:t>درس پژوهی یک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 فراشناخت </a:t>
            </a:r>
            <a:r>
              <a:rPr lang="fa-IR" sz="3200" dirty="0">
                <a:cs typeface="B Nazanin" pitchFamily="2" charset="-78"/>
              </a:rPr>
              <a:t>و در نتیجه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یادگیری برای یادگیری </a:t>
            </a:r>
            <a:r>
              <a:rPr lang="fa-IR" sz="3200" dirty="0">
                <a:cs typeface="B Nazanin" pitchFamily="2" charset="-78"/>
              </a:rPr>
              <a:t>است.</a:t>
            </a:r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063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465" y="295421"/>
            <a:ext cx="10972800" cy="942535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>
                <a:cs typeface="B Nazanin" pitchFamily="2" charset="-78"/>
              </a:rPr>
              <a:t>۲) چه کسانی در درس پژوهی درگیر می شوند؟</a:t>
            </a:r>
            <a:endParaRPr lang="en-US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1169"/>
            <a:ext cx="10972800" cy="3851347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درس پژوهی به عنوان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 مشارکتی </a:t>
            </a:r>
            <a:r>
              <a:rPr lang="fa-IR" dirty="0">
                <a:cs typeface="B Nazanin" pitchFamily="2" charset="-78"/>
              </a:rPr>
              <a:t>با حضور گروهی از معلمان مدیر و معاونین مدرسه ( به عنوان اعضای اصلی )و راهنمای تعلیماتی صاحبنظران اول یا سایر افراد علاقه مند ( به عنوان اعضای مدعو ) و عوامل پشتیبان( برای فیلمبرداری تصویربرداری و ضبط صدا ) شکل می گیرد.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43" y="3926057"/>
            <a:ext cx="4403188" cy="2699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58566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25" y="492369"/>
            <a:ext cx="11244775" cy="689317"/>
          </a:xfrm>
        </p:spPr>
        <p:txBody>
          <a:bodyPr>
            <a:noAutofit/>
          </a:bodyPr>
          <a:lstStyle/>
          <a:p>
            <a:r>
              <a:rPr lang="fa-IR" sz="3200" b="1" dirty="0">
                <a:cs typeface="B Nazanin" pitchFamily="2" charset="-78"/>
              </a:rPr>
              <a:t>۳) تفاوت درس پژوهی با سایر روش های توسعه حرفه ای معلمان چیست ؟</a:t>
            </a:r>
            <a:endParaRPr lang="en-US" sz="32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97612"/>
            <a:ext cx="10972800" cy="417490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>
                <a:cs typeface="B Nazanin" pitchFamily="2" charset="-78"/>
              </a:rPr>
              <a:t>درس پژوهی یک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مطالعه مشارکتی </a:t>
            </a:r>
            <a:r>
              <a:rPr lang="fa-IR" sz="2800" dirty="0">
                <a:cs typeface="B Nazanin" pitchFamily="2" charset="-78"/>
              </a:rPr>
              <a:t>ناظر بر چالش های شغلی </a:t>
            </a:r>
            <a:r>
              <a:rPr lang="fa-IR" sz="2400" dirty="0">
                <a:cs typeface="B Nazanin" pitchFamily="2" charset="-78"/>
              </a:rPr>
              <a:t>معلمان</a:t>
            </a:r>
            <a:r>
              <a:rPr lang="fa-IR" sz="2800" dirty="0">
                <a:cs typeface="B Nazanin" pitchFamily="2" charset="-78"/>
              </a:rPr>
              <a:t> است و </a:t>
            </a:r>
            <a:r>
              <a:rPr lang="fa-IR" sz="2800" dirty="0" smtClean="0">
                <a:cs typeface="B Nazanin" pitchFamily="2" charset="-78"/>
              </a:rPr>
              <a:t>روندی که </a:t>
            </a:r>
            <a:r>
              <a:rPr lang="fa-IR" sz="2800" dirty="0">
                <a:cs typeface="B Nazanin" pitchFamily="2" charset="-78"/>
              </a:rPr>
              <a:t>در حال رشد و پیشرفت حرفه ای می باشد و متمرکز بر دانش آموزان بوده و توسط معلمان مدیریت می </a:t>
            </a:r>
            <a:r>
              <a:rPr lang="fa-IR" sz="2800" dirty="0" smtClean="0">
                <a:cs typeface="B Nazanin" pitchFamily="2" charset="-78"/>
              </a:rPr>
              <a:t>شود. </a:t>
            </a:r>
            <a:r>
              <a:rPr lang="fa-IR" sz="2800" dirty="0">
                <a:cs typeface="B Nazanin" pitchFamily="2" charset="-78"/>
              </a:rPr>
              <a:t>درس پژوهی موجب توسعه ارتباطات و تبادل تجربیات حرفه‌ای مربیان و معلمان گردیده 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49" y="3671668"/>
            <a:ext cx="4459457" cy="2926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9443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764</TotalTime>
  <Words>2327</Words>
  <Application>Microsoft Office PowerPoint</Application>
  <PresentationFormat>Widescreen</PresentationFormat>
  <Paragraphs>98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 Unicode MS</vt:lpstr>
      <vt:lpstr>B Nazanin</vt:lpstr>
      <vt:lpstr>B Titr</vt:lpstr>
      <vt:lpstr>Rockwell</vt:lpstr>
      <vt:lpstr>Times New Roman</vt:lpstr>
      <vt:lpstr>Wingdings 2</vt:lpstr>
      <vt:lpstr>Foundry</vt:lpstr>
      <vt:lpstr>PowerPoint Presentation</vt:lpstr>
      <vt:lpstr>PowerPoint Presentation</vt:lpstr>
      <vt:lpstr>PowerPoint Presentation</vt:lpstr>
      <vt:lpstr>PowerPoint Presentation</vt:lpstr>
      <vt:lpstr>مقدمه</vt:lpstr>
      <vt:lpstr>ایجاد آمادگی اجرای فعالیت درس پژوهی Preparing to carry out research activities</vt:lpstr>
      <vt:lpstr>پرشمارترین سوالات درباره درس پژوهی</vt:lpstr>
      <vt:lpstr>۲) چه کسانی در درس پژوهی درگیر می شوند؟</vt:lpstr>
      <vt:lpstr>۳) تفاوت درس پژوهی با سایر روش های توسعه حرفه ای معلمان چیست ؟</vt:lpstr>
      <vt:lpstr>۴) تفاوت درس پژوهی و اقدام پژوهی چیست؟</vt:lpstr>
      <vt:lpstr>۵) درس پژوهی چقدر زمان می برد؟</vt:lpstr>
      <vt:lpstr>     ۶) اشکال مختلف درس پژوهی کدامند؟  گروه های درس پژوهی می‌توانند به فراخور در سطح یک مدرسه در سطح مدارس همجوار و یا منطقه آموزشی و در سطح کشور تشکیل شوند.</vt:lpstr>
      <vt:lpstr>۸)آیا درس پژوهی حتماً باید با جدول زمانبندی ارائه دروس در رشته تحصیلی در سال تحصیلی مطابقت کند؟    </vt:lpstr>
      <vt:lpstr>۹) آیا ترکیب گروه درس پژوهی صرف نظر از معلمان هم پایه و هم موضوع است؟ </vt:lpstr>
      <vt:lpstr>۱۰            10) درس پژوهی برای تکمیلی خود چند بار تکرار می‌شود ؟  معمولاً دو بار تکرار می‌شود و اجرای آن توسط دو معلم و در دو کلاس متفاوت اجرا می شود تکرار سوم تا کنون گزارش نشده است.</vt:lpstr>
      <vt:lpstr>۱۲) تعداد اعضای اصلی گروه چند نفر است؟</vt:lpstr>
      <vt:lpstr>13) آیا درس پژوهی در همه دوره های تحصیلی وهمه موضوعات درسی قابل کاربرد است؟  </vt:lpstr>
      <vt:lpstr>  ۱۴) مهمترین عامل موفقیت در گروه های درس کدام است؟ </vt:lpstr>
      <vt:lpstr>۱۵) روش شناسی درس پژوهی چیست؟ </vt:lpstr>
      <vt:lpstr>۱۶) روش و منابع گردآوری شواهد درس پژوهی کدامند؟ </vt:lpstr>
      <vt:lpstr>گروه باید برنامه ریزی کند :</vt:lpstr>
      <vt:lpstr>۱) تشکیل گروه درس پژوهی </vt:lpstr>
      <vt:lpstr>رویکرد درس پژوهی را در گروه تشریع و تبیین نمایید. </vt:lpstr>
      <vt:lpstr>اصول کار گروه درس پژوهی</vt:lpstr>
      <vt:lpstr>به دیدگاه‌ها با احترام برخورد نمایید</vt:lpstr>
      <vt:lpstr>عضویت در گروه پژوهشی داوطلبانه است</vt:lpstr>
      <vt:lpstr>اهداف قواعد و هنجارها را در گروه مطرح نمایید </vt:lpstr>
      <vt:lpstr>نشاط و تعهد را در گروه به وجود آورید </vt:lpstr>
      <vt:lpstr>دستور جلسات را تعیین و مذاکرات را مستند کنید </vt:lpstr>
      <vt:lpstr>انتخاب یک زمینه پژوهشی </vt:lpstr>
      <vt:lpstr>نمونه از رسالت در مدارس </vt:lpstr>
      <vt:lpstr>تعریف مسئله و انتخاب موضوع </vt:lpstr>
      <vt:lpstr>PowerPoint Presentation</vt:lpstr>
      <vt:lpstr>حوزه‌های اکتشاف و توسعه در درس پژوهی </vt:lpstr>
      <vt:lpstr>محتوا  در این حوزه گروه موضوعات و مباحث مهم در محتوا, چگونگی ارتباط بین آنها و کمبودها را شناسایی می‌کند و برای رفع آن برنامه‌ریزی می‌کنند. محتوا یک عنصر کلیدی در تهیه طرح درس پژوهشی گروه است.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AHFB</dc:creator>
  <cp:lastModifiedBy>Jabarifer</cp:lastModifiedBy>
  <cp:revision>58</cp:revision>
  <dcterms:created xsi:type="dcterms:W3CDTF">2020-05-01T16:02:22Z</dcterms:created>
  <dcterms:modified xsi:type="dcterms:W3CDTF">2020-05-02T08:36:44Z</dcterms:modified>
</cp:coreProperties>
</file>