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4"/>
  </p:notesMasterIdLst>
  <p:sldIdLst>
    <p:sldId id="290" r:id="rId2"/>
    <p:sldId id="256" r:id="rId3"/>
    <p:sldId id="292" r:id="rId4"/>
    <p:sldId id="293" r:id="rId5"/>
    <p:sldId id="314"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15" r:id="rId20"/>
    <p:sldId id="316" r:id="rId21"/>
    <p:sldId id="317" r:id="rId22"/>
    <p:sldId id="319" r:id="rId23"/>
    <p:sldId id="318" r:id="rId24"/>
    <p:sldId id="320" r:id="rId25"/>
    <p:sldId id="321" r:id="rId26"/>
    <p:sldId id="322" r:id="rId27"/>
    <p:sldId id="323" r:id="rId28"/>
    <p:sldId id="324" r:id="rId29"/>
    <p:sldId id="325" r:id="rId30"/>
    <p:sldId id="326" r:id="rId31"/>
    <p:sldId id="307" r:id="rId32"/>
    <p:sldId id="308" r:id="rId33"/>
    <p:sldId id="309"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3" r:id="rId60"/>
    <p:sldId id="354" r:id="rId61"/>
    <p:sldId id="355" r:id="rId62"/>
    <p:sldId id="291" r:id="rId6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1" d="100"/>
          <a:sy n="111" d="100"/>
        </p:scale>
        <p:origin x="2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175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ABBAE69-A960-4C56-8FCF-300771324906}" type="datetimeFigureOut">
              <a:rPr lang="fa-IR" smtClean="0"/>
              <a:pPr/>
              <a:t>12/06/1442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116A32-400B-4A83-A66C-07EBE8D0A9CF}" type="slidenum">
              <a:rPr lang="fa-IR" smtClean="0"/>
              <a:pPr/>
              <a:t>‹#›</a:t>
            </a:fld>
            <a:endParaRPr lang="fa-IR"/>
          </a:p>
        </p:txBody>
      </p:sp>
    </p:spTree>
    <p:extLst>
      <p:ext uri="{BB962C8B-B14F-4D97-AF65-F5344CB8AC3E}">
        <p14:creationId xmlns:p14="http://schemas.microsoft.com/office/powerpoint/2010/main" val="17578100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cs typeface="Arial" pitchFamily="34" charset="0"/>
            </a:endParaRPr>
          </a:p>
        </p:txBody>
      </p:sp>
    </p:spTree>
    <p:extLst>
      <p:ext uri="{BB962C8B-B14F-4D97-AF65-F5344CB8AC3E}">
        <p14:creationId xmlns:p14="http://schemas.microsoft.com/office/powerpoint/2010/main" val="404902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DE85E5-C619-4FDE-BB13-FEBBC79F9FC0}" type="slidenum">
              <a:rPr lang="fa-IR" smtClean="0"/>
              <a:pPr/>
              <a:t>6</a:t>
            </a:fld>
            <a:endParaRPr lang="fa-IR"/>
          </a:p>
        </p:txBody>
      </p:sp>
    </p:spTree>
    <p:extLst>
      <p:ext uri="{BB962C8B-B14F-4D97-AF65-F5344CB8AC3E}">
        <p14:creationId xmlns:p14="http://schemas.microsoft.com/office/powerpoint/2010/main" val="414880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cs typeface="Arial" pitchFamily="34" charset="0"/>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53AEC2-FBBE-44EB-AB0C-CC48F5B12053}" type="slidenum">
              <a:rPr lang="fa-IR" smtClean="0"/>
              <a:pPr/>
              <a:t>18</a:t>
            </a:fld>
            <a:endParaRPr lang="fa-IR" smtClean="0"/>
          </a:p>
        </p:txBody>
      </p:sp>
    </p:spTree>
    <p:extLst>
      <p:ext uri="{BB962C8B-B14F-4D97-AF65-F5344CB8AC3E}">
        <p14:creationId xmlns:p14="http://schemas.microsoft.com/office/powerpoint/2010/main" val="255156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smtClean="0">
              <a:cs typeface="Arial" pitchFamily="34" charset="0"/>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F1C338-A2CB-44E3-827C-645C18683DA8}" type="slidenum">
              <a:rPr lang="fa-IR" smtClean="0"/>
              <a:pPr/>
              <a:t>31</a:t>
            </a:fld>
            <a:endParaRPr lang="fa-IR" smtClean="0"/>
          </a:p>
        </p:txBody>
      </p:sp>
    </p:spTree>
    <p:extLst>
      <p:ext uri="{BB962C8B-B14F-4D97-AF65-F5344CB8AC3E}">
        <p14:creationId xmlns:p14="http://schemas.microsoft.com/office/powerpoint/2010/main" val="11150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cs typeface="Arial"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230E3-EEA7-465D-A955-527ACD2E2362}" type="slidenum">
              <a:rPr lang="fa-IR" smtClean="0"/>
              <a:pPr/>
              <a:t>33</a:t>
            </a:fld>
            <a:endParaRPr lang="fa-IR" smtClean="0"/>
          </a:p>
        </p:txBody>
      </p:sp>
    </p:spTree>
    <p:extLst>
      <p:ext uri="{BB962C8B-B14F-4D97-AF65-F5344CB8AC3E}">
        <p14:creationId xmlns:p14="http://schemas.microsoft.com/office/powerpoint/2010/main" val="292609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122914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40981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324878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795659-F74D-42B8-ACD6-FBA861B9E6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183094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334087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409068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95602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67698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7651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395613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4638E-F85B-4773-A970-19DD52DBE24A}" type="datetimeFigureOut">
              <a:rPr lang="fa-IR" smtClean="0"/>
              <a:pPr/>
              <a:t>12/06/1442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EBAFE10-D30E-4354-98CC-5C30DCAD2C38}" type="slidenum">
              <a:rPr lang="fa-IR" smtClean="0"/>
              <a:pPr/>
              <a:t>‹#›</a:t>
            </a:fld>
            <a:endParaRPr lang="fa-IR"/>
          </a:p>
        </p:txBody>
      </p:sp>
    </p:spTree>
    <p:extLst>
      <p:ext uri="{BB962C8B-B14F-4D97-AF65-F5344CB8AC3E}">
        <p14:creationId xmlns:p14="http://schemas.microsoft.com/office/powerpoint/2010/main" val="42958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94638E-F85B-4773-A970-19DD52DBE24A}" type="datetimeFigureOut">
              <a:rPr lang="fa-IR" smtClean="0"/>
              <a:pPr/>
              <a:t>12/06/1442</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EBAFE10-D30E-4354-98CC-5C30DCAD2C38}" type="slidenum">
              <a:rPr lang="fa-IR" smtClean="0"/>
              <a:pPr/>
              <a:t>‹#›</a:t>
            </a:fld>
            <a:endParaRPr lang="fa-IR"/>
          </a:p>
        </p:txBody>
      </p:sp>
    </p:spTree>
    <p:extLst>
      <p:ext uri="{BB962C8B-B14F-4D97-AF65-F5344CB8AC3E}">
        <p14:creationId xmlns:p14="http://schemas.microsoft.com/office/powerpoint/2010/main" val="3909279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4" name="Picture 4" descr="BESM2"/>
          <p:cNvPicPr>
            <a:picLocks noGrp="1" noChangeAspect="1" noChangeArrowheads="1"/>
          </p:cNvPicPr>
          <p:nvPr>
            <p:ph type="ctrTitle"/>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Rot="1" noChangeArrowheads="1"/>
          </p:cNvSpPr>
          <p:nvPr>
            <p:ph idx="1"/>
          </p:nvPr>
        </p:nvSpPr>
        <p:spPr>
          <a:xfrm>
            <a:off x="323850" y="188913"/>
            <a:ext cx="8540750" cy="6408737"/>
          </a:xfrm>
        </p:spPr>
        <p:txBody>
          <a:bodyPr/>
          <a:lstStyle/>
          <a:p>
            <a:pPr eaLnBrk="1" hangingPunct="1">
              <a:buFont typeface="Wingdings" pitchFamily="2" charset="2"/>
              <a:buNone/>
            </a:pPr>
            <a:endParaRPr lang="en-US" b="1" dirty="0" smtClean="0">
              <a:ea typeface="Yagut"/>
              <a:cs typeface="Yagut"/>
            </a:endParaRPr>
          </a:p>
          <a:p>
            <a:pPr eaLnBrk="1" hangingPunct="1">
              <a:buFont typeface="Wingdings" pitchFamily="2" charset="2"/>
              <a:buNone/>
            </a:pPr>
            <a:endParaRPr lang="en-US" b="1" dirty="0" smtClean="0">
              <a:ea typeface="Yagut"/>
              <a:cs typeface="Yagut"/>
            </a:endParaRPr>
          </a:p>
          <a:p>
            <a:pPr eaLnBrk="1" hangingPunct="1">
              <a:buFont typeface="Wingdings" pitchFamily="2" charset="2"/>
              <a:buNone/>
            </a:pPr>
            <a:endParaRPr lang="en-US" b="1" dirty="0" smtClean="0">
              <a:ea typeface="Yagut"/>
              <a:cs typeface="Yagut"/>
            </a:endParaRPr>
          </a:p>
          <a:p>
            <a:pPr eaLnBrk="1" hangingPunct="1">
              <a:buFont typeface="Wingdings" pitchFamily="2" charset="2"/>
              <a:buNone/>
            </a:pPr>
            <a:endParaRPr lang="en-US" b="1" dirty="0" smtClean="0">
              <a:ea typeface="Yagut"/>
              <a:cs typeface="Yagut"/>
            </a:endParaRPr>
          </a:p>
          <a:p>
            <a:pPr eaLnBrk="1" hangingPunct="1"/>
            <a:r>
              <a:rPr lang="fa-IR" b="1" dirty="0" smtClean="0">
                <a:ea typeface="Yagut"/>
                <a:cs typeface="B Titr" pitchFamily="2" charset="-78"/>
              </a:rPr>
              <a:t>قند</a:t>
            </a:r>
          </a:p>
          <a:p>
            <a:pPr eaLnBrk="1" hangingPunct="1"/>
            <a:r>
              <a:rPr lang="fa-IR" b="1" dirty="0" smtClean="0">
                <a:ea typeface="Yagut"/>
                <a:cs typeface="B Titr" pitchFamily="2" charset="-78"/>
              </a:rPr>
              <a:t>فیبر</a:t>
            </a:r>
          </a:p>
          <a:p>
            <a:pPr eaLnBrk="1" hangingPunct="1"/>
            <a:r>
              <a:rPr lang="fa-IR" b="1" dirty="0" smtClean="0">
                <a:ea typeface="Yagut"/>
                <a:cs typeface="B Titr" pitchFamily="2" charset="-78"/>
              </a:rPr>
              <a:t>ویتامین</a:t>
            </a:r>
            <a:r>
              <a:rPr lang="en-US" b="1" dirty="0" smtClean="0">
                <a:ea typeface="Yagut"/>
                <a:cs typeface="B Titr" pitchFamily="2" charset="-78"/>
              </a:rPr>
              <a:t>C</a:t>
            </a:r>
          </a:p>
          <a:p>
            <a:pPr eaLnBrk="1" hangingPunct="1"/>
            <a:r>
              <a:rPr lang="fa-IR" b="1" dirty="0" smtClean="0">
                <a:ea typeface="Yagut"/>
                <a:cs typeface="B Titr" pitchFamily="2" charset="-78"/>
              </a:rPr>
              <a:t>پتاسیم</a:t>
            </a:r>
          </a:p>
          <a:p>
            <a:pPr eaLnBrk="1" hangingPunct="1"/>
            <a:r>
              <a:rPr lang="fa-IR" b="1" dirty="0" smtClean="0">
                <a:ea typeface="Yagut"/>
                <a:cs typeface="B Titr" pitchFamily="2" charset="-78"/>
              </a:rPr>
              <a:t>ویتامین</a:t>
            </a:r>
            <a:r>
              <a:rPr lang="en-US" b="1" dirty="0" smtClean="0">
                <a:ea typeface="Yagut"/>
                <a:cs typeface="B Titr" pitchFamily="2" charset="-78"/>
              </a:rPr>
              <a:t>A</a:t>
            </a:r>
          </a:p>
          <a:p>
            <a:pPr eaLnBrk="1" hangingPunct="1"/>
            <a:r>
              <a:rPr lang="fa-IR" b="1" dirty="0" smtClean="0">
                <a:ea typeface="Yagut"/>
                <a:cs typeface="B Titr" pitchFamily="2" charset="-78"/>
              </a:rPr>
              <a:t>ویتامین</a:t>
            </a:r>
            <a:r>
              <a:rPr lang="fa-IR" b="1" baseline="-25000" dirty="0" smtClean="0">
                <a:ea typeface="Yagut"/>
                <a:cs typeface="B Titr" pitchFamily="2" charset="-78"/>
              </a:rPr>
              <a:t>1</a:t>
            </a:r>
            <a:r>
              <a:rPr lang="en-US" b="1" dirty="0" smtClean="0">
                <a:ea typeface="Yagut"/>
                <a:cs typeface="B Titr" pitchFamily="2" charset="-78"/>
              </a:rPr>
              <a:t>B</a:t>
            </a:r>
          </a:p>
          <a:p>
            <a:pPr eaLnBrk="1" hangingPunct="1"/>
            <a:endParaRPr lang="en-US" b="1" dirty="0" smtClean="0">
              <a:ea typeface="Yagut"/>
              <a:cs typeface="Yagut"/>
            </a:endParaRPr>
          </a:p>
          <a:p>
            <a:pPr eaLnBrk="1" hangingPunct="1"/>
            <a:endParaRPr lang="en-US" b="1" dirty="0" smtClean="0">
              <a:ea typeface="Yagut"/>
              <a:cs typeface="Yagut"/>
            </a:endParaRPr>
          </a:p>
        </p:txBody>
      </p:sp>
      <p:pic>
        <p:nvPicPr>
          <p:cNvPr id="54276" name="Picture 4" descr="FOOD01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060575"/>
            <a:ext cx="6096000" cy="4340225"/>
          </a:xfrm>
          <a:prstGeom prst="rect">
            <a:avLst/>
          </a:prstGeom>
          <a:noFill/>
          <a:ln w="9525">
            <a:noFill/>
            <a:miter lim="800000"/>
            <a:headEnd/>
            <a:tailEnd/>
          </a:ln>
        </p:spPr>
      </p:pic>
      <p:sp>
        <p:nvSpPr>
          <p:cNvPr id="54277" name="AutoShape 5"/>
          <p:cNvSpPr>
            <a:spLocks noChangeArrowheads="1"/>
          </p:cNvSpPr>
          <p:nvPr/>
        </p:nvSpPr>
        <p:spPr bwMode="auto">
          <a:xfrm>
            <a:off x="5638800" y="228600"/>
            <a:ext cx="2590800" cy="1219200"/>
          </a:xfrm>
          <a:prstGeom prst="wedgeEllipseCallout">
            <a:avLst>
              <a:gd name="adj1" fmla="val -50120"/>
              <a:gd name="adj2" fmla="val 66796"/>
            </a:avLst>
          </a:prstGeom>
          <a:solidFill>
            <a:srgbClr val="FEDDB4"/>
          </a:solidFill>
          <a:ln w="38100">
            <a:solidFill>
              <a:srgbClr val="666633"/>
            </a:solidFill>
            <a:miter lim="800000"/>
            <a:headEnd/>
            <a:tailEnd/>
          </a:ln>
          <a:effectLst>
            <a:outerShdw dist="167042" dir="524770" algn="ctr" rotWithShape="0">
              <a:schemeClr val="bg2"/>
            </a:outerShdw>
          </a:effectLst>
        </p:spPr>
        <p:txBody>
          <a:bodyPr wrap="none" anchor="ctr"/>
          <a:lstStyle/>
          <a:p>
            <a:pPr algn="ctr" eaLnBrk="0" hangingPunct="0">
              <a:defRPr/>
            </a:pPr>
            <a:r>
              <a:rPr lang="ar-SA" sz="3200" b="1" dirty="0">
                <a:solidFill>
                  <a:srgbClr val="000066"/>
                </a:solidFill>
                <a:latin typeface="Times New Roman" pitchFamily="18" charset="0"/>
                <a:cs typeface="B Titr" pitchFamily="2" charset="-78"/>
              </a:rPr>
              <a:t>گروه</a:t>
            </a:r>
            <a:r>
              <a:rPr lang="en-US" sz="3200" b="1" dirty="0">
                <a:solidFill>
                  <a:srgbClr val="000066"/>
                </a:solidFill>
                <a:latin typeface="Times New Roman" pitchFamily="18" charset="0"/>
                <a:cs typeface="B Titr" pitchFamily="2" charset="-78"/>
              </a:rPr>
              <a:t> </a:t>
            </a:r>
            <a:r>
              <a:rPr lang="ar-SA" sz="3200" b="1" dirty="0">
                <a:solidFill>
                  <a:srgbClr val="000066"/>
                </a:solidFill>
                <a:latin typeface="Times New Roman" pitchFamily="18" charset="0"/>
                <a:cs typeface="B Titr" pitchFamily="2" charset="-78"/>
              </a:rPr>
              <a:t>میوه</a:t>
            </a:r>
            <a:r>
              <a:rPr lang="en-US" sz="3200" b="1" dirty="0">
                <a:solidFill>
                  <a:srgbClr val="000066"/>
                </a:solidFill>
                <a:latin typeface="Times New Roman" pitchFamily="18" charset="0"/>
                <a:cs typeface="B Titr" pitchFamily="2" charset="-78"/>
              </a:rPr>
              <a:t> </a:t>
            </a:r>
            <a:r>
              <a:rPr lang="ar-SA" sz="3200" b="1" dirty="0">
                <a:solidFill>
                  <a:srgbClr val="000066"/>
                </a:solidFill>
                <a:latin typeface="Times New Roman" pitchFamily="18" charset="0"/>
                <a:cs typeface="B Titr" pitchFamily="2" charset="-78"/>
              </a:rPr>
              <a:t>ها</a:t>
            </a:r>
            <a:endParaRPr lang="en-US" sz="3200" dirty="0">
              <a:solidFill>
                <a:srgbClr val="000066"/>
              </a:solidFill>
              <a:latin typeface="Times New Roman" pitchFamily="18" charset="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amond(in)">
                                      <p:cBhvr>
                                        <p:cTn id="7" dur="2000"/>
                                        <p:tgtEl>
                                          <p:spTgt spid="5427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4277"/>
                                        </p:tgtEl>
                                        <p:attrNameLst>
                                          <p:attrName>style.visibility</p:attrName>
                                        </p:attrNameLst>
                                      </p:cBhvr>
                                      <p:to>
                                        <p:strVal val="visible"/>
                                      </p:to>
                                    </p:set>
                                    <p:animEffect transition="in" filter="diamond(in)">
                                      <p:cBhvr>
                                        <p:cTn id="10" dur="2000"/>
                                        <p:tgtEl>
                                          <p:spTgt spid="54277"/>
                                        </p:tgtEl>
                                      </p:cBhvr>
                                    </p:animEffect>
                                  </p:childTnLst>
                                </p:cTn>
                              </p:par>
                            </p:childTnLst>
                          </p:cTn>
                        </p:par>
                        <p:par>
                          <p:cTn id="11" fill="hold">
                            <p:stCondLst>
                              <p:cond delay="2000"/>
                            </p:stCondLst>
                            <p:childTnLst>
                              <p:par>
                                <p:cTn id="12" presetID="2" presetClass="entr" presetSubtype="12" fill="hold" nodeType="afterEffect">
                                  <p:stCondLst>
                                    <p:cond delay="0"/>
                                  </p:stCondLst>
                                  <p:childTnLst>
                                    <p:set>
                                      <p:cBhvr>
                                        <p:cTn id="13" dur="1" fill="hold">
                                          <p:stCondLst>
                                            <p:cond delay="0"/>
                                          </p:stCondLst>
                                        </p:cTn>
                                        <p:tgtEl>
                                          <p:spTgt spid="54275">
                                            <p:txEl>
                                              <p:pRg st="4" end="4"/>
                                            </p:txEl>
                                          </p:spTgt>
                                        </p:tgtEl>
                                        <p:attrNameLst>
                                          <p:attrName>style.visibility</p:attrName>
                                        </p:attrNameLst>
                                      </p:cBhvr>
                                      <p:to>
                                        <p:strVal val="visible"/>
                                      </p:to>
                                    </p:set>
                                    <p:anim calcmode="lin" valueType="num">
                                      <p:cBhvr additive="base">
                                        <p:cTn id="14" dur="2000" fill="hold"/>
                                        <p:tgtEl>
                                          <p:spTgt spid="54275">
                                            <p:txEl>
                                              <p:pRg st="4" end="4"/>
                                            </p:txEl>
                                          </p:spTgt>
                                        </p:tgtEl>
                                        <p:attrNameLst>
                                          <p:attrName>ppt_x</p:attrName>
                                        </p:attrNameLst>
                                      </p:cBhvr>
                                      <p:tavLst>
                                        <p:tav tm="0">
                                          <p:val>
                                            <p:strVal val="0-#ppt_w/2"/>
                                          </p:val>
                                        </p:tav>
                                        <p:tav tm="100000">
                                          <p:val>
                                            <p:strVal val="#ppt_x"/>
                                          </p:val>
                                        </p:tav>
                                      </p:tavLst>
                                    </p:anim>
                                    <p:anim calcmode="lin" valueType="num">
                                      <p:cBhvr additive="base">
                                        <p:cTn id="15" dur="20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par>
                          <p:cTn id="16" fill="hold">
                            <p:stCondLst>
                              <p:cond delay="4000"/>
                            </p:stCondLst>
                            <p:childTnLst>
                              <p:par>
                                <p:cTn id="17" presetID="2" presetClass="entr" presetSubtype="12" fill="hold" nodeType="after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anim calcmode="lin" valueType="num">
                                      <p:cBhvr additive="base">
                                        <p:cTn id="19" dur="2000" fill="hold"/>
                                        <p:tgtEl>
                                          <p:spTgt spid="54275">
                                            <p:txEl>
                                              <p:pRg st="5" end="5"/>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par>
                          <p:cTn id="21" fill="hold">
                            <p:stCondLst>
                              <p:cond delay="6000"/>
                            </p:stCondLst>
                            <p:childTnLst>
                              <p:par>
                                <p:cTn id="22" presetID="2" presetClass="entr" presetSubtype="12" fill="hold" nodeType="afterEffect">
                                  <p:stCondLst>
                                    <p:cond delay="0"/>
                                  </p:stCondLst>
                                  <p:childTnLst>
                                    <p:set>
                                      <p:cBhvr>
                                        <p:cTn id="23" dur="1" fill="hold">
                                          <p:stCondLst>
                                            <p:cond delay="0"/>
                                          </p:stCondLst>
                                        </p:cTn>
                                        <p:tgtEl>
                                          <p:spTgt spid="54275">
                                            <p:txEl>
                                              <p:pRg st="6" end="6"/>
                                            </p:txEl>
                                          </p:spTgt>
                                        </p:tgtEl>
                                        <p:attrNameLst>
                                          <p:attrName>style.visibility</p:attrName>
                                        </p:attrNameLst>
                                      </p:cBhvr>
                                      <p:to>
                                        <p:strVal val="visible"/>
                                      </p:to>
                                    </p:set>
                                    <p:anim calcmode="lin" valueType="num">
                                      <p:cBhvr additive="base">
                                        <p:cTn id="24" dur="2000" fill="hold"/>
                                        <p:tgtEl>
                                          <p:spTgt spid="54275">
                                            <p:txEl>
                                              <p:pRg st="6" end="6"/>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par>
                          <p:cTn id="26" fill="hold">
                            <p:stCondLst>
                              <p:cond delay="8000"/>
                            </p:stCondLst>
                            <p:childTnLst>
                              <p:par>
                                <p:cTn id="27" presetID="2" presetClass="entr" presetSubtype="12" fill="hold" nodeType="afterEffect">
                                  <p:stCondLst>
                                    <p:cond delay="0"/>
                                  </p:stCondLst>
                                  <p:childTnLst>
                                    <p:set>
                                      <p:cBhvr>
                                        <p:cTn id="28" dur="1" fill="hold">
                                          <p:stCondLst>
                                            <p:cond delay="0"/>
                                          </p:stCondLst>
                                        </p:cTn>
                                        <p:tgtEl>
                                          <p:spTgt spid="54275">
                                            <p:txEl>
                                              <p:pRg st="7" end="7"/>
                                            </p:txEl>
                                          </p:spTgt>
                                        </p:tgtEl>
                                        <p:attrNameLst>
                                          <p:attrName>style.visibility</p:attrName>
                                        </p:attrNameLst>
                                      </p:cBhvr>
                                      <p:to>
                                        <p:strVal val="visible"/>
                                      </p:to>
                                    </p:set>
                                    <p:anim calcmode="lin" valueType="num">
                                      <p:cBhvr additive="base">
                                        <p:cTn id="29" dur="2000" fill="hold"/>
                                        <p:tgtEl>
                                          <p:spTgt spid="54275">
                                            <p:txEl>
                                              <p:pRg st="7" end="7"/>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000"/>
                            </p:stCondLst>
                            <p:childTnLst>
                              <p:par>
                                <p:cTn id="32" presetID="2" presetClass="entr" presetSubtype="12" fill="hold" nodeType="afterEffect">
                                  <p:stCondLst>
                                    <p:cond delay="0"/>
                                  </p:stCondLst>
                                  <p:childTnLst>
                                    <p:set>
                                      <p:cBhvr>
                                        <p:cTn id="33" dur="1" fill="hold">
                                          <p:stCondLst>
                                            <p:cond delay="0"/>
                                          </p:stCondLst>
                                        </p:cTn>
                                        <p:tgtEl>
                                          <p:spTgt spid="54275">
                                            <p:txEl>
                                              <p:pRg st="8" end="8"/>
                                            </p:txEl>
                                          </p:spTgt>
                                        </p:tgtEl>
                                        <p:attrNameLst>
                                          <p:attrName>style.visibility</p:attrName>
                                        </p:attrNameLst>
                                      </p:cBhvr>
                                      <p:to>
                                        <p:strVal val="visible"/>
                                      </p:to>
                                    </p:set>
                                    <p:anim calcmode="lin" valueType="num">
                                      <p:cBhvr additive="base">
                                        <p:cTn id="34" dur="2000" fill="hold"/>
                                        <p:tgtEl>
                                          <p:spTgt spid="54275">
                                            <p:txEl>
                                              <p:pRg st="8" end="8"/>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54275">
                                            <p:txEl>
                                              <p:pRg st="8" end="8"/>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2000"/>
                            </p:stCondLst>
                            <p:childTnLst>
                              <p:par>
                                <p:cTn id="37" presetID="2" presetClass="entr" presetSubtype="12" fill="hold" nodeType="afterEffect">
                                  <p:stCondLst>
                                    <p:cond delay="0"/>
                                  </p:stCondLst>
                                  <p:childTnLst>
                                    <p:set>
                                      <p:cBhvr>
                                        <p:cTn id="38" dur="1" fill="hold">
                                          <p:stCondLst>
                                            <p:cond delay="0"/>
                                          </p:stCondLst>
                                        </p:cTn>
                                        <p:tgtEl>
                                          <p:spTgt spid="54275">
                                            <p:txEl>
                                              <p:pRg st="9" end="9"/>
                                            </p:txEl>
                                          </p:spTgt>
                                        </p:tgtEl>
                                        <p:attrNameLst>
                                          <p:attrName>style.visibility</p:attrName>
                                        </p:attrNameLst>
                                      </p:cBhvr>
                                      <p:to>
                                        <p:strVal val="visible"/>
                                      </p:to>
                                    </p:set>
                                    <p:anim calcmode="lin" valueType="num">
                                      <p:cBhvr additive="base">
                                        <p:cTn id="39" dur="2000" fill="hold"/>
                                        <p:tgtEl>
                                          <p:spTgt spid="54275">
                                            <p:txEl>
                                              <p:pRg st="9" end="9"/>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542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Rot="1" noChangeArrowheads="1"/>
          </p:cNvSpPr>
          <p:nvPr>
            <p:ph idx="1"/>
          </p:nvPr>
        </p:nvSpPr>
        <p:spPr>
          <a:xfrm>
            <a:off x="301625" y="1989138"/>
            <a:ext cx="8540750" cy="4110037"/>
          </a:xfrm>
        </p:spPr>
        <p:txBody>
          <a:bodyPr>
            <a:normAutofit fontScale="92500" lnSpcReduction="10000"/>
          </a:bodyPr>
          <a:lstStyle/>
          <a:p>
            <a:pPr eaLnBrk="1" hangingPunct="1">
              <a:buFont typeface="Wingdings" pitchFamily="2" charset="2"/>
              <a:buNone/>
            </a:pPr>
            <a:r>
              <a:rPr lang="fa-IR" dirty="0" smtClean="0">
                <a:cs typeface="B Titr" pitchFamily="2" charset="-78"/>
              </a:rPr>
              <a:t>این گروه شامل :سیب،پرتقال،خرما،طالبی و...می باشد</a:t>
            </a:r>
          </a:p>
          <a:p>
            <a:pPr eaLnBrk="1" hangingPunct="1"/>
            <a:r>
              <a:rPr lang="fa-IR" dirty="0" smtClean="0">
                <a:cs typeface="B Titr" pitchFamily="2" charset="-78"/>
              </a:rPr>
              <a:t>میزان مورد نیاز روزانه 4-2واحد</a:t>
            </a:r>
          </a:p>
          <a:p>
            <a:pPr algn="ctr" eaLnBrk="1" hangingPunct="1">
              <a:buFont typeface="Wingdings" pitchFamily="2" charset="2"/>
              <a:buNone/>
            </a:pPr>
            <a:r>
              <a:rPr lang="fa-IR" dirty="0" smtClean="0">
                <a:solidFill>
                  <a:srgbClr val="FF0000"/>
                </a:solidFill>
                <a:cs typeface="B Titr" pitchFamily="2" charset="-78"/>
              </a:rPr>
              <a:t>یک سهم این گروه</a:t>
            </a:r>
          </a:p>
          <a:p>
            <a:pPr eaLnBrk="1" hangingPunct="1"/>
            <a:r>
              <a:rPr lang="fa-IR" dirty="0" smtClean="0">
                <a:cs typeface="B Titr" pitchFamily="2" charset="-78"/>
              </a:rPr>
              <a:t>یک عدد میوه متوسط ویا یک قاچ خربزه به اندازه یک لیوان</a:t>
            </a:r>
          </a:p>
          <a:p>
            <a:pPr eaLnBrk="1" hangingPunct="1"/>
            <a:r>
              <a:rPr lang="fa-IR" dirty="0" smtClean="0">
                <a:cs typeface="B Titr" pitchFamily="2" charset="-78"/>
              </a:rPr>
              <a:t>نصف لیوان کمپوت</a:t>
            </a:r>
          </a:p>
          <a:p>
            <a:pPr eaLnBrk="1" hangingPunct="1"/>
            <a:r>
              <a:rPr lang="fa-IR" dirty="0" smtClean="0">
                <a:cs typeface="B Titr" pitchFamily="2" charset="-78"/>
              </a:rPr>
              <a:t>3/4لیوان آب میوه</a:t>
            </a:r>
          </a:p>
          <a:p>
            <a:r>
              <a:rPr lang="fa-IR" dirty="0" smtClean="0">
                <a:cs typeface="B Titr" pitchFamily="2" charset="-78"/>
              </a:rPr>
              <a:t>1/4 لیوان میوه های خشک</a:t>
            </a:r>
          </a:p>
          <a:p>
            <a:pPr eaLnBrk="1" hangingPunct="1"/>
            <a:r>
              <a:rPr lang="fa-IR" dirty="0" smtClean="0">
                <a:cs typeface="B Titr" pitchFamily="2" charset="-78"/>
              </a:rPr>
              <a:t>3عدد خرما</a:t>
            </a:r>
            <a:endParaRPr lang="en-US" dirty="0" smtClean="0">
              <a:ea typeface="Majalla UI"/>
              <a:cs typeface="B Titr" pitchFamily="2" charset="-78"/>
            </a:endParaRPr>
          </a:p>
        </p:txBody>
      </p:sp>
      <p:sp>
        <p:nvSpPr>
          <p:cNvPr id="58372" name="AutoShape 4"/>
          <p:cNvSpPr>
            <a:spLocks noChangeArrowheads="1"/>
          </p:cNvSpPr>
          <p:nvPr/>
        </p:nvSpPr>
        <p:spPr bwMode="auto">
          <a:xfrm>
            <a:off x="4140200" y="260350"/>
            <a:ext cx="2879725" cy="1295400"/>
          </a:xfrm>
          <a:prstGeom prst="cloudCallout">
            <a:avLst>
              <a:gd name="adj1" fmla="val -41787"/>
              <a:gd name="adj2" fmla="val 86273"/>
            </a:avLst>
          </a:prstGeom>
          <a:solidFill>
            <a:schemeClr val="tx1"/>
          </a:solidFill>
          <a:ln w="9525">
            <a:solidFill>
              <a:schemeClr val="tx1"/>
            </a:solidFill>
            <a:round/>
            <a:headEnd/>
            <a:tailEnd/>
          </a:ln>
        </p:spPr>
        <p:txBody>
          <a:bodyPr/>
          <a:lstStyle/>
          <a:p>
            <a:pPr algn="ctr"/>
            <a:r>
              <a:rPr lang="fa-IR" sz="3600">
                <a:solidFill>
                  <a:srgbClr val="FF0000"/>
                </a:solidFill>
                <a:cs typeface="Zar" pitchFamily="2" charset="-78"/>
              </a:rPr>
              <a:t>ميوه جات</a:t>
            </a:r>
            <a:endParaRPr lang="en-US" sz="3600">
              <a:solidFill>
                <a:srgbClr val="FF0000"/>
              </a:solidFill>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diamond(in)">
                                      <p:cBhvr>
                                        <p:cTn id="12" dur="2000"/>
                                        <p:tgtEl>
                                          <p:spTgt spid="58371">
                                            <p:txEl>
                                              <p:pRg st="0" end="0"/>
                                            </p:txEl>
                                          </p:spTgt>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58371">
                                            <p:txEl>
                                              <p:pRg st="1" end="1"/>
                                            </p:txEl>
                                          </p:spTgt>
                                        </p:tgtEl>
                                        <p:attrNameLst>
                                          <p:attrName>style.visibility</p:attrName>
                                        </p:attrNameLst>
                                      </p:cBhvr>
                                      <p:to>
                                        <p:strVal val="visible"/>
                                      </p:to>
                                    </p:set>
                                    <p:animEffect transition="in" filter="diamond(in)">
                                      <p:cBhvr>
                                        <p:cTn id="16" dur="2000"/>
                                        <p:tgtEl>
                                          <p:spTgt spid="58371">
                                            <p:txEl>
                                              <p:pRg st="1" end="1"/>
                                            </p:txEl>
                                          </p:spTgt>
                                        </p:tgtEl>
                                      </p:cBhvr>
                                    </p:animEffect>
                                  </p:childTnLst>
                                </p:cTn>
                              </p:par>
                            </p:childTnLst>
                          </p:cTn>
                        </p:par>
                        <p:par>
                          <p:cTn id="17" fill="hold">
                            <p:stCondLst>
                              <p:cond delay="4500"/>
                            </p:stCondLst>
                            <p:childTnLst>
                              <p:par>
                                <p:cTn id="18" presetID="8" presetClass="entr" presetSubtype="16" fill="hold" nodeType="after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Effect transition="in" filter="diamond(in)">
                                      <p:cBhvr>
                                        <p:cTn id="20" dur="2000"/>
                                        <p:tgtEl>
                                          <p:spTgt spid="58371">
                                            <p:txEl>
                                              <p:pRg st="2" end="2"/>
                                            </p:txEl>
                                          </p:spTgt>
                                        </p:tgtEl>
                                      </p:cBhvr>
                                    </p:animEffec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58371">
                                            <p:txEl>
                                              <p:pRg st="3" end="3"/>
                                            </p:txEl>
                                          </p:spTgt>
                                        </p:tgtEl>
                                        <p:attrNameLst>
                                          <p:attrName>style.visibility</p:attrName>
                                        </p:attrNameLst>
                                      </p:cBhvr>
                                      <p:to>
                                        <p:strVal val="visible"/>
                                      </p:to>
                                    </p:set>
                                    <p:animEffect transition="in" filter="diamond(in)">
                                      <p:cBhvr>
                                        <p:cTn id="24" dur="2000"/>
                                        <p:tgtEl>
                                          <p:spTgt spid="58371">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diamond(in)">
                                      <p:cBhvr>
                                        <p:cTn id="27" dur="2000"/>
                                        <p:tgtEl>
                                          <p:spTgt spid="58371">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58371">
                                            <p:txEl>
                                              <p:pRg st="5" end="5"/>
                                            </p:txEl>
                                          </p:spTgt>
                                        </p:tgtEl>
                                        <p:attrNameLst>
                                          <p:attrName>style.visibility</p:attrName>
                                        </p:attrNameLst>
                                      </p:cBhvr>
                                      <p:to>
                                        <p:strVal val="visible"/>
                                      </p:to>
                                    </p:set>
                                    <p:animEffect transition="in" filter="diamond(in)">
                                      <p:cBhvr>
                                        <p:cTn id="30" dur="2000"/>
                                        <p:tgtEl>
                                          <p:spTgt spid="58371">
                                            <p:txEl>
                                              <p:pRg st="5" end="5"/>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58371">
                                            <p:txEl>
                                              <p:pRg st="6" end="6"/>
                                            </p:txEl>
                                          </p:spTgt>
                                        </p:tgtEl>
                                        <p:attrNameLst>
                                          <p:attrName>style.visibility</p:attrName>
                                        </p:attrNameLst>
                                      </p:cBhvr>
                                      <p:to>
                                        <p:strVal val="visible"/>
                                      </p:to>
                                    </p:set>
                                    <p:animEffect transition="in" filter="diamond(in)">
                                      <p:cBhvr>
                                        <p:cTn id="33" dur="2000"/>
                                        <p:tgtEl>
                                          <p:spTgt spid="58371">
                                            <p:txEl>
                                              <p:pRg st="6" end="6"/>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58371">
                                            <p:txEl>
                                              <p:pRg st="7" end="7"/>
                                            </p:txEl>
                                          </p:spTgt>
                                        </p:tgtEl>
                                        <p:attrNameLst>
                                          <p:attrName>style.visibility</p:attrName>
                                        </p:attrNameLst>
                                      </p:cBhvr>
                                      <p:to>
                                        <p:strVal val="visible"/>
                                      </p:to>
                                    </p:set>
                                    <p:animEffect transition="in" filter="diamond(in)">
                                      <p:cBhvr>
                                        <p:cTn id="36" dur="2000"/>
                                        <p:tgtEl>
                                          <p:spTgt spid="58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idx="1"/>
          </p:nvPr>
        </p:nvSpPr>
        <p:spPr/>
        <p:txBody>
          <a:bodyPr/>
          <a:lstStyle/>
          <a:p>
            <a:pPr eaLnBrk="1" hangingPunct="1"/>
            <a:r>
              <a:rPr lang="ar-SA" b="1" dirty="0" smtClean="0">
                <a:ea typeface="Yagut"/>
                <a:cs typeface="B Titr" pitchFamily="2" charset="-78"/>
              </a:rPr>
              <a:t>پروتئین</a:t>
            </a:r>
            <a:endParaRPr lang="en-US" b="1" dirty="0" smtClean="0">
              <a:ea typeface="Yagut"/>
              <a:cs typeface="B Titr" pitchFamily="2" charset="-78"/>
            </a:endParaRPr>
          </a:p>
          <a:p>
            <a:pPr eaLnBrk="1" hangingPunct="1"/>
            <a:r>
              <a:rPr lang="ar-SA" b="1" dirty="0" smtClean="0">
                <a:ea typeface="Yagut"/>
                <a:cs typeface="B Titr" pitchFamily="2" charset="-78"/>
              </a:rPr>
              <a:t>فسفر</a:t>
            </a:r>
            <a:endParaRPr lang="en-US" b="1" dirty="0" smtClean="0">
              <a:ea typeface="Yagut"/>
              <a:cs typeface="B Titr" pitchFamily="2" charset="-78"/>
            </a:endParaRPr>
          </a:p>
          <a:p>
            <a:pPr eaLnBrk="1" hangingPunct="1"/>
            <a:r>
              <a:rPr lang="ar-SA" b="1" dirty="0" smtClean="0">
                <a:ea typeface="Yagut"/>
                <a:cs typeface="B Titr" pitchFamily="2" charset="-78"/>
              </a:rPr>
              <a:t>منیزیم</a:t>
            </a:r>
            <a:endParaRPr lang="en-US" b="1" dirty="0" smtClean="0">
              <a:ea typeface="Yagut"/>
              <a:cs typeface="B Titr" pitchFamily="2" charset="-78"/>
            </a:endParaRPr>
          </a:p>
          <a:p>
            <a:pPr eaLnBrk="1" hangingPunct="1"/>
            <a:r>
              <a:rPr lang="ar-SA" b="1" dirty="0" smtClean="0">
                <a:ea typeface="Yagut"/>
                <a:cs typeface="B Titr" pitchFamily="2" charset="-78"/>
              </a:rPr>
              <a:t>آهن</a:t>
            </a:r>
            <a:endParaRPr lang="en-US" b="1" dirty="0" smtClean="0">
              <a:ea typeface="Yagut"/>
              <a:cs typeface="B Titr" pitchFamily="2" charset="-78"/>
            </a:endParaRPr>
          </a:p>
          <a:p>
            <a:pPr eaLnBrk="1" hangingPunct="1"/>
            <a:r>
              <a:rPr lang="ar-SA" b="1" dirty="0" smtClean="0">
                <a:ea typeface="Yagut"/>
                <a:cs typeface="B Titr" pitchFamily="2" charset="-78"/>
              </a:rPr>
              <a:t>ویتامین</a:t>
            </a:r>
            <a:r>
              <a:rPr lang="en-US" b="1" dirty="0" smtClean="0">
                <a:ea typeface="Yagut"/>
                <a:cs typeface="B Titr" pitchFamily="2" charset="-78"/>
              </a:rPr>
              <a:t> B</a:t>
            </a:r>
            <a:r>
              <a:rPr lang="en-US" b="1" baseline="-25000" dirty="0" smtClean="0">
                <a:ea typeface="Yagut"/>
                <a:cs typeface="B Titr" pitchFamily="2" charset="-78"/>
              </a:rPr>
              <a:t>6</a:t>
            </a:r>
            <a:endParaRPr lang="en-US" b="1" dirty="0" smtClean="0">
              <a:ea typeface="Yagut"/>
              <a:cs typeface="B Titr" pitchFamily="2" charset="-78"/>
            </a:endParaRPr>
          </a:p>
          <a:p>
            <a:pPr eaLnBrk="1" hangingPunct="1"/>
            <a:r>
              <a:rPr lang="en-US" b="1" dirty="0" smtClean="0">
                <a:ea typeface="Yagut"/>
                <a:cs typeface="B Titr" pitchFamily="2" charset="-78"/>
              </a:rPr>
              <a:t> </a:t>
            </a:r>
            <a:r>
              <a:rPr lang="ar-SA" altLang="en-US" b="1" dirty="0" smtClean="0">
                <a:ea typeface="Yagut"/>
                <a:cs typeface="B Titr" pitchFamily="2" charset="-78"/>
              </a:rPr>
              <a:t>ویتامین</a:t>
            </a:r>
            <a:r>
              <a:rPr lang="en-US" altLang="en-US" b="1" dirty="0" smtClean="0">
                <a:ea typeface="Yagut"/>
                <a:cs typeface="B Titr" pitchFamily="2" charset="-78"/>
              </a:rPr>
              <a:t> </a:t>
            </a:r>
            <a:r>
              <a:rPr lang="en-US" b="1" dirty="0" smtClean="0">
                <a:ea typeface="Yagut"/>
                <a:cs typeface="B Titr" pitchFamily="2" charset="-78"/>
              </a:rPr>
              <a:t>B</a:t>
            </a:r>
            <a:r>
              <a:rPr lang="en-US" b="1" baseline="-25000" dirty="0" smtClean="0">
                <a:ea typeface="Yagut"/>
                <a:cs typeface="B Titr" pitchFamily="2" charset="-78"/>
              </a:rPr>
              <a:t>12 </a:t>
            </a:r>
            <a:endParaRPr lang="en-US" b="1" dirty="0" smtClean="0">
              <a:ea typeface="Yagut"/>
              <a:cs typeface="B Titr" pitchFamily="2" charset="-78"/>
            </a:endParaRPr>
          </a:p>
          <a:p>
            <a:pPr eaLnBrk="1" hangingPunct="1"/>
            <a:r>
              <a:rPr lang="en-US" b="1" dirty="0" smtClean="0">
                <a:ea typeface="Yagut"/>
                <a:cs typeface="B Titr" pitchFamily="2" charset="-78"/>
              </a:rPr>
              <a:t> </a:t>
            </a:r>
            <a:r>
              <a:rPr lang="ar-SA" altLang="en-US" b="1" dirty="0" smtClean="0">
                <a:ea typeface="Yagut"/>
                <a:cs typeface="B Titr" pitchFamily="2" charset="-78"/>
              </a:rPr>
              <a:t>روی</a:t>
            </a:r>
            <a:r>
              <a:rPr lang="en-US" altLang="en-US" b="1" dirty="0" smtClean="0">
                <a:ea typeface="Yagut"/>
                <a:cs typeface="B Titr" pitchFamily="2" charset="-78"/>
              </a:rPr>
              <a:t> </a:t>
            </a:r>
            <a:endParaRPr lang="en-US" altLang="en-US" b="1" baseline="-25000" dirty="0" smtClean="0">
              <a:ea typeface="Yagut"/>
              <a:cs typeface="B Titr" pitchFamily="2" charset="-78"/>
            </a:endParaRPr>
          </a:p>
          <a:p>
            <a:pPr eaLnBrk="1" hangingPunct="1"/>
            <a:endParaRPr lang="en-US" b="1" dirty="0" smtClean="0">
              <a:ea typeface="Yagut"/>
              <a:cs typeface="Yagut"/>
            </a:endParaRPr>
          </a:p>
        </p:txBody>
      </p:sp>
      <p:sp>
        <p:nvSpPr>
          <p:cNvPr id="37891" name="AutoShape 3"/>
          <p:cNvSpPr>
            <a:spLocks noChangeArrowheads="1"/>
          </p:cNvSpPr>
          <p:nvPr/>
        </p:nvSpPr>
        <p:spPr bwMode="auto">
          <a:xfrm>
            <a:off x="5638800" y="304800"/>
            <a:ext cx="2743200" cy="1219200"/>
          </a:xfrm>
          <a:prstGeom prst="wedgeRoundRectCallout">
            <a:avLst>
              <a:gd name="adj1" fmla="val -46065"/>
              <a:gd name="adj2" fmla="val 75389"/>
              <a:gd name="adj3" fmla="val 16667"/>
            </a:avLst>
          </a:prstGeom>
          <a:solidFill>
            <a:srgbClr val="FEDDB4"/>
          </a:solidFill>
          <a:ln w="38100">
            <a:solidFill>
              <a:srgbClr val="666633"/>
            </a:solidFill>
            <a:miter lim="800000"/>
            <a:headEnd/>
            <a:tailEnd/>
          </a:ln>
          <a:effectLst>
            <a:outerShdw dist="192186" dir="455679" algn="ctr" rotWithShape="0">
              <a:schemeClr val="bg2"/>
            </a:outerShdw>
          </a:effectLst>
        </p:spPr>
        <p:txBody>
          <a:bodyPr wrap="none" anchor="ctr"/>
          <a:lstStyle/>
          <a:p>
            <a:pPr algn="ctr" eaLnBrk="0" hangingPunct="0">
              <a:defRPr/>
            </a:pPr>
            <a:r>
              <a:rPr lang="ar-SA" sz="3200" b="1">
                <a:solidFill>
                  <a:srgbClr val="000066"/>
                </a:solidFill>
                <a:latin typeface="Times New Roman" pitchFamily="18" charset="0"/>
                <a:cs typeface="Yagut" pitchFamily="2" charset="-78"/>
              </a:rPr>
              <a:t>گروه گوشت</a:t>
            </a:r>
            <a:endParaRPr lang="en-US" sz="3200" b="1">
              <a:solidFill>
                <a:srgbClr val="000066"/>
              </a:solidFill>
              <a:latin typeface="Times New Roman" pitchFamily="18" charset="0"/>
              <a:cs typeface="Yagut" pitchFamily="2" charset="-78"/>
            </a:endParaRPr>
          </a:p>
        </p:txBody>
      </p:sp>
      <p:pic>
        <p:nvPicPr>
          <p:cNvPr id="37892" name="Picture 4" descr="Negar 0346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43100"/>
            <a:ext cx="6096000" cy="4852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2000"/>
                                        <p:tgtEl>
                                          <p:spTgt spid="378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dissolve">
                                      <p:cBhvr>
                                        <p:cTn id="10" dur="2000"/>
                                        <p:tgtEl>
                                          <p:spTgt spid="37891"/>
                                        </p:tgtEl>
                                      </p:cBhvr>
                                    </p:animEffect>
                                  </p:childTnLst>
                                </p:cTn>
                              </p:par>
                            </p:childTnLst>
                          </p:cTn>
                        </p:par>
                        <p:par>
                          <p:cTn id="11" fill="hold">
                            <p:stCondLst>
                              <p:cond delay="2000"/>
                            </p:stCondLst>
                            <p:childTnLst>
                              <p:par>
                                <p:cTn id="12" presetID="2" presetClass="entr" presetSubtype="1" fill="hold" grpId="0" nodeType="afterEffect">
                                  <p:stCondLst>
                                    <p:cond delay="0"/>
                                  </p:stCondLst>
                                  <p:childTnLst>
                                    <p:set>
                                      <p:cBhvr>
                                        <p:cTn id="13" dur="1" fill="hold">
                                          <p:stCondLst>
                                            <p:cond delay="0"/>
                                          </p:stCondLst>
                                        </p:cTn>
                                        <p:tgtEl>
                                          <p:spTgt spid="37890">
                                            <p:txEl>
                                              <p:pRg st="0" end="0"/>
                                            </p:txEl>
                                          </p:spTgt>
                                        </p:tgtEl>
                                        <p:attrNameLst>
                                          <p:attrName>style.visibility</p:attrName>
                                        </p:attrNameLst>
                                      </p:cBhvr>
                                      <p:to>
                                        <p:strVal val="visible"/>
                                      </p:to>
                                    </p:set>
                                    <p:anim calcmode="lin" valueType="num">
                                      <p:cBhvr additive="base">
                                        <p:cTn id="14" dur="2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7890">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4000"/>
                            </p:stCondLst>
                            <p:childTnLst>
                              <p:par>
                                <p:cTn id="17" presetID="2" presetClass="entr" presetSubtype="1" fill="hold" grpId="0" nodeType="afterEffect">
                                  <p:stCondLst>
                                    <p:cond delay="0"/>
                                  </p:stCondLst>
                                  <p:childTnLst>
                                    <p:set>
                                      <p:cBhvr>
                                        <p:cTn id="18" dur="1" fill="hold">
                                          <p:stCondLst>
                                            <p:cond delay="0"/>
                                          </p:stCondLst>
                                        </p:cTn>
                                        <p:tgtEl>
                                          <p:spTgt spid="37890">
                                            <p:txEl>
                                              <p:pRg st="1" end="1"/>
                                            </p:txEl>
                                          </p:spTgt>
                                        </p:tgtEl>
                                        <p:attrNameLst>
                                          <p:attrName>style.visibility</p:attrName>
                                        </p:attrNameLst>
                                      </p:cBhvr>
                                      <p:to>
                                        <p:strVal val="visible"/>
                                      </p:to>
                                    </p:set>
                                    <p:anim calcmode="lin" valueType="num">
                                      <p:cBhvr additive="base">
                                        <p:cTn id="19" dur="2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7890">
                                            <p:txEl>
                                              <p:pRg st="1" end="1"/>
                                            </p:txEl>
                                          </p:spTgt>
                                        </p:tgtEl>
                                        <p:attrNameLst>
                                          <p:attrName>ppt_y</p:attrName>
                                        </p:attrNameLst>
                                      </p:cBhvr>
                                      <p:tavLst>
                                        <p:tav tm="0">
                                          <p:val>
                                            <p:strVal val="0-#ppt_h/2"/>
                                          </p:val>
                                        </p:tav>
                                        <p:tav tm="100000">
                                          <p:val>
                                            <p:strVal val="#ppt_y"/>
                                          </p:val>
                                        </p:tav>
                                      </p:tavLst>
                                    </p:anim>
                                  </p:childTnLst>
                                </p:cTn>
                              </p:par>
                            </p:childTnLst>
                          </p:cTn>
                        </p:par>
                        <p:par>
                          <p:cTn id="21" fill="hold">
                            <p:stCondLst>
                              <p:cond delay="6000"/>
                            </p:stCondLst>
                            <p:childTnLst>
                              <p:par>
                                <p:cTn id="22" presetID="2" presetClass="entr" presetSubtype="1" fill="hold" grpId="0" nodeType="afterEffect">
                                  <p:stCondLst>
                                    <p:cond delay="0"/>
                                  </p:stCondLst>
                                  <p:childTnLst>
                                    <p:set>
                                      <p:cBhvr>
                                        <p:cTn id="23" dur="1" fill="hold">
                                          <p:stCondLst>
                                            <p:cond delay="0"/>
                                          </p:stCondLst>
                                        </p:cTn>
                                        <p:tgtEl>
                                          <p:spTgt spid="37890">
                                            <p:txEl>
                                              <p:pRg st="2" end="2"/>
                                            </p:txEl>
                                          </p:spTgt>
                                        </p:tgtEl>
                                        <p:attrNameLst>
                                          <p:attrName>style.visibility</p:attrName>
                                        </p:attrNameLst>
                                      </p:cBhvr>
                                      <p:to>
                                        <p:strVal val="visible"/>
                                      </p:to>
                                    </p:set>
                                    <p:anim calcmode="lin" valueType="num">
                                      <p:cBhvr additive="base">
                                        <p:cTn id="24" dur="2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7890">
                                            <p:txEl>
                                              <p:pRg st="2" end="2"/>
                                            </p:txEl>
                                          </p:spTgt>
                                        </p:tgtEl>
                                        <p:attrNameLst>
                                          <p:attrName>ppt_y</p:attrName>
                                        </p:attrNameLst>
                                      </p:cBhvr>
                                      <p:tavLst>
                                        <p:tav tm="0">
                                          <p:val>
                                            <p:strVal val="0-#ppt_h/2"/>
                                          </p:val>
                                        </p:tav>
                                        <p:tav tm="100000">
                                          <p:val>
                                            <p:strVal val="#ppt_y"/>
                                          </p:val>
                                        </p:tav>
                                      </p:tavLst>
                                    </p:anim>
                                  </p:childTnLst>
                                </p:cTn>
                              </p:par>
                            </p:childTnLst>
                          </p:cTn>
                        </p:par>
                        <p:par>
                          <p:cTn id="26" fill="hold">
                            <p:stCondLst>
                              <p:cond delay="8000"/>
                            </p:stCondLst>
                            <p:childTnLst>
                              <p:par>
                                <p:cTn id="27" presetID="2" presetClass="entr" presetSubtype="1" fill="hold" grpId="0" nodeType="afterEffect">
                                  <p:stCondLst>
                                    <p:cond delay="0"/>
                                  </p:stCondLst>
                                  <p:childTnLst>
                                    <p:set>
                                      <p:cBhvr>
                                        <p:cTn id="28" dur="1" fill="hold">
                                          <p:stCondLst>
                                            <p:cond delay="0"/>
                                          </p:stCondLst>
                                        </p:cTn>
                                        <p:tgtEl>
                                          <p:spTgt spid="37890">
                                            <p:txEl>
                                              <p:pRg st="3" end="3"/>
                                            </p:txEl>
                                          </p:spTgt>
                                        </p:tgtEl>
                                        <p:attrNameLst>
                                          <p:attrName>style.visibility</p:attrName>
                                        </p:attrNameLst>
                                      </p:cBhvr>
                                      <p:to>
                                        <p:strVal val="visible"/>
                                      </p:to>
                                    </p:set>
                                    <p:anim calcmode="lin" valueType="num">
                                      <p:cBhvr additive="base">
                                        <p:cTn id="29" dur="2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7890">
                                            <p:txEl>
                                              <p:pRg st="3" end="3"/>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0000"/>
                            </p:stCondLst>
                            <p:childTnLst>
                              <p:par>
                                <p:cTn id="32" presetID="2" presetClass="entr" presetSubtype="1" fill="hold" grpId="0" nodeType="afterEffect">
                                  <p:stCondLst>
                                    <p:cond delay="0"/>
                                  </p:stCondLst>
                                  <p:childTnLst>
                                    <p:set>
                                      <p:cBhvr>
                                        <p:cTn id="33" dur="1" fill="hold">
                                          <p:stCondLst>
                                            <p:cond delay="0"/>
                                          </p:stCondLst>
                                        </p:cTn>
                                        <p:tgtEl>
                                          <p:spTgt spid="37890">
                                            <p:txEl>
                                              <p:pRg st="4" end="4"/>
                                            </p:txEl>
                                          </p:spTgt>
                                        </p:tgtEl>
                                        <p:attrNameLst>
                                          <p:attrName>style.visibility</p:attrName>
                                        </p:attrNameLst>
                                      </p:cBhvr>
                                      <p:to>
                                        <p:strVal val="visible"/>
                                      </p:to>
                                    </p:set>
                                    <p:anim calcmode="lin" valueType="num">
                                      <p:cBhvr additive="base">
                                        <p:cTn id="34" dur="2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7890">
                                            <p:txEl>
                                              <p:pRg st="4" end="4"/>
                                            </p:txEl>
                                          </p:spTgt>
                                        </p:tgtEl>
                                        <p:attrNameLst>
                                          <p:attrName>ppt_y</p:attrName>
                                        </p:attrNameLst>
                                      </p:cBhvr>
                                      <p:tavLst>
                                        <p:tav tm="0">
                                          <p:val>
                                            <p:strVal val="0-#ppt_h/2"/>
                                          </p:val>
                                        </p:tav>
                                        <p:tav tm="100000">
                                          <p:val>
                                            <p:strVal val="#ppt_y"/>
                                          </p:val>
                                        </p:tav>
                                      </p:tavLst>
                                    </p:anim>
                                  </p:childTnLst>
                                </p:cTn>
                              </p:par>
                            </p:childTnLst>
                          </p:cTn>
                        </p:par>
                        <p:par>
                          <p:cTn id="36" fill="hold">
                            <p:stCondLst>
                              <p:cond delay="12000"/>
                            </p:stCondLst>
                            <p:childTnLst>
                              <p:par>
                                <p:cTn id="37" presetID="2" presetClass="entr" presetSubtype="1" fill="hold" grpId="0" nodeType="afterEffect">
                                  <p:stCondLst>
                                    <p:cond delay="0"/>
                                  </p:stCondLst>
                                  <p:childTnLst>
                                    <p:set>
                                      <p:cBhvr>
                                        <p:cTn id="38" dur="1" fill="hold">
                                          <p:stCondLst>
                                            <p:cond delay="0"/>
                                          </p:stCondLst>
                                        </p:cTn>
                                        <p:tgtEl>
                                          <p:spTgt spid="37890">
                                            <p:txEl>
                                              <p:pRg st="5" end="5"/>
                                            </p:txEl>
                                          </p:spTgt>
                                        </p:tgtEl>
                                        <p:attrNameLst>
                                          <p:attrName>style.visibility</p:attrName>
                                        </p:attrNameLst>
                                      </p:cBhvr>
                                      <p:to>
                                        <p:strVal val="visible"/>
                                      </p:to>
                                    </p:set>
                                    <p:anim calcmode="lin" valueType="num">
                                      <p:cBhvr additive="base">
                                        <p:cTn id="39" dur="2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7890">
                                            <p:txEl>
                                              <p:pRg st="5" end="5"/>
                                            </p:txEl>
                                          </p:spTgt>
                                        </p:tgtEl>
                                        <p:attrNameLst>
                                          <p:attrName>ppt_y</p:attrName>
                                        </p:attrNameLst>
                                      </p:cBhvr>
                                      <p:tavLst>
                                        <p:tav tm="0">
                                          <p:val>
                                            <p:strVal val="0-#ppt_h/2"/>
                                          </p:val>
                                        </p:tav>
                                        <p:tav tm="100000">
                                          <p:val>
                                            <p:strVal val="#ppt_y"/>
                                          </p:val>
                                        </p:tav>
                                      </p:tavLst>
                                    </p:anim>
                                  </p:childTnLst>
                                </p:cTn>
                              </p:par>
                            </p:childTnLst>
                          </p:cTn>
                        </p:par>
                        <p:par>
                          <p:cTn id="41" fill="hold">
                            <p:stCondLst>
                              <p:cond delay="14000"/>
                            </p:stCondLst>
                            <p:childTnLst>
                              <p:par>
                                <p:cTn id="42" presetID="2" presetClass="entr" presetSubtype="1" fill="hold" grpId="0" nodeType="afterEffect">
                                  <p:stCondLst>
                                    <p:cond delay="0"/>
                                  </p:stCondLst>
                                  <p:childTnLst>
                                    <p:set>
                                      <p:cBhvr>
                                        <p:cTn id="43" dur="1" fill="hold">
                                          <p:stCondLst>
                                            <p:cond delay="0"/>
                                          </p:stCondLst>
                                        </p:cTn>
                                        <p:tgtEl>
                                          <p:spTgt spid="37890">
                                            <p:txEl>
                                              <p:pRg st="6" end="6"/>
                                            </p:txEl>
                                          </p:spTgt>
                                        </p:tgtEl>
                                        <p:attrNameLst>
                                          <p:attrName>style.visibility</p:attrName>
                                        </p:attrNameLst>
                                      </p:cBhvr>
                                      <p:to>
                                        <p:strVal val="visible"/>
                                      </p:to>
                                    </p:set>
                                    <p:anim calcmode="lin" valueType="num">
                                      <p:cBhvr additive="base">
                                        <p:cTn id="44" dur="20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7890">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P spid="3789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Rot="1" noChangeArrowheads="1"/>
          </p:cNvSpPr>
          <p:nvPr>
            <p:ph idx="1"/>
          </p:nvPr>
        </p:nvSpPr>
        <p:spPr>
          <a:xfrm>
            <a:off x="301625" y="2060575"/>
            <a:ext cx="8540750" cy="4038600"/>
          </a:xfrm>
        </p:spPr>
        <p:txBody>
          <a:bodyPr>
            <a:normAutofit lnSpcReduction="10000"/>
          </a:bodyPr>
          <a:lstStyle/>
          <a:p>
            <a:pPr eaLnBrk="1" hangingPunct="1">
              <a:lnSpc>
                <a:spcPct val="90000"/>
              </a:lnSpc>
              <a:buFont typeface="Wingdings" pitchFamily="2" charset="2"/>
              <a:buNone/>
            </a:pPr>
            <a:r>
              <a:rPr lang="fa-IR" dirty="0" smtClean="0">
                <a:cs typeface="B Titr" pitchFamily="2" charset="-78"/>
              </a:rPr>
              <a:t>این گروه شامل:گوشت ،مرغ،ماهی،تخم مرغ،مغزها می باشد.</a:t>
            </a:r>
          </a:p>
          <a:p>
            <a:pPr eaLnBrk="1" hangingPunct="1">
              <a:lnSpc>
                <a:spcPct val="90000"/>
              </a:lnSpc>
            </a:pPr>
            <a:r>
              <a:rPr lang="fa-IR" dirty="0" smtClean="0">
                <a:cs typeface="B Titr" pitchFamily="2" charset="-78"/>
              </a:rPr>
              <a:t>میزان مورد نیاز روزانه 3-2واحد</a:t>
            </a:r>
          </a:p>
          <a:p>
            <a:pPr algn="ctr" eaLnBrk="1" hangingPunct="1">
              <a:lnSpc>
                <a:spcPct val="90000"/>
              </a:lnSpc>
              <a:buFont typeface="Wingdings" pitchFamily="2" charset="2"/>
              <a:buNone/>
            </a:pPr>
            <a:r>
              <a:rPr lang="fa-IR" dirty="0" smtClean="0">
                <a:solidFill>
                  <a:srgbClr val="FF0000"/>
                </a:solidFill>
                <a:cs typeface="B Titr" pitchFamily="2" charset="-78"/>
              </a:rPr>
              <a:t>یک سهم این گروه</a:t>
            </a:r>
          </a:p>
          <a:p>
            <a:pPr eaLnBrk="1" hangingPunct="1">
              <a:lnSpc>
                <a:spcPct val="90000"/>
              </a:lnSpc>
            </a:pPr>
            <a:r>
              <a:rPr lang="fa-IR" dirty="0" smtClean="0">
                <a:cs typeface="B Titr" pitchFamily="2" charset="-78"/>
              </a:rPr>
              <a:t>30گرم گوشت ، مرغ، ماهی</a:t>
            </a:r>
          </a:p>
          <a:p>
            <a:pPr eaLnBrk="1" hangingPunct="1">
              <a:lnSpc>
                <a:spcPct val="90000"/>
              </a:lnSpc>
            </a:pPr>
            <a:r>
              <a:rPr lang="fa-IR" dirty="0" smtClean="0">
                <a:cs typeface="B Titr" pitchFamily="2" charset="-78"/>
              </a:rPr>
              <a:t>یک عدد تخم مرغ</a:t>
            </a:r>
          </a:p>
          <a:p>
            <a:pPr eaLnBrk="1" hangingPunct="1">
              <a:lnSpc>
                <a:spcPct val="90000"/>
              </a:lnSpc>
            </a:pPr>
            <a:r>
              <a:rPr lang="fa-IR" dirty="0" smtClean="0">
                <a:cs typeface="B Titr" pitchFamily="2" charset="-78"/>
              </a:rPr>
              <a:t>نصف لیوان حبوبات پخته</a:t>
            </a:r>
          </a:p>
          <a:p>
            <a:pPr eaLnBrk="1" hangingPunct="1">
              <a:lnSpc>
                <a:spcPct val="90000"/>
              </a:lnSpc>
            </a:pPr>
            <a:r>
              <a:rPr lang="fa-IR" dirty="0" smtClean="0">
                <a:cs typeface="B Titr" pitchFamily="2" charset="-78"/>
              </a:rPr>
              <a:t>یک سوم لیوان مغزها</a:t>
            </a:r>
            <a:endParaRPr lang="en-US" dirty="0" smtClean="0">
              <a:ea typeface="Majalla UI"/>
              <a:cs typeface="B Titr" pitchFamily="2" charset="-78"/>
            </a:endParaRPr>
          </a:p>
        </p:txBody>
      </p:sp>
      <p:sp>
        <p:nvSpPr>
          <p:cNvPr id="60420" name="AutoShape 4"/>
          <p:cNvSpPr>
            <a:spLocks noChangeArrowheads="1"/>
          </p:cNvSpPr>
          <p:nvPr/>
        </p:nvSpPr>
        <p:spPr bwMode="auto">
          <a:xfrm>
            <a:off x="4140200" y="260350"/>
            <a:ext cx="2879725" cy="1295400"/>
          </a:xfrm>
          <a:prstGeom prst="cloudCallout">
            <a:avLst>
              <a:gd name="adj1" fmla="val -41787"/>
              <a:gd name="adj2" fmla="val 86273"/>
            </a:avLst>
          </a:prstGeom>
          <a:solidFill>
            <a:schemeClr val="tx1"/>
          </a:solidFill>
          <a:ln w="9525">
            <a:solidFill>
              <a:schemeClr val="tx1"/>
            </a:solidFill>
            <a:round/>
            <a:headEnd/>
            <a:tailEnd/>
          </a:ln>
        </p:spPr>
        <p:txBody>
          <a:bodyPr/>
          <a:lstStyle/>
          <a:p>
            <a:pPr algn="ctr"/>
            <a:r>
              <a:rPr lang="fa-IR" sz="3200">
                <a:solidFill>
                  <a:srgbClr val="FF0000"/>
                </a:solidFill>
                <a:cs typeface="Zar" pitchFamily="2" charset="-78"/>
              </a:rPr>
              <a:t>گوشت وحبوبات</a:t>
            </a:r>
            <a:endParaRPr lang="en-US" sz="3200">
              <a:solidFill>
                <a:srgbClr val="FF0000"/>
              </a:solidFill>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diamond(in)">
                                      <p:cBhvr>
                                        <p:cTn id="12" dur="2000"/>
                                        <p:tgtEl>
                                          <p:spTgt spid="60419">
                                            <p:txEl>
                                              <p:pRg st="0" end="0"/>
                                            </p:txEl>
                                          </p:spTgt>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60419">
                                            <p:txEl>
                                              <p:pRg st="1" end="1"/>
                                            </p:txEl>
                                          </p:spTgt>
                                        </p:tgtEl>
                                        <p:attrNameLst>
                                          <p:attrName>style.visibility</p:attrName>
                                        </p:attrNameLst>
                                      </p:cBhvr>
                                      <p:to>
                                        <p:strVal val="visible"/>
                                      </p:to>
                                    </p:set>
                                    <p:animEffect transition="in" filter="diamond(in)">
                                      <p:cBhvr>
                                        <p:cTn id="16" dur="2000"/>
                                        <p:tgtEl>
                                          <p:spTgt spid="60419">
                                            <p:txEl>
                                              <p:pRg st="1" end="1"/>
                                            </p:txEl>
                                          </p:spTgt>
                                        </p:tgtEl>
                                      </p:cBhvr>
                                    </p:animEffect>
                                  </p:childTnLst>
                                </p:cTn>
                              </p:par>
                            </p:childTnLst>
                          </p:cTn>
                        </p:par>
                        <p:par>
                          <p:cTn id="17" fill="hold">
                            <p:stCondLst>
                              <p:cond delay="4500"/>
                            </p:stCondLst>
                            <p:childTnLst>
                              <p:par>
                                <p:cTn id="18" presetID="8" presetClass="entr" presetSubtype="16" fill="hold" nodeType="afterEffect">
                                  <p:stCondLst>
                                    <p:cond delay="0"/>
                                  </p:stCondLst>
                                  <p:childTnLst>
                                    <p:set>
                                      <p:cBhvr>
                                        <p:cTn id="19" dur="1" fill="hold">
                                          <p:stCondLst>
                                            <p:cond delay="0"/>
                                          </p:stCondLst>
                                        </p:cTn>
                                        <p:tgtEl>
                                          <p:spTgt spid="60419">
                                            <p:txEl>
                                              <p:pRg st="2" end="2"/>
                                            </p:txEl>
                                          </p:spTgt>
                                        </p:tgtEl>
                                        <p:attrNameLst>
                                          <p:attrName>style.visibility</p:attrName>
                                        </p:attrNameLst>
                                      </p:cBhvr>
                                      <p:to>
                                        <p:strVal val="visible"/>
                                      </p:to>
                                    </p:set>
                                    <p:animEffect transition="in" filter="diamond(in)">
                                      <p:cBhvr>
                                        <p:cTn id="20" dur="2000"/>
                                        <p:tgtEl>
                                          <p:spTgt spid="60419">
                                            <p:txEl>
                                              <p:pRg st="2" end="2"/>
                                            </p:txEl>
                                          </p:spTgt>
                                        </p:tgtEl>
                                      </p:cBhvr>
                                    </p:animEffec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60419">
                                            <p:txEl>
                                              <p:pRg st="3" end="3"/>
                                            </p:txEl>
                                          </p:spTgt>
                                        </p:tgtEl>
                                        <p:attrNameLst>
                                          <p:attrName>style.visibility</p:attrName>
                                        </p:attrNameLst>
                                      </p:cBhvr>
                                      <p:to>
                                        <p:strVal val="visible"/>
                                      </p:to>
                                    </p:set>
                                    <p:animEffect transition="in" filter="diamond(in)">
                                      <p:cBhvr>
                                        <p:cTn id="24" dur="2000"/>
                                        <p:tgtEl>
                                          <p:spTgt spid="60419">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diamond(in)">
                                      <p:cBhvr>
                                        <p:cTn id="27" dur="2000"/>
                                        <p:tgtEl>
                                          <p:spTgt spid="60419">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60419">
                                            <p:txEl>
                                              <p:pRg st="5" end="5"/>
                                            </p:txEl>
                                          </p:spTgt>
                                        </p:tgtEl>
                                        <p:attrNameLst>
                                          <p:attrName>style.visibility</p:attrName>
                                        </p:attrNameLst>
                                      </p:cBhvr>
                                      <p:to>
                                        <p:strVal val="visible"/>
                                      </p:to>
                                    </p:set>
                                    <p:animEffect transition="in" filter="diamond(in)">
                                      <p:cBhvr>
                                        <p:cTn id="30" dur="2000"/>
                                        <p:tgtEl>
                                          <p:spTgt spid="60419">
                                            <p:txEl>
                                              <p:pRg st="5" end="5"/>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60419">
                                            <p:txEl>
                                              <p:pRg st="6" end="6"/>
                                            </p:txEl>
                                          </p:spTgt>
                                        </p:tgtEl>
                                        <p:attrNameLst>
                                          <p:attrName>style.visibility</p:attrName>
                                        </p:attrNameLst>
                                      </p:cBhvr>
                                      <p:to>
                                        <p:strVal val="visible"/>
                                      </p:to>
                                    </p:set>
                                    <p:animEffect transition="in" filter="diamond(in)">
                                      <p:cBhvr>
                                        <p:cTn id="33" dur="2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Rot="1" noChangeArrowheads="1"/>
          </p:cNvSpPr>
          <p:nvPr>
            <p:ph idx="1"/>
          </p:nvPr>
        </p:nvSpPr>
        <p:spPr/>
        <p:txBody>
          <a:bodyPr/>
          <a:lstStyle/>
          <a:p>
            <a:pPr eaLnBrk="1" hangingPunct="1">
              <a:lnSpc>
                <a:spcPct val="145000"/>
              </a:lnSpc>
            </a:pPr>
            <a:r>
              <a:rPr lang="ar-SA" b="1" dirty="0" smtClean="0">
                <a:ea typeface="Yagut"/>
                <a:cs typeface="B Titr" pitchFamily="2" charset="-78"/>
              </a:rPr>
              <a:t>انرژی</a:t>
            </a:r>
            <a:endParaRPr lang="en-US" b="1" dirty="0" smtClean="0">
              <a:ea typeface="Yagut"/>
              <a:cs typeface="B Titr" pitchFamily="2" charset="-78"/>
            </a:endParaRPr>
          </a:p>
          <a:p>
            <a:pPr eaLnBrk="1" hangingPunct="1">
              <a:lnSpc>
                <a:spcPct val="145000"/>
              </a:lnSpc>
            </a:pPr>
            <a:r>
              <a:rPr lang="ar-SA" b="1" dirty="0" smtClean="0">
                <a:ea typeface="Yagut"/>
                <a:cs typeface="B Titr" pitchFamily="2" charset="-78"/>
              </a:rPr>
              <a:t>كلسیم</a:t>
            </a:r>
            <a:r>
              <a:rPr lang="en-US" b="1" dirty="0" smtClean="0">
                <a:ea typeface="Yagut"/>
                <a:cs typeface="B Titr" pitchFamily="2" charset="-78"/>
              </a:rPr>
              <a:t> </a:t>
            </a:r>
          </a:p>
          <a:p>
            <a:pPr eaLnBrk="1" hangingPunct="1">
              <a:lnSpc>
                <a:spcPct val="145000"/>
              </a:lnSpc>
            </a:pPr>
            <a:r>
              <a:rPr lang="ar-SA" b="1" dirty="0" smtClean="0">
                <a:ea typeface="Yagut"/>
                <a:cs typeface="B Titr" pitchFamily="2" charset="-78"/>
              </a:rPr>
              <a:t>پروتئین</a:t>
            </a:r>
            <a:endParaRPr lang="en-US" b="1" dirty="0" smtClean="0">
              <a:ea typeface="Yagut"/>
              <a:cs typeface="B Titr" pitchFamily="2" charset="-78"/>
            </a:endParaRPr>
          </a:p>
          <a:p>
            <a:pPr eaLnBrk="1" hangingPunct="1">
              <a:lnSpc>
                <a:spcPct val="145000"/>
              </a:lnSpc>
            </a:pPr>
            <a:r>
              <a:rPr lang="ar-SA" b="1" dirty="0" smtClean="0">
                <a:ea typeface="Yagut"/>
                <a:cs typeface="B Titr" pitchFamily="2" charset="-78"/>
              </a:rPr>
              <a:t>ریبوفلاوین</a:t>
            </a:r>
            <a:endParaRPr lang="en-US" b="1" dirty="0" smtClean="0">
              <a:ea typeface="Yagut"/>
              <a:cs typeface="B Titr" pitchFamily="2" charset="-78"/>
            </a:endParaRPr>
          </a:p>
          <a:p>
            <a:pPr eaLnBrk="1" hangingPunct="1">
              <a:lnSpc>
                <a:spcPct val="145000"/>
              </a:lnSpc>
            </a:pPr>
            <a:r>
              <a:rPr lang="ar-SA" b="1" dirty="0" smtClean="0">
                <a:ea typeface="Yagut"/>
                <a:cs typeface="B Titr" pitchFamily="2" charset="-78"/>
              </a:rPr>
              <a:t>ویتامین</a:t>
            </a:r>
            <a:r>
              <a:rPr lang="en-US" b="1" dirty="0" smtClean="0">
                <a:ea typeface="Yagut"/>
                <a:cs typeface="B Titr" pitchFamily="2" charset="-78"/>
              </a:rPr>
              <a:t> B</a:t>
            </a:r>
            <a:r>
              <a:rPr lang="en-US" b="1" baseline="-25000" dirty="0" smtClean="0">
                <a:ea typeface="Yagut"/>
                <a:cs typeface="B Titr" pitchFamily="2" charset="-78"/>
              </a:rPr>
              <a:t>12</a:t>
            </a:r>
            <a:endParaRPr lang="en-US" b="1" dirty="0" smtClean="0">
              <a:ea typeface="Yagut"/>
              <a:cs typeface="B Titr" pitchFamily="2" charset="-78"/>
            </a:endParaRPr>
          </a:p>
        </p:txBody>
      </p:sp>
      <p:sp>
        <p:nvSpPr>
          <p:cNvPr id="36867" name="AutoShape 3"/>
          <p:cNvSpPr>
            <a:spLocks noChangeArrowheads="1"/>
          </p:cNvSpPr>
          <p:nvPr/>
        </p:nvSpPr>
        <p:spPr bwMode="auto">
          <a:xfrm>
            <a:off x="5791200" y="381000"/>
            <a:ext cx="2590800" cy="1143000"/>
          </a:xfrm>
          <a:prstGeom prst="wedgeEllipseCallout">
            <a:avLst>
              <a:gd name="adj1" fmla="val -40685"/>
              <a:gd name="adj2" fmla="val 74583"/>
            </a:avLst>
          </a:prstGeom>
          <a:solidFill>
            <a:srgbClr val="FEDDB4"/>
          </a:solidFill>
          <a:ln w="38100">
            <a:solidFill>
              <a:srgbClr val="666633"/>
            </a:solidFill>
            <a:miter lim="800000"/>
            <a:headEnd/>
            <a:tailEnd/>
          </a:ln>
          <a:effectLst>
            <a:outerShdw dist="154502" dir="567739" algn="ctr" rotWithShape="0">
              <a:srgbClr val="666633"/>
            </a:outerShdw>
          </a:effectLst>
        </p:spPr>
        <p:txBody>
          <a:bodyPr wrap="none" anchor="ctr"/>
          <a:lstStyle/>
          <a:p>
            <a:pPr algn="ctr" eaLnBrk="0" hangingPunct="0">
              <a:defRPr/>
            </a:pPr>
            <a:r>
              <a:rPr lang="ar-SA" sz="3200" b="1" dirty="0">
                <a:solidFill>
                  <a:srgbClr val="000066"/>
                </a:solidFill>
                <a:latin typeface="Times New Roman" pitchFamily="18" charset="0"/>
                <a:cs typeface="B Titr" pitchFamily="2" charset="-78"/>
              </a:rPr>
              <a:t>گروه</a:t>
            </a:r>
            <a:r>
              <a:rPr lang="en-US" sz="3200" b="1" dirty="0">
                <a:solidFill>
                  <a:srgbClr val="000066"/>
                </a:solidFill>
                <a:latin typeface="Times New Roman" pitchFamily="18" charset="0"/>
                <a:cs typeface="B Titr" pitchFamily="2" charset="-78"/>
              </a:rPr>
              <a:t> </a:t>
            </a:r>
            <a:r>
              <a:rPr lang="ar-SA" sz="3200" b="1" dirty="0">
                <a:solidFill>
                  <a:srgbClr val="000066"/>
                </a:solidFill>
                <a:latin typeface="Times New Roman" pitchFamily="18" charset="0"/>
                <a:cs typeface="B Titr" pitchFamily="2" charset="-78"/>
              </a:rPr>
              <a:t>شیر</a:t>
            </a:r>
            <a:endParaRPr lang="en-US" sz="3200" b="1" dirty="0">
              <a:solidFill>
                <a:srgbClr val="000066"/>
              </a:solidFill>
              <a:latin typeface="Times New Roman" pitchFamily="18" charset="0"/>
              <a:cs typeface="B Titr" pitchFamily="2" charset="-78"/>
            </a:endParaRPr>
          </a:p>
        </p:txBody>
      </p:sp>
      <p:pic>
        <p:nvPicPr>
          <p:cNvPr id="36868" name="Picture 4" descr="FOOD0083"/>
          <p:cNvPicPr>
            <a:picLocks noChangeAspect="1" noChangeArrowheads="1"/>
          </p:cNvPicPr>
          <p:nvPr/>
        </p:nvPicPr>
        <p:blipFill>
          <a:blip r:embed="rId2" cstate="print"/>
          <a:srcRect/>
          <a:stretch>
            <a:fillRect/>
          </a:stretch>
        </p:blipFill>
        <p:spPr bwMode="auto">
          <a:xfrm>
            <a:off x="0" y="762000"/>
            <a:ext cx="5715000" cy="609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2000"/>
                                        <p:tgtEl>
                                          <p:spTgt spid="3686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867"/>
                                        </p:tgtEl>
                                        <p:attrNameLst>
                                          <p:attrName>style.visibility</p:attrName>
                                        </p:attrNameLst>
                                      </p:cBhvr>
                                      <p:to>
                                        <p:strVal val="visible"/>
                                      </p:to>
                                    </p:set>
                                    <p:animEffect transition="in" filter="dissolve">
                                      <p:cBhvr>
                                        <p:cTn id="10" dur="2000"/>
                                        <p:tgtEl>
                                          <p:spTgt spid="36867"/>
                                        </p:tgtEl>
                                      </p:cBhvr>
                                    </p:animEffect>
                                  </p:childTnLst>
                                </p:cTn>
                              </p:par>
                            </p:childTnLst>
                          </p:cTn>
                        </p:par>
                        <p:par>
                          <p:cTn id="11" fill="hold">
                            <p:stCondLst>
                              <p:cond delay="2000"/>
                            </p:stCondLst>
                            <p:childTnLst>
                              <p:par>
                                <p:cTn id="12" presetID="17" presetClass="entr" presetSubtype="8" fill="hold" grpId="0" nodeType="afterEffect">
                                  <p:stCondLst>
                                    <p:cond delay="0"/>
                                  </p:stCondLst>
                                  <p:childTnLst>
                                    <p:set>
                                      <p:cBhvr>
                                        <p:cTn id="13" dur="1" fill="hold">
                                          <p:stCondLst>
                                            <p:cond delay="0"/>
                                          </p:stCondLst>
                                        </p:cTn>
                                        <p:tgtEl>
                                          <p:spTgt spid="36866">
                                            <p:txEl>
                                              <p:pRg st="0" end="0"/>
                                            </p:txEl>
                                          </p:spTgt>
                                        </p:tgtEl>
                                        <p:attrNameLst>
                                          <p:attrName>style.visibility</p:attrName>
                                        </p:attrNameLst>
                                      </p:cBhvr>
                                      <p:to>
                                        <p:strVal val="visible"/>
                                      </p:to>
                                    </p:set>
                                    <p:anim calcmode="lin" valueType="num">
                                      <p:cBhvr>
                                        <p:cTn id="14" dur="2000" fill="hold"/>
                                        <p:tgtEl>
                                          <p:spTgt spid="36866">
                                            <p:txEl>
                                              <p:pRg st="0" end="0"/>
                                            </p:txEl>
                                          </p:spTgt>
                                        </p:tgtEl>
                                        <p:attrNameLst>
                                          <p:attrName>ppt_x</p:attrName>
                                        </p:attrNameLst>
                                      </p:cBhvr>
                                      <p:tavLst>
                                        <p:tav tm="0">
                                          <p:val>
                                            <p:strVal val="#ppt_x-#ppt_w/2"/>
                                          </p:val>
                                        </p:tav>
                                        <p:tav tm="100000">
                                          <p:val>
                                            <p:strVal val="#ppt_x"/>
                                          </p:val>
                                        </p:tav>
                                      </p:tavLst>
                                    </p:anim>
                                    <p:anim calcmode="lin" valueType="num">
                                      <p:cBhvr>
                                        <p:cTn id="15" dur="2000" fill="hold"/>
                                        <p:tgtEl>
                                          <p:spTgt spid="36866">
                                            <p:txEl>
                                              <p:pRg st="0" end="0"/>
                                            </p:txEl>
                                          </p:spTgt>
                                        </p:tgtEl>
                                        <p:attrNameLst>
                                          <p:attrName>ppt_y</p:attrName>
                                        </p:attrNameLst>
                                      </p:cBhvr>
                                      <p:tavLst>
                                        <p:tav tm="0">
                                          <p:val>
                                            <p:strVal val="#ppt_y"/>
                                          </p:val>
                                        </p:tav>
                                        <p:tav tm="100000">
                                          <p:val>
                                            <p:strVal val="#ppt_y"/>
                                          </p:val>
                                        </p:tav>
                                      </p:tavLst>
                                    </p:anim>
                                    <p:anim calcmode="lin" valueType="num">
                                      <p:cBhvr>
                                        <p:cTn id="16" dur="2000" fill="hold"/>
                                        <p:tgtEl>
                                          <p:spTgt spid="36866">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36866">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7" presetClass="entr" presetSubtype="8" fill="hold" grpId="0" nodeType="afterEffect">
                                  <p:stCondLst>
                                    <p:cond delay="0"/>
                                  </p:stCondLst>
                                  <p:childTnLst>
                                    <p:set>
                                      <p:cBhvr>
                                        <p:cTn id="20" dur="1" fill="hold">
                                          <p:stCondLst>
                                            <p:cond delay="0"/>
                                          </p:stCondLst>
                                        </p:cTn>
                                        <p:tgtEl>
                                          <p:spTgt spid="36866">
                                            <p:txEl>
                                              <p:pRg st="1" end="1"/>
                                            </p:txEl>
                                          </p:spTgt>
                                        </p:tgtEl>
                                        <p:attrNameLst>
                                          <p:attrName>style.visibility</p:attrName>
                                        </p:attrNameLst>
                                      </p:cBhvr>
                                      <p:to>
                                        <p:strVal val="visible"/>
                                      </p:to>
                                    </p:set>
                                    <p:anim calcmode="lin" valueType="num">
                                      <p:cBhvr>
                                        <p:cTn id="21" dur="2000" fill="hold"/>
                                        <p:tgtEl>
                                          <p:spTgt spid="36866">
                                            <p:txEl>
                                              <p:pRg st="1" end="1"/>
                                            </p:txEl>
                                          </p:spTgt>
                                        </p:tgtEl>
                                        <p:attrNameLst>
                                          <p:attrName>ppt_x</p:attrName>
                                        </p:attrNameLst>
                                      </p:cBhvr>
                                      <p:tavLst>
                                        <p:tav tm="0">
                                          <p:val>
                                            <p:strVal val="#ppt_x-#ppt_w/2"/>
                                          </p:val>
                                        </p:tav>
                                        <p:tav tm="100000">
                                          <p:val>
                                            <p:strVal val="#ppt_x"/>
                                          </p:val>
                                        </p:tav>
                                      </p:tavLst>
                                    </p:anim>
                                    <p:anim calcmode="lin" valueType="num">
                                      <p:cBhvr>
                                        <p:cTn id="22" dur="2000" fill="hold"/>
                                        <p:tgtEl>
                                          <p:spTgt spid="36866">
                                            <p:txEl>
                                              <p:pRg st="1" end="1"/>
                                            </p:txEl>
                                          </p:spTgt>
                                        </p:tgtEl>
                                        <p:attrNameLst>
                                          <p:attrName>ppt_y</p:attrName>
                                        </p:attrNameLst>
                                      </p:cBhvr>
                                      <p:tavLst>
                                        <p:tav tm="0">
                                          <p:val>
                                            <p:strVal val="#ppt_y"/>
                                          </p:val>
                                        </p:tav>
                                        <p:tav tm="100000">
                                          <p:val>
                                            <p:strVal val="#ppt_y"/>
                                          </p:val>
                                        </p:tav>
                                      </p:tavLst>
                                    </p:anim>
                                    <p:anim calcmode="lin" valueType="num">
                                      <p:cBhvr>
                                        <p:cTn id="23" dur="2000" fill="hold"/>
                                        <p:tgtEl>
                                          <p:spTgt spid="36866">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6866">
                                            <p:txEl>
                                              <p:pRg st="1" end="1"/>
                                            </p:txEl>
                                          </p:spTgt>
                                        </p:tgtEl>
                                        <p:attrNameLst>
                                          <p:attrName>ppt_h</p:attrName>
                                        </p:attrNameLst>
                                      </p:cBhvr>
                                      <p:tavLst>
                                        <p:tav tm="0">
                                          <p:val>
                                            <p:strVal val="#ppt_h"/>
                                          </p:val>
                                        </p:tav>
                                        <p:tav tm="100000">
                                          <p:val>
                                            <p:strVal val="#ppt_h"/>
                                          </p:val>
                                        </p:tav>
                                      </p:tavLst>
                                    </p:anim>
                                  </p:childTnLst>
                                </p:cTn>
                              </p:par>
                            </p:childTnLst>
                          </p:cTn>
                        </p:par>
                        <p:par>
                          <p:cTn id="25" fill="hold">
                            <p:stCondLst>
                              <p:cond delay="6000"/>
                            </p:stCondLst>
                            <p:childTnLst>
                              <p:par>
                                <p:cTn id="26" presetID="17" presetClass="entr" presetSubtype="8" fill="hold" grpId="0" nodeType="afterEffect">
                                  <p:stCondLst>
                                    <p:cond delay="0"/>
                                  </p:stCondLst>
                                  <p:childTnLst>
                                    <p:set>
                                      <p:cBhvr>
                                        <p:cTn id="27" dur="1" fill="hold">
                                          <p:stCondLst>
                                            <p:cond delay="0"/>
                                          </p:stCondLst>
                                        </p:cTn>
                                        <p:tgtEl>
                                          <p:spTgt spid="36866">
                                            <p:txEl>
                                              <p:pRg st="2" end="2"/>
                                            </p:txEl>
                                          </p:spTgt>
                                        </p:tgtEl>
                                        <p:attrNameLst>
                                          <p:attrName>style.visibility</p:attrName>
                                        </p:attrNameLst>
                                      </p:cBhvr>
                                      <p:to>
                                        <p:strVal val="visible"/>
                                      </p:to>
                                    </p:set>
                                    <p:anim calcmode="lin" valueType="num">
                                      <p:cBhvr>
                                        <p:cTn id="28" dur="2000" fill="hold"/>
                                        <p:tgtEl>
                                          <p:spTgt spid="36866">
                                            <p:txEl>
                                              <p:pRg st="2" end="2"/>
                                            </p:txEl>
                                          </p:spTgt>
                                        </p:tgtEl>
                                        <p:attrNameLst>
                                          <p:attrName>ppt_x</p:attrName>
                                        </p:attrNameLst>
                                      </p:cBhvr>
                                      <p:tavLst>
                                        <p:tav tm="0">
                                          <p:val>
                                            <p:strVal val="#ppt_x-#ppt_w/2"/>
                                          </p:val>
                                        </p:tav>
                                        <p:tav tm="100000">
                                          <p:val>
                                            <p:strVal val="#ppt_x"/>
                                          </p:val>
                                        </p:tav>
                                      </p:tavLst>
                                    </p:anim>
                                    <p:anim calcmode="lin" valueType="num">
                                      <p:cBhvr>
                                        <p:cTn id="29" dur="2000" fill="hold"/>
                                        <p:tgtEl>
                                          <p:spTgt spid="36866">
                                            <p:txEl>
                                              <p:pRg st="2" end="2"/>
                                            </p:txEl>
                                          </p:spTgt>
                                        </p:tgtEl>
                                        <p:attrNameLst>
                                          <p:attrName>ppt_y</p:attrName>
                                        </p:attrNameLst>
                                      </p:cBhvr>
                                      <p:tavLst>
                                        <p:tav tm="0">
                                          <p:val>
                                            <p:strVal val="#ppt_y"/>
                                          </p:val>
                                        </p:tav>
                                        <p:tav tm="100000">
                                          <p:val>
                                            <p:strVal val="#ppt_y"/>
                                          </p:val>
                                        </p:tav>
                                      </p:tavLst>
                                    </p:anim>
                                    <p:anim calcmode="lin" valueType="num">
                                      <p:cBhvr>
                                        <p:cTn id="30" dur="2000" fill="hold"/>
                                        <p:tgtEl>
                                          <p:spTgt spid="36866">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6866">
                                            <p:txEl>
                                              <p:pRg st="2" end="2"/>
                                            </p:txEl>
                                          </p:spTgt>
                                        </p:tgtEl>
                                        <p:attrNameLst>
                                          <p:attrName>ppt_h</p:attrName>
                                        </p:attrNameLst>
                                      </p:cBhvr>
                                      <p:tavLst>
                                        <p:tav tm="0">
                                          <p:val>
                                            <p:strVal val="#ppt_h"/>
                                          </p:val>
                                        </p:tav>
                                        <p:tav tm="100000">
                                          <p:val>
                                            <p:strVal val="#ppt_h"/>
                                          </p:val>
                                        </p:tav>
                                      </p:tavLst>
                                    </p:anim>
                                  </p:childTnLst>
                                </p:cTn>
                              </p:par>
                            </p:childTnLst>
                          </p:cTn>
                        </p:par>
                        <p:par>
                          <p:cTn id="32" fill="hold">
                            <p:stCondLst>
                              <p:cond delay="8000"/>
                            </p:stCondLst>
                            <p:childTnLst>
                              <p:par>
                                <p:cTn id="33" presetID="17" presetClass="entr" presetSubtype="8" fill="hold" grpId="0" nodeType="afterEffect">
                                  <p:stCondLst>
                                    <p:cond delay="0"/>
                                  </p:stCondLst>
                                  <p:childTnLst>
                                    <p:set>
                                      <p:cBhvr>
                                        <p:cTn id="34" dur="1" fill="hold">
                                          <p:stCondLst>
                                            <p:cond delay="0"/>
                                          </p:stCondLst>
                                        </p:cTn>
                                        <p:tgtEl>
                                          <p:spTgt spid="36866">
                                            <p:txEl>
                                              <p:pRg st="3" end="3"/>
                                            </p:txEl>
                                          </p:spTgt>
                                        </p:tgtEl>
                                        <p:attrNameLst>
                                          <p:attrName>style.visibility</p:attrName>
                                        </p:attrNameLst>
                                      </p:cBhvr>
                                      <p:to>
                                        <p:strVal val="visible"/>
                                      </p:to>
                                    </p:set>
                                    <p:anim calcmode="lin" valueType="num">
                                      <p:cBhvr>
                                        <p:cTn id="35" dur="2000" fill="hold"/>
                                        <p:tgtEl>
                                          <p:spTgt spid="36866">
                                            <p:txEl>
                                              <p:pRg st="3" end="3"/>
                                            </p:txEl>
                                          </p:spTgt>
                                        </p:tgtEl>
                                        <p:attrNameLst>
                                          <p:attrName>ppt_x</p:attrName>
                                        </p:attrNameLst>
                                      </p:cBhvr>
                                      <p:tavLst>
                                        <p:tav tm="0">
                                          <p:val>
                                            <p:strVal val="#ppt_x-#ppt_w/2"/>
                                          </p:val>
                                        </p:tav>
                                        <p:tav tm="100000">
                                          <p:val>
                                            <p:strVal val="#ppt_x"/>
                                          </p:val>
                                        </p:tav>
                                      </p:tavLst>
                                    </p:anim>
                                    <p:anim calcmode="lin" valueType="num">
                                      <p:cBhvr>
                                        <p:cTn id="36" dur="2000" fill="hold"/>
                                        <p:tgtEl>
                                          <p:spTgt spid="36866">
                                            <p:txEl>
                                              <p:pRg st="3" end="3"/>
                                            </p:txEl>
                                          </p:spTgt>
                                        </p:tgtEl>
                                        <p:attrNameLst>
                                          <p:attrName>ppt_y</p:attrName>
                                        </p:attrNameLst>
                                      </p:cBhvr>
                                      <p:tavLst>
                                        <p:tav tm="0">
                                          <p:val>
                                            <p:strVal val="#ppt_y"/>
                                          </p:val>
                                        </p:tav>
                                        <p:tav tm="100000">
                                          <p:val>
                                            <p:strVal val="#ppt_y"/>
                                          </p:val>
                                        </p:tav>
                                      </p:tavLst>
                                    </p:anim>
                                    <p:anim calcmode="lin" valueType="num">
                                      <p:cBhvr>
                                        <p:cTn id="37" dur="2000" fill="hold"/>
                                        <p:tgtEl>
                                          <p:spTgt spid="36866">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6866">
                                            <p:txEl>
                                              <p:pRg st="3" end="3"/>
                                            </p:txEl>
                                          </p:spTgt>
                                        </p:tgtEl>
                                        <p:attrNameLst>
                                          <p:attrName>ppt_h</p:attrName>
                                        </p:attrNameLst>
                                      </p:cBhvr>
                                      <p:tavLst>
                                        <p:tav tm="0">
                                          <p:val>
                                            <p:strVal val="#ppt_h"/>
                                          </p:val>
                                        </p:tav>
                                        <p:tav tm="100000">
                                          <p:val>
                                            <p:strVal val="#ppt_h"/>
                                          </p:val>
                                        </p:tav>
                                      </p:tavLst>
                                    </p:anim>
                                  </p:childTnLst>
                                </p:cTn>
                              </p:par>
                            </p:childTnLst>
                          </p:cTn>
                        </p:par>
                        <p:par>
                          <p:cTn id="39" fill="hold">
                            <p:stCondLst>
                              <p:cond delay="10000"/>
                            </p:stCondLst>
                            <p:childTnLst>
                              <p:par>
                                <p:cTn id="40" presetID="17" presetClass="entr" presetSubtype="8" fill="hold" grpId="0" nodeType="afterEffect">
                                  <p:stCondLst>
                                    <p:cond delay="0"/>
                                  </p:stCondLst>
                                  <p:childTnLst>
                                    <p:set>
                                      <p:cBhvr>
                                        <p:cTn id="41" dur="1" fill="hold">
                                          <p:stCondLst>
                                            <p:cond delay="0"/>
                                          </p:stCondLst>
                                        </p:cTn>
                                        <p:tgtEl>
                                          <p:spTgt spid="36866">
                                            <p:txEl>
                                              <p:pRg st="4" end="4"/>
                                            </p:txEl>
                                          </p:spTgt>
                                        </p:tgtEl>
                                        <p:attrNameLst>
                                          <p:attrName>style.visibility</p:attrName>
                                        </p:attrNameLst>
                                      </p:cBhvr>
                                      <p:to>
                                        <p:strVal val="visible"/>
                                      </p:to>
                                    </p:set>
                                    <p:anim calcmode="lin" valueType="num">
                                      <p:cBhvr>
                                        <p:cTn id="42" dur="2000" fill="hold"/>
                                        <p:tgtEl>
                                          <p:spTgt spid="36866">
                                            <p:txEl>
                                              <p:pRg st="4" end="4"/>
                                            </p:txEl>
                                          </p:spTgt>
                                        </p:tgtEl>
                                        <p:attrNameLst>
                                          <p:attrName>ppt_x</p:attrName>
                                        </p:attrNameLst>
                                      </p:cBhvr>
                                      <p:tavLst>
                                        <p:tav tm="0">
                                          <p:val>
                                            <p:strVal val="#ppt_x-#ppt_w/2"/>
                                          </p:val>
                                        </p:tav>
                                        <p:tav tm="100000">
                                          <p:val>
                                            <p:strVal val="#ppt_x"/>
                                          </p:val>
                                        </p:tav>
                                      </p:tavLst>
                                    </p:anim>
                                    <p:anim calcmode="lin" valueType="num">
                                      <p:cBhvr>
                                        <p:cTn id="43" dur="2000" fill="hold"/>
                                        <p:tgtEl>
                                          <p:spTgt spid="36866">
                                            <p:txEl>
                                              <p:pRg st="4" end="4"/>
                                            </p:txEl>
                                          </p:spTgt>
                                        </p:tgtEl>
                                        <p:attrNameLst>
                                          <p:attrName>ppt_y</p:attrName>
                                        </p:attrNameLst>
                                      </p:cBhvr>
                                      <p:tavLst>
                                        <p:tav tm="0">
                                          <p:val>
                                            <p:strVal val="#ppt_y"/>
                                          </p:val>
                                        </p:tav>
                                        <p:tav tm="100000">
                                          <p:val>
                                            <p:strVal val="#ppt_y"/>
                                          </p:val>
                                        </p:tav>
                                      </p:tavLst>
                                    </p:anim>
                                    <p:anim calcmode="lin" valueType="num">
                                      <p:cBhvr>
                                        <p:cTn id="44" dur="2000" fill="hold"/>
                                        <p:tgtEl>
                                          <p:spTgt spid="36866">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686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P spid="3686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Rot="1" noChangeArrowheads="1"/>
          </p:cNvSpPr>
          <p:nvPr>
            <p:ph idx="1"/>
          </p:nvPr>
        </p:nvSpPr>
        <p:spPr>
          <a:xfrm>
            <a:off x="301625" y="1916113"/>
            <a:ext cx="8540750" cy="4752975"/>
          </a:xfrm>
        </p:spPr>
        <p:txBody>
          <a:bodyPr/>
          <a:lstStyle/>
          <a:p>
            <a:pPr eaLnBrk="1" hangingPunct="1">
              <a:buFont typeface="Wingdings" pitchFamily="2" charset="2"/>
              <a:buNone/>
            </a:pPr>
            <a:r>
              <a:rPr lang="fa-IR" dirty="0" smtClean="0">
                <a:cs typeface="B Titr" pitchFamily="2" charset="-78"/>
              </a:rPr>
              <a:t>این گروه شامل:شیر ،ماست ،کشک، پنیر،بستنی می باشد.</a:t>
            </a:r>
          </a:p>
          <a:p>
            <a:pPr eaLnBrk="1" hangingPunct="1"/>
            <a:r>
              <a:rPr lang="fa-IR" dirty="0" smtClean="0">
                <a:cs typeface="B Titr" pitchFamily="2" charset="-78"/>
              </a:rPr>
              <a:t>میزان مورد نیاز روزانه 3-2واحد</a:t>
            </a:r>
          </a:p>
          <a:p>
            <a:pPr algn="ctr" eaLnBrk="1" hangingPunct="1">
              <a:buFont typeface="Wingdings" pitchFamily="2" charset="2"/>
              <a:buNone/>
            </a:pPr>
            <a:r>
              <a:rPr lang="fa-IR" dirty="0" smtClean="0">
                <a:solidFill>
                  <a:srgbClr val="FF0000"/>
                </a:solidFill>
                <a:cs typeface="B Titr" pitchFamily="2" charset="-78"/>
              </a:rPr>
              <a:t>یک سهم این گروه</a:t>
            </a:r>
          </a:p>
          <a:p>
            <a:pPr eaLnBrk="1" hangingPunct="1"/>
            <a:r>
              <a:rPr lang="fa-IR" dirty="0" smtClean="0">
                <a:cs typeface="B Titr" pitchFamily="2" charset="-78"/>
              </a:rPr>
              <a:t>یک لیوان شیر 3/4لیوان ماست ماست </a:t>
            </a:r>
          </a:p>
          <a:p>
            <a:pPr eaLnBrk="1" hangingPunct="1"/>
            <a:r>
              <a:rPr lang="fa-IR" dirty="0" smtClean="0">
                <a:cs typeface="B Titr" pitchFamily="2" charset="-78"/>
              </a:rPr>
              <a:t>یک قوطی کبریت پنیر(60-45گرم)</a:t>
            </a:r>
          </a:p>
          <a:p>
            <a:pPr eaLnBrk="1" hangingPunct="1"/>
            <a:r>
              <a:rPr lang="fa-IR" dirty="0" smtClean="0">
                <a:cs typeface="B Titr" pitchFamily="2" charset="-78"/>
              </a:rPr>
              <a:t>1/4لیوان کشک</a:t>
            </a:r>
          </a:p>
          <a:p>
            <a:pPr eaLnBrk="1" hangingPunct="1"/>
            <a:r>
              <a:rPr lang="fa-IR" dirty="0" smtClean="0">
                <a:cs typeface="B Titr" pitchFamily="2" charset="-78"/>
              </a:rPr>
              <a:t>دو لیوان دوغ کم نمک</a:t>
            </a:r>
            <a:endParaRPr lang="en-US" dirty="0" smtClean="0">
              <a:cs typeface="B Titr" pitchFamily="2" charset="-78"/>
            </a:endParaRPr>
          </a:p>
          <a:p>
            <a:pPr eaLnBrk="1" hangingPunct="1"/>
            <a:r>
              <a:rPr lang="fa-IR" dirty="0" smtClean="0">
                <a:ea typeface="Majalla UI"/>
                <a:cs typeface="B Titr" pitchFamily="2" charset="-78"/>
              </a:rPr>
              <a:t>نصف لیوان بستنی</a:t>
            </a:r>
            <a:endParaRPr lang="en-US" dirty="0" smtClean="0">
              <a:ea typeface="Majalla UI"/>
              <a:cs typeface="B Titr" pitchFamily="2" charset="-78"/>
            </a:endParaRPr>
          </a:p>
        </p:txBody>
      </p:sp>
      <p:sp>
        <p:nvSpPr>
          <p:cNvPr id="59396" name="AutoShape 4"/>
          <p:cNvSpPr>
            <a:spLocks noChangeArrowheads="1"/>
          </p:cNvSpPr>
          <p:nvPr/>
        </p:nvSpPr>
        <p:spPr bwMode="auto">
          <a:xfrm>
            <a:off x="4140200" y="260350"/>
            <a:ext cx="2879725" cy="1295400"/>
          </a:xfrm>
          <a:prstGeom prst="cloudCallout">
            <a:avLst>
              <a:gd name="adj1" fmla="val -41787"/>
              <a:gd name="adj2" fmla="val 86273"/>
            </a:avLst>
          </a:prstGeom>
          <a:solidFill>
            <a:schemeClr val="tx1"/>
          </a:solidFill>
          <a:ln w="9525">
            <a:solidFill>
              <a:schemeClr val="tx1"/>
            </a:solidFill>
            <a:round/>
            <a:headEnd/>
            <a:tailEnd/>
          </a:ln>
        </p:spPr>
        <p:txBody>
          <a:bodyPr/>
          <a:lstStyle/>
          <a:p>
            <a:pPr algn="ctr"/>
            <a:r>
              <a:rPr lang="fa-IR" sz="3200">
                <a:solidFill>
                  <a:srgbClr val="FF0000"/>
                </a:solidFill>
                <a:cs typeface="Zar" pitchFamily="2" charset="-78"/>
              </a:rPr>
              <a:t>شير ولبنيات</a:t>
            </a:r>
            <a:endParaRPr lang="en-US" sz="3200">
              <a:solidFill>
                <a:srgbClr val="FF0000"/>
              </a:solidFill>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diamond(in)">
                                      <p:cBhvr>
                                        <p:cTn id="12" dur="2000"/>
                                        <p:tgtEl>
                                          <p:spTgt spid="59395">
                                            <p:txEl>
                                              <p:pRg st="0" end="0"/>
                                            </p:txEl>
                                          </p:spTgt>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diamond(in)">
                                      <p:cBhvr>
                                        <p:cTn id="16" dur="2000"/>
                                        <p:tgtEl>
                                          <p:spTgt spid="59395">
                                            <p:txEl>
                                              <p:pRg st="1" end="1"/>
                                            </p:txEl>
                                          </p:spTgt>
                                        </p:tgtEl>
                                      </p:cBhvr>
                                    </p:animEffect>
                                  </p:childTnLst>
                                </p:cTn>
                              </p:par>
                            </p:childTnLst>
                          </p:cTn>
                        </p:par>
                        <p:par>
                          <p:cTn id="17" fill="hold">
                            <p:stCondLst>
                              <p:cond delay="4500"/>
                            </p:stCondLst>
                            <p:childTnLst>
                              <p:par>
                                <p:cTn id="18" presetID="8" presetClass="entr" presetSubtype="16" fill="hold" nodeType="afterEffect">
                                  <p:stCondLst>
                                    <p:cond delay="0"/>
                                  </p:stCondLst>
                                  <p:childTnLst>
                                    <p:set>
                                      <p:cBhvr>
                                        <p:cTn id="19" dur="1" fill="hold">
                                          <p:stCondLst>
                                            <p:cond delay="0"/>
                                          </p:stCondLst>
                                        </p:cTn>
                                        <p:tgtEl>
                                          <p:spTgt spid="59395">
                                            <p:txEl>
                                              <p:pRg st="2" end="2"/>
                                            </p:txEl>
                                          </p:spTgt>
                                        </p:tgtEl>
                                        <p:attrNameLst>
                                          <p:attrName>style.visibility</p:attrName>
                                        </p:attrNameLst>
                                      </p:cBhvr>
                                      <p:to>
                                        <p:strVal val="visible"/>
                                      </p:to>
                                    </p:set>
                                    <p:animEffect transition="in" filter="diamond(in)">
                                      <p:cBhvr>
                                        <p:cTn id="20" dur="2000"/>
                                        <p:tgtEl>
                                          <p:spTgt spid="59395">
                                            <p:txEl>
                                              <p:pRg st="2" end="2"/>
                                            </p:txEl>
                                          </p:spTgt>
                                        </p:tgtEl>
                                      </p:cBhvr>
                                    </p:animEffec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59395">
                                            <p:txEl>
                                              <p:pRg st="3" end="3"/>
                                            </p:txEl>
                                          </p:spTgt>
                                        </p:tgtEl>
                                        <p:attrNameLst>
                                          <p:attrName>style.visibility</p:attrName>
                                        </p:attrNameLst>
                                      </p:cBhvr>
                                      <p:to>
                                        <p:strVal val="visible"/>
                                      </p:to>
                                    </p:set>
                                    <p:animEffect transition="in" filter="diamond(in)">
                                      <p:cBhvr>
                                        <p:cTn id="24" dur="2000"/>
                                        <p:tgtEl>
                                          <p:spTgt spid="59395">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diamond(in)">
                                      <p:cBhvr>
                                        <p:cTn id="27" dur="2000"/>
                                        <p:tgtEl>
                                          <p:spTgt spid="59395">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59395">
                                            <p:txEl>
                                              <p:pRg st="5" end="5"/>
                                            </p:txEl>
                                          </p:spTgt>
                                        </p:tgtEl>
                                        <p:attrNameLst>
                                          <p:attrName>style.visibility</p:attrName>
                                        </p:attrNameLst>
                                      </p:cBhvr>
                                      <p:to>
                                        <p:strVal val="visible"/>
                                      </p:to>
                                    </p:set>
                                    <p:animEffect transition="in" filter="diamond(in)">
                                      <p:cBhvr>
                                        <p:cTn id="30" dur="2000"/>
                                        <p:tgtEl>
                                          <p:spTgt spid="59395">
                                            <p:txEl>
                                              <p:pRg st="5" end="5"/>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59395">
                                            <p:txEl>
                                              <p:pRg st="6" end="6"/>
                                            </p:txEl>
                                          </p:spTgt>
                                        </p:tgtEl>
                                        <p:attrNameLst>
                                          <p:attrName>style.visibility</p:attrName>
                                        </p:attrNameLst>
                                      </p:cBhvr>
                                      <p:to>
                                        <p:strVal val="visible"/>
                                      </p:to>
                                    </p:set>
                                    <p:animEffect transition="in" filter="diamond(in)">
                                      <p:cBhvr>
                                        <p:cTn id="33" dur="2000"/>
                                        <p:tgtEl>
                                          <p:spTgt spid="59395">
                                            <p:txEl>
                                              <p:pRg st="6" end="6"/>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59395">
                                            <p:txEl>
                                              <p:pRg st="7" end="7"/>
                                            </p:txEl>
                                          </p:spTgt>
                                        </p:tgtEl>
                                        <p:attrNameLst>
                                          <p:attrName>style.visibility</p:attrName>
                                        </p:attrNameLst>
                                      </p:cBhvr>
                                      <p:to>
                                        <p:strVal val="visible"/>
                                      </p:to>
                                    </p:set>
                                    <p:animEffect transition="in" filter="diamond(in)">
                                      <p:cBhvr>
                                        <p:cTn id="36" dur="2000"/>
                                        <p:tgtEl>
                                          <p:spTgt spid="59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Negar 0346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12875"/>
            <a:ext cx="4876800" cy="5181600"/>
          </a:xfrm>
          <a:prstGeom prst="rect">
            <a:avLst/>
          </a:prstGeom>
          <a:noFill/>
          <a:ln w="9525">
            <a:noFill/>
            <a:miter lim="800000"/>
            <a:headEnd/>
            <a:tailEnd/>
          </a:ln>
        </p:spPr>
      </p:pic>
      <p:sp>
        <p:nvSpPr>
          <p:cNvPr id="38915" name="Rectangle 3"/>
          <p:cNvSpPr>
            <a:spLocks noGrp="1" noRot="1" noChangeArrowheads="1"/>
          </p:cNvSpPr>
          <p:nvPr>
            <p:ph idx="1"/>
          </p:nvPr>
        </p:nvSpPr>
        <p:spPr/>
        <p:txBody>
          <a:bodyPr/>
          <a:lstStyle/>
          <a:p>
            <a:pPr eaLnBrk="1" hangingPunct="1">
              <a:lnSpc>
                <a:spcPct val="135000"/>
              </a:lnSpc>
            </a:pPr>
            <a:r>
              <a:rPr lang="ar-SA" b="1" dirty="0" smtClean="0">
                <a:ea typeface="Yagut"/>
                <a:cs typeface="B Titr" pitchFamily="2" charset="-78"/>
              </a:rPr>
              <a:t>انرژی</a:t>
            </a:r>
            <a:endParaRPr lang="en-US" b="1" dirty="0" smtClean="0">
              <a:ea typeface="Yagut"/>
              <a:cs typeface="B Titr" pitchFamily="2" charset="-78"/>
            </a:endParaRPr>
          </a:p>
          <a:p>
            <a:pPr eaLnBrk="1" hangingPunct="1">
              <a:lnSpc>
                <a:spcPct val="135000"/>
              </a:lnSpc>
            </a:pPr>
            <a:r>
              <a:rPr lang="ar-SA" b="1" dirty="0" smtClean="0">
                <a:ea typeface="Yagut"/>
                <a:cs typeface="B Titr" pitchFamily="2" charset="-78"/>
              </a:rPr>
              <a:t>اسید های</a:t>
            </a:r>
            <a:r>
              <a:rPr lang="en-US" b="1" dirty="0" smtClean="0">
                <a:ea typeface="Yagut"/>
                <a:cs typeface="B Titr" pitchFamily="2" charset="-78"/>
              </a:rPr>
              <a:t> </a:t>
            </a:r>
            <a:r>
              <a:rPr lang="ar-SA" b="1" dirty="0" smtClean="0">
                <a:ea typeface="Yagut"/>
                <a:cs typeface="B Titr" pitchFamily="2" charset="-78"/>
              </a:rPr>
              <a:t>چرب اشباع</a:t>
            </a:r>
            <a:r>
              <a:rPr lang="ar-SA" sz="2000" b="1" dirty="0" smtClean="0">
                <a:ea typeface="Yagut"/>
                <a:cs typeface="B Titr" pitchFamily="2" charset="-78"/>
              </a:rPr>
              <a:t>، جامد</a:t>
            </a:r>
            <a:r>
              <a:rPr lang="en-US" sz="2000" b="1" dirty="0" smtClean="0">
                <a:ea typeface="Yagut"/>
                <a:cs typeface="B Titr" pitchFamily="2" charset="-78"/>
              </a:rPr>
              <a:t> </a:t>
            </a:r>
            <a:endParaRPr lang="en-US" b="1" dirty="0" smtClean="0">
              <a:ea typeface="Yagut"/>
              <a:cs typeface="B Titr" pitchFamily="2" charset="-78"/>
            </a:endParaRPr>
          </a:p>
          <a:p>
            <a:pPr eaLnBrk="1" hangingPunct="1">
              <a:lnSpc>
                <a:spcPct val="135000"/>
              </a:lnSpc>
            </a:pPr>
            <a:r>
              <a:rPr lang="en-US" b="1" dirty="0" smtClean="0">
                <a:ea typeface="Yagut"/>
                <a:cs typeface="B Titr" pitchFamily="2" charset="-78"/>
              </a:rPr>
              <a:t> </a:t>
            </a:r>
            <a:r>
              <a:rPr lang="ar-SA" b="1" dirty="0" smtClean="0">
                <a:ea typeface="Yagut"/>
                <a:cs typeface="B Titr" pitchFamily="2" charset="-78"/>
              </a:rPr>
              <a:t>اسیدهای</a:t>
            </a:r>
            <a:r>
              <a:rPr lang="en-US" b="1" dirty="0" smtClean="0">
                <a:ea typeface="Yagut"/>
                <a:cs typeface="B Titr" pitchFamily="2" charset="-78"/>
              </a:rPr>
              <a:t> </a:t>
            </a:r>
            <a:r>
              <a:rPr lang="ar-SA" b="1" dirty="0" smtClean="0">
                <a:ea typeface="Yagut"/>
                <a:cs typeface="B Titr" pitchFamily="2" charset="-78"/>
              </a:rPr>
              <a:t>چرب غیر اشباع</a:t>
            </a:r>
            <a:r>
              <a:rPr lang="en-US" b="1" dirty="0" smtClean="0">
                <a:ea typeface="Yagut"/>
                <a:cs typeface="B Titr" pitchFamily="2" charset="-78"/>
              </a:rPr>
              <a:t> ، </a:t>
            </a:r>
            <a:r>
              <a:rPr lang="ar-SA" sz="2000" b="1" dirty="0" smtClean="0">
                <a:ea typeface="Yagut"/>
                <a:cs typeface="B Titr" pitchFamily="2" charset="-78"/>
              </a:rPr>
              <a:t>مایع</a:t>
            </a:r>
            <a:r>
              <a:rPr lang="en-US" sz="2000" b="1" dirty="0" smtClean="0">
                <a:ea typeface="Yagut"/>
                <a:cs typeface="B Titr" pitchFamily="2" charset="-78"/>
              </a:rPr>
              <a:t> </a:t>
            </a:r>
            <a:endParaRPr lang="en-US" b="1" dirty="0" smtClean="0">
              <a:ea typeface="Yagut"/>
              <a:cs typeface="B Titr" pitchFamily="2" charset="-78"/>
            </a:endParaRPr>
          </a:p>
          <a:p>
            <a:pPr eaLnBrk="1" hangingPunct="1">
              <a:lnSpc>
                <a:spcPct val="135000"/>
              </a:lnSpc>
            </a:pPr>
            <a:r>
              <a:rPr lang="en-US" b="1" dirty="0" smtClean="0">
                <a:ea typeface="Yagut"/>
                <a:cs typeface="B Titr" pitchFamily="2" charset="-78"/>
              </a:rPr>
              <a:t> </a:t>
            </a:r>
            <a:r>
              <a:rPr lang="ar-SA" b="1" dirty="0" smtClean="0">
                <a:ea typeface="Yagut"/>
                <a:cs typeface="B Titr" pitchFamily="2" charset="-78"/>
              </a:rPr>
              <a:t>قند های</a:t>
            </a:r>
            <a:r>
              <a:rPr lang="en-US" b="1" dirty="0" smtClean="0">
                <a:ea typeface="Yagut"/>
                <a:cs typeface="B Titr" pitchFamily="2" charset="-78"/>
              </a:rPr>
              <a:t> </a:t>
            </a:r>
            <a:r>
              <a:rPr lang="ar-SA" b="1" dirty="0" smtClean="0">
                <a:ea typeface="Yagut"/>
                <a:cs typeface="B Titr" pitchFamily="2" charset="-78"/>
              </a:rPr>
              <a:t>ساده</a:t>
            </a:r>
            <a:endParaRPr lang="en-US" sz="2000" b="1" dirty="0" smtClean="0">
              <a:ea typeface="Yagut"/>
              <a:cs typeface="B Titr" pitchFamily="2" charset="-78"/>
            </a:endParaRPr>
          </a:p>
          <a:p>
            <a:pPr eaLnBrk="1" hangingPunct="1">
              <a:buNone/>
            </a:pPr>
            <a:endParaRPr lang="en-US" b="1" dirty="0" smtClean="0">
              <a:ea typeface="Yagut"/>
              <a:cs typeface="Yagut"/>
            </a:endParaRPr>
          </a:p>
        </p:txBody>
      </p:sp>
      <p:sp>
        <p:nvSpPr>
          <p:cNvPr id="38916" name="AutoShape 4"/>
          <p:cNvSpPr>
            <a:spLocks noChangeArrowheads="1"/>
          </p:cNvSpPr>
          <p:nvPr/>
        </p:nvSpPr>
        <p:spPr bwMode="auto">
          <a:xfrm>
            <a:off x="3886200" y="152400"/>
            <a:ext cx="4495800" cy="1143000"/>
          </a:xfrm>
          <a:prstGeom prst="wedgeEllipseCallout">
            <a:avLst>
              <a:gd name="adj1" fmla="val -25245"/>
              <a:gd name="adj2" fmla="val 73333"/>
            </a:avLst>
          </a:prstGeom>
          <a:solidFill>
            <a:srgbClr val="FEDDB4"/>
          </a:solidFill>
          <a:ln w="38100">
            <a:solidFill>
              <a:srgbClr val="666633"/>
            </a:solidFill>
            <a:miter lim="800000"/>
            <a:headEnd/>
            <a:tailEnd/>
          </a:ln>
          <a:effectLst>
            <a:outerShdw dist="230007" dir="380412" algn="ctr" rotWithShape="0">
              <a:schemeClr val="bg2"/>
            </a:outerShdw>
          </a:effectLst>
        </p:spPr>
        <p:txBody>
          <a:bodyPr wrap="none" anchor="ctr"/>
          <a:lstStyle/>
          <a:p>
            <a:pPr algn="ctr" eaLnBrk="0" hangingPunct="0">
              <a:defRPr/>
            </a:pPr>
            <a:r>
              <a:rPr lang="ar-SA" sz="3200" b="1" dirty="0">
                <a:solidFill>
                  <a:srgbClr val="000066"/>
                </a:solidFill>
                <a:latin typeface="Times New Roman" pitchFamily="18" charset="0"/>
                <a:cs typeface="B Titr" pitchFamily="2" charset="-78"/>
              </a:rPr>
              <a:t>گروه </a:t>
            </a:r>
            <a:r>
              <a:rPr lang="fa-IR" sz="3200" b="1" dirty="0" smtClean="0">
                <a:solidFill>
                  <a:srgbClr val="000066"/>
                </a:solidFill>
                <a:latin typeface="Times New Roman" pitchFamily="18" charset="0"/>
                <a:cs typeface="B Titr" pitchFamily="2" charset="-78"/>
              </a:rPr>
              <a:t>متفرقه</a:t>
            </a:r>
            <a:endParaRPr lang="en-US" sz="3200" b="1" dirty="0">
              <a:solidFill>
                <a:srgbClr val="000066"/>
              </a:solidFill>
              <a:latin typeface="Times New Roman" pitchFamily="18" charset="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2000"/>
                                        <p:tgtEl>
                                          <p:spTgt spid="389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dissolve">
                                      <p:cBhvr>
                                        <p:cTn id="10" dur="2000"/>
                                        <p:tgtEl>
                                          <p:spTgt spid="38916"/>
                                        </p:tgtEl>
                                      </p:cBhvr>
                                    </p:animEffect>
                                  </p:childTnLst>
                                </p:cTn>
                              </p:par>
                            </p:childTnLst>
                          </p:cTn>
                        </p:par>
                        <p:par>
                          <p:cTn id="11" fill="hold">
                            <p:stCondLst>
                              <p:cond delay="2000"/>
                            </p:stCondLst>
                            <p:childTnLst>
                              <p:par>
                                <p:cTn id="12" presetID="2" presetClass="entr" presetSubtype="12" fill="hold" grpId="0" nodeType="after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 calcmode="lin" valueType="num">
                                      <p:cBhvr additive="base">
                                        <p:cTn id="14" dur="20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5" dur="20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4000"/>
                            </p:stCondLst>
                            <p:childTnLst>
                              <p:par>
                                <p:cTn id="17" presetID="2" presetClass="entr" presetSubtype="12" fill="hold" grpId="0" nodeType="after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20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6000"/>
                            </p:stCondLst>
                            <p:childTnLst>
                              <p:par>
                                <p:cTn id="22" presetID="2" presetClass="entr" presetSubtype="12" fill="hold" grpId="0" nodeType="after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additive="base">
                                        <p:cTn id="24" dur="20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8000"/>
                            </p:stCondLst>
                            <p:childTnLst>
                              <p:par>
                                <p:cTn id="27" presetID="2" presetClass="entr" presetSubtype="12" fill="hold" grpId="0" nodeType="after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additive="base">
                                        <p:cTn id="29" dur="20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Rot="1" noChangeArrowheads="1"/>
          </p:cNvSpPr>
          <p:nvPr>
            <p:ph idx="1"/>
          </p:nvPr>
        </p:nvSpPr>
        <p:spPr>
          <a:xfrm>
            <a:off x="301625" y="2133600"/>
            <a:ext cx="8540750" cy="3965575"/>
          </a:xfrm>
        </p:spPr>
        <p:txBody>
          <a:bodyPr/>
          <a:lstStyle/>
          <a:p>
            <a:pPr eaLnBrk="1" hangingPunct="1">
              <a:buFont typeface="Wingdings" pitchFamily="2" charset="2"/>
              <a:buNone/>
            </a:pPr>
            <a:r>
              <a:rPr lang="fa-IR" dirty="0" smtClean="0">
                <a:cs typeface="B Titr" pitchFamily="2" charset="-78"/>
              </a:rPr>
              <a:t>این گروه شامل :کره، خامه، چیپس،پفک،سر شیر،نوشابه و... میباشد</a:t>
            </a:r>
          </a:p>
          <a:p>
            <a:pPr eaLnBrk="1" hangingPunct="1">
              <a:buFont typeface="Wingdings" pitchFamily="2" charset="2"/>
              <a:buNone/>
            </a:pPr>
            <a:r>
              <a:rPr lang="fa-IR" dirty="0" smtClean="0">
                <a:cs typeface="B Titr" pitchFamily="2" charset="-78"/>
              </a:rPr>
              <a:t>میزان مورد نیاز روزانه هر چه کمتر بهتر</a:t>
            </a:r>
          </a:p>
          <a:p>
            <a:pPr eaLnBrk="1" hangingPunct="1">
              <a:buFont typeface="Wingdings" pitchFamily="2" charset="2"/>
              <a:buNone/>
            </a:pPr>
            <a:endParaRPr lang="fa-IR" dirty="0" smtClean="0">
              <a:ea typeface="Majalla UI"/>
              <a:cs typeface="B Titr" pitchFamily="2" charset="-78"/>
            </a:endParaRPr>
          </a:p>
          <a:p>
            <a:pPr eaLnBrk="1" hangingPunct="1">
              <a:buFont typeface="Wingdings" pitchFamily="2" charset="2"/>
              <a:buNone/>
            </a:pPr>
            <a:endParaRPr lang="fa-IR" dirty="0" smtClean="0">
              <a:ea typeface="Majalla UI"/>
              <a:cs typeface="B Titr" pitchFamily="2" charset="-78"/>
            </a:endParaRPr>
          </a:p>
          <a:p>
            <a:pPr algn="ctr">
              <a:buNone/>
            </a:pPr>
            <a:r>
              <a:rPr lang="fa-IR" sz="3600" u="sng" dirty="0" smtClean="0">
                <a:cs typeface="B Titr" pitchFamily="2" charset="-78"/>
              </a:rPr>
              <a:t>مصرف آب: 8- 6 لیوان</a:t>
            </a:r>
            <a:endParaRPr lang="en-US" sz="3600" u="sng" dirty="0" smtClean="0">
              <a:ea typeface="Majalla UI"/>
              <a:cs typeface="B Titr" pitchFamily="2" charset="-78"/>
            </a:endParaRPr>
          </a:p>
        </p:txBody>
      </p:sp>
      <p:sp>
        <p:nvSpPr>
          <p:cNvPr id="61444" name="AutoShape 4"/>
          <p:cNvSpPr>
            <a:spLocks noChangeArrowheads="1"/>
          </p:cNvSpPr>
          <p:nvPr/>
        </p:nvSpPr>
        <p:spPr bwMode="auto">
          <a:xfrm>
            <a:off x="4140200" y="260350"/>
            <a:ext cx="2879725" cy="1295400"/>
          </a:xfrm>
          <a:prstGeom prst="cloudCallout">
            <a:avLst>
              <a:gd name="adj1" fmla="val -41787"/>
              <a:gd name="adj2" fmla="val 86273"/>
            </a:avLst>
          </a:prstGeom>
          <a:solidFill>
            <a:schemeClr val="tx1"/>
          </a:solidFill>
          <a:ln w="9525">
            <a:solidFill>
              <a:schemeClr val="tx1"/>
            </a:solidFill>
            <a:round/>
            <a:headEnd/>
            <a:tailEnd/>
          </a:ln>
        </p:spPr>
        <p:txBody>
          <a:bodyPr/>
          <a:lstStyle/>
          <a:p>
            <a:pPr algn="ctr"/>
            <a:r>
              <a:rPr lang="fa-IR" sz="6000">
                <a:solidFill>
                  <a:srgbClr val="FF0000"/>
                </a:solidFill>
                <a:cs typeface="Zar" pitchFamily="2" charset="-78"/>
              </a:rPr>
              <a:t>متفرقه</a:t>
            </a:r>
            <a:endParaRPr lang="en-US" sz="6000">
              <a:solidFill>
                <a:srgbClr val="FF0000"/>
              </a:solidFill>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diamond(in)">
                                      <p:cBhvr>
                                        <p:cTn id="12" dur="2000"/>
                                        <p:tgtEl>
                                          <p:spTgt spid="61443">
                                            <p:txEl>
                                              <p:pRg st="0" end="0"/>
                                            </p:txEl>
                                          </p:spTgt>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61443">
                                            <p:txEl>
                                              <p:pRg st="1" end="1"/>
                                            </p:txEl>
                                          </p:spTgt>
                                        </p:tgtEl>
                                        <p:attrNameLst>
                                          <p:attrName>style.visibility</p:attrName>
                                        </p:attrNameLst>
                                      </p:cBhvr>
                                      <p:to>
                                        <p:strVal val="visible"/>
                                      </p:to>
                                    </p:set>
                                    <p:animEffect transition="in" filter="diamond(in)">
                                      <p:cBhvr>
                                        <p:cTn id="16" dur="2000"/>
                                        <p:tgtEl>
                                          <p:spTgt spid="61443">
                                            <p:txEl>
                                              <p:pRg st="1" end="1"/>
                                            </p:txEl>
                                          </p:spTgt>
                                        </p:tgtEl>
                                      </p:cBhvr>
                                    </p:animEffect>
                                  </p:childTnLst>
                                </p:cTn>
                              </p:par>
                            </p:childTnLst>
                          </p:cTn>
                        </p:par>
                        <p:par>
                          <p:cTn id="17" fill="hold">
                            <p:stCondLst>
                              <p:cond delay="4500"/>
                            </p:stCondLst>
                            <p:childTnLst>
                              <p:par>
                                <p:cTn id="18" presetID="8" presetClass="entr" presetSubtype="16" fill="hold" nodeType="afterEffect">
                                  <p:stCondLst>
                                    <p:cond delay="0"/>
                                  </p:stCondLst>
                                  <p:childTnLst>
                                    <p:set>
                                      <p:cBhvr>
                                        <p:cTn id="19" dur="1" fill="hold">
                                          <p:stCondLst>
                                            <p:cond delay="0"/>
                                          </p:stCondLst>
                                        </p:cTn>
                                        <p:tgtEl>
                                          <p:spTgt spid="61443">
                                            <p:txEl>
                                              <p:pRg st="4" end="4"/>
                                            </p:txEl>
                                          </p:spTgt>
                                        </p:tgtEl>
                                        <p:attrNameLst>
                                          <p:attrName>style.visibility</p:attrName>
                                        </p:attrNameLst>
                                      </p:cBhvr>
                                      <p:to>
                                        <p:strVal val="visible"/>
                                      </p:to>
                                    </p:set>
                                    <p:animEffect transition="in" filter="diamond(in)">
                                      <p:cBhvr>
                                        <p:cTn id="20" dur="20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university\flash jadid\final reports\final heram 85.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0"/>
            <a:ext cx="4876800" cy="6827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solidFill>
                <a:cs typeface="B Titr" pitchFamily="2" charset="-78"/>
              </a:rPr>
              <a:t>مهمترین مواد مغذی مورد نیاز جوانان</a:t>
            </a:r>
            <a:endParaRPr lang="fa-IR" dirty="0">
              <a:solidFill>
                <a:schemeClr val="tx2"/>
              </a:solidFill>
              <a:cs typeface="B Titr" pitchFamily="2" charset="-78"/>
            </a:endParaRPr>
          </a:p>
        </p:txBody>
      </p:sp>
      <p:sp>
        <p:nvSpPr>
          <p:cNvPr id="3" name="Content Placeholder 2"/>
          <p:cNvSpPr>
            <a:spLocks noGrp="1"/>
          </p:cNvSpPr>
          <p:nvPr>
            <p:ph idx="1"/>
          </p:nvPr>
        </p:nvSpPr>
        <p:spPr>
          <a:xfrm>
            <a:off x="323528" y="1340768"/>
            <a:ext cx="8496944" cy="5112568"/>
          </a:xfrm>
        </p:spPr>
        <p:txBody>
          <a:bodyPr/>
          <a:lstStyle/>
          <a:p>
            <a:r>
              <a:rPr lang="fa-IR" dirty="0" smtClean="0">
                <a:solidFill>
                  <a:schemeClr val="accent2"/>
                </a:solidFill>
                <a:cs typeface="B Titr" pitchFamily="2" charset="-78"/>
              </a:rPr>
              <a:t>پروتئین</a:t>
            </a:r>
          </a:p>
          <a:p>
            <a:pPr>
              <a:buFont typeface="Wingdings" pitchFamily="2" charset="2"/>
              <a:buChar char="ü"/>
            </a:pPr>
            <a:r>
              <a:rPr lang="fa-IR" b="1" dirty="0" smtClean="0">
                <a:cs typeface="B Nazanin" panose="00000400000000000000" pitchFamily="2" charset="-78"/>
              </a:rPr>
              <a:t>رشد،نگهداری و ترمیم بافتهای بدن</a:t>
            </a:r>
          </a:p>
          <a:p>
            <a:pPr>
              <a:buFont typeface="Wingdings" pitchFamily="2" charset="2"/>
              <a:buChar char="ü"/>
            </a:pPr>
            <a:r>
              <a:rPr lang="fa-IR" b="1" dirty="0" smtClean="0">
                <a:cs typeface="B Nazanin" panose="00000400000000000000" pitchFamily="2" charset="-78"/>
              </a:rPr>
              <a:t>15-10 درصد کالری بدن از پروتئین ها</a:t>
            </a:r>
          </a:p>
          <a:p>
            <a:pPr>
              <a:buFont typeface="Wingdings" pitchFamily="2" charset="2"/>
              <a:buChar char="ü"/>
            </a:pPr>
            <a:r>
              <a:rPr lang="fa-IR" b="1" dirty="0" smtClean="0">
                <a:cs typeface="B Nazanin" panose="00000400000000000000" pitchFamily="2" charset="-78"/>
              </a:rPr>
              <a:t>منابع اصلی پروتئین ها شامل گروه گوشت،لبنیات و حبوبات</a:t>
            </a:r>
          </a:p>
          <a:p>
            <a:pPr>
              <a:buFont typeface="Wingdings" pitchFamily="2" charset="2"/>
              <a:buChar char="ü"/>
            </a:pPr>
            <a:r>
              <a:rPr lang="fa-IR" b="1" dirty="0" smtClean="0">
                <a:cs typeface="B Nazanin" panose="00000400000000000000" pitchFamily="2" charset="-78"/>
              </a:rPr>
              <a:t>ترکیب غلات و حبوبات</a:t>
            </a:r>
          </a:p>
          <a:p>
            <a:pPr>
              <a:buFont typeface="Wingdings" pitchFamily="2" charset="2"/>
              <a:buChar char="ü"/>
            </a:pPr>
            <a:r>
              <a:rPr lang="fa-IR" b="1" dirty="0" smtClean="0">
                <a:cs typeface="B Nazanin" panose="00000400000000000000" pitchFamily="2" charset="-78"/>
              </a:rPr>
              <a:t>منابع پروتئین حیوانی</a:t>
            </a:r>
            <a:endParaRPr lang="fa-IR" b="1" dirty="0">
              <a:cs typeface="B Nazanin" panose="0000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620688"/>
            <a:ext cx="8429684" cy="1470025"/>
          </a:xfrm>
        </p:spPr>
        <p:txBody>
          <a:bodyPr/>
          <a:lstStyle/>
          <a:p>
            <a:r>
              <a:rPr lang="fa-IR" dirty="0" smtClean="0"/>
              <a:t> </a:t>
            </a:r>
            <a:r>
              <a:rPr lang="fa-IR" dirty="0" smtClean="0">
                <a:solidFill>
                  <a:schemeClr val="accent1"/>
                </a:solidFill>
                <a:cs typeface="B Titr" pitchFamily="2" charset="-78"/>
              </a:rPr>
              <a:t>بهبود وضعیت تغذیه در دانشگاه فرهنگیان</a:t>
            </a:r>
            <a:endParaRPr lang="fa-IR" dirty="0">
              <a:solidFill>
                <a:schemeClr val="accent1"/>
              </a:solidFill>
              <a:cs typeface="B Titr" pitchFamily="2" charset="-78"/>
            </a:endParaRPr>
          </a:p>
        </p:txBody>
      </p:sp>
      <p:sp>
        <p:nvSpPr>
          <p:cNvPr id="3" name="Subtitle 2"/>
          <p:cNvSpPr>
            <a:spLocks noGrp="1"/>
          </p:cNvSpPr>
          <p:nvPr>
            <p:ph type="subTitle" idx="1"/>
          </p:nvPr>
        </p:nvSpPr>
        <p:spPr>
          <a:xfrm>
            <a:off x="1357290" y="4214818"/>
            <a:ext cx="6400800" cy="1752600"/>
          </a:xfrm>
        </p:spPr>
        <p:txBody>
          <a:bodyPr/>
          <a:lstStyle/>
          <a:p>
            <a:r>
              <a:rPr lang="fa-IR" b="1" dirty="0" smtClean="0">
                <a:solidFill>
                  <a:schemeClr val="accent3">
                    <a:lumMod val="75000"/>
                  </a:schemeClr>
                </a:solidFill>
                <a:cs typeface="B Titr" pitchFamily="2" charset="-78"/>
              </a:rPr>
              <a:t>مرکز بهداشت استان اصفهان</a:t>
            </a:r>
          </a:p>
          <a:p>
            <a:r>
              <a:rPr lang="fa-IR" b="1" dirty="0" smtClean="0">
                <a:solidFill>
                  <a:schemeClr val="accent3">
                    <a:lumMod val="75000"/>
                  </a:schemeClr>
                </a:solidFill>
                <a:cs typeface="B Titr" pitchFamily="2" charset="-78"/>
              </a:rPr>
              <a:t>گروه بهبود تغذیه جامعه</a:t>
            </a:r>
            <a:endParaRPr lang="fa-IR" b="1" dirty="0">
              <a:solidFill>
                <a:schemeClr val="accent3">
                  <a:lumMod val="75000"/>
                </a:schemeClr>
              </a:solidFill>
              <a:cs typeface="B Titr" pitchFamily="2"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28926" y="1928802"/>
            <a:ext cx="3643338" cy="221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026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a:xfrm>
            <a:off x="457200" y="1417638"/>
            <a:ext cx="8229600" cy="4819674"/>
          </a:xfrm>
        </p:spPr>
        <p:txBody>
          <a:bodyPr>
            <a:normAutofit fontScale="92500" lnSpcReduction="10000"/>
          </a:bodyPr>
          <a:lstStyle/>
          <a:p>
            <a:r>
              <a:rPr lang="fa-IR" dirty="0" smtClean="0">
                <a:solidFill>
                  <a:srgbClr val="C00000"/>
                </a:solidFill>
                <a:cs typeface="B Titr" panose="00000700000000000000" pitchFamily="2" charset="-78"/>
              </a:rPr>
              <a:t>کربوهیدرات</a:t>
            </a:r>
          </a:p>
          <a:p>
            <a:pPr>
              <a:buFont typeface="Wingdings" panose="05000000000000000000" pitchFamily="2" charset="2"/>
              <a:buChar char="ü"/>
            </a:pPr>
            <a:r>
              <a:rPr lang="fa-IR" b="1" dirty="0" smtClean="0">
                <a:cs typeface="B Nazanin" panose="00000400000000000000" pitchFamily="2" charset="-78"/>
              </a:rPr>
              <a:t>منبع سوخت در فعالیت فیزیکی</a:t>
            </a:r>
          </a:p>
          <a:p>
            <a:pPr>
              <a:buFont typeface="Wingdings" panose="05000000000000000000" pitchFamily="2" charset="2"/>
              <a:buChar char="ü"/>
            </a:pPr>
            <a:r>
              <a:rPr lang="fa-IR" b="1" dirty="0" smtClean="0">
                <a:cs typeface="B Nazanin" panose="00000400000000000000" pitchFamily="2" charset="-78"/>
              </a:rPr>
              <a:t>60-50 درصد کالری</a:t>
            </a:r>
          </a:p>
          <a:p>
            <a:r>
              <a:rPr lang="fa-IR" dirty="0" smtClean="0">
                <a:solidFill>
                  <a:srgbClr val="C00000"/>
                </a:solidFill>
                <a:cs typeface="B Titr" panose="00000700000000000000" pitchFamily="2" charset="-78"/>
              </a:rPr>
              <a:t>چربی</a:t>
            </a:r>
          </a:p>
          <a:p>
            <a:pPr>
              <a:buFont typeface="Wingdings" panose="05000000000000000000" pitchFamily="2" charset="2"/>
              <a:buChar char="ü"/>
            </a:pPr>
            <a:r>
              <a:rPr lang="fa-IR" sz="3500" b="1" dirty="0" smtClean="0">
                <a:cs typeface="B Nazanin" panose="00000400000000000000" pitchFamily="2" charset="-78"/>
              </a:rPr>
              <a:t>25-20 درصد کالری</a:t>
            </a:r>
          </a:p>
          <a:p>
            <a:pPr>
              <a:buFont typeface="Wingdings" panose="05000000000000000000" pitchFamily="2" charset="2"/>
              <a:buChar char="ü"/>
            </a:pPr>
            <a:r>
              <a:rPr lang="fa-IR" sz="3500" b="1" dirty="0" smtClean="0">
                <a:cs typeface="B Nazanin" panose="00000400000000000000" pitchFamily="2" charset="-78"/>
              </a:rPr>
              <a:t>ساخت هورمون ها</a:t>
            </a:r>
          </a:p>
          <a:p>
            <a:pPr>
              <a:buFont typeface="Wingdings" panose="05000000000000000000" pitchFamily="2" charset="2"/>
              <a:buChar char="ü"/>
            </a:pPr>
            <a:r>
              <a:rPr lang="fa-IR" sz="3500" b="1" dirty="0" smtClean="0">
                <a:cs typeface="B Nazanin" panose="00000400000000000000" pitchFamily="2" charset="-78"/>
              </a:rPr>
              <a:t>عایق و محافظ احشای داخلی </a:t>
            </a:r>
          </a:p>
          <a:p>
            <a:pPr>
              <a:buFont typeface="Wingdings" panose="05000000000000000000" pitchFamily="2" charset="2"/>
              <a:buChar char="ü"/>
            </a:pPr>
            <a:r>
              <a:rPr lang="fa-IR" sz="3500" b="1" dirty="0" smtClean="0">
                <a:cs typeface="B Nazanin" panose="00000400000000000000" pitchFamily="2" charset="-78"/>
              </a:rPr>
              <a:t>ترمیم بافت های آسیب دیده و مقابله با عفونت ها</a:t>
            </a:r>
          </a:p>
          <a:p>
            <a:pPr>
              <a:buFont typeface="Wingdings" panose="05000000000000000000" pitchFamily="2" charset="2"/>
              <a:buChar char="ü"/>
            </a:pPr>
            <a:r>
              <a:rPr lang="fa-IR" sz="3500" b="1" dirty="0" smtClean="0">
                <a:cs typeface="B Nazanin" panose="00000400000000000000" pitchFamily="2" charset="-78"/>
              </a:rPr>
              <a:t>منبع تولید انرژی و ذخیره انرژی</a:t>
            </a:r>
            <a:endParaRPr lang="fa-IR" sz="3500" b="1" dirty="0">
              <a:cs typeface="B Nazanin" panose="00000400000000000000"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a:xfrm>
            <a:off x="457200" y="1268760"/>
            <a:ext cx="8229600" cy="4857403"/>
          </a:xfrm>
        </p:spPr>
        <p:txBody>
          <a:bodyPr/>
          <a:lstStyle/>
          <a:p>
            <a:r>
              <a:rPr lang="fa-IR" dirty="0" smtClean="0">
                <a:solidFill>
                  <a:srgbClr val="C00000"/>
                </a:solidFill>
                <a:cs typeface="B Titr" panose="00000700000000000000" pitchFamily="2" charset="-78"/>
              </a:rPr>
              <a:t>ید</a:t>
            </a:r>
          </a:p>
          <a:p>
            <a:pPr algn="just">
              <a:buFont typeface="Wingdings" panose="05000000000000000000" pitchFamily="2" charset="2"/>
              <a:buChar char="ü"/>
              <a:defRPr/>
            </a:pPr>
            <a:r>
              <a:rPr lang="fa-IR" b="1" dirty="0">
                <a:cs typeface="B Nazanin" pitchFamily="2" charset="-78"/>
              </a:rPr>
              <a:t>يد يك ماده غذايي مورد نياز است كه بايد به طور روزانه مصرف شود. </a:t>
            </a:r>
          </a:p>
          <a:p>
            <a:pPr algn="just">
              <a:buFont typeface="Wingdings" panose="05000000000000000000" pitchFamily="2" charset="2"/>
              <a:buChar char="ü"/>
              <a:defRPr/>
            </a:pPr>
            <a:r>
              <a:rPr lang="fa-IR" b="1" dirty="0">
                <a:cs typeface="B Nazanin" pitchFamily="2" charset="-78"/>
              </a:rPr>
              <a:t>كمبود يد باعث بزرگي غده تيروئيد كه در جلوي گردن قرار دارد مي شود، به اين علامت گواتر مي گويند.</a:t>
            </a:r>
          </a:p>
          <a:p>
            <a:pPr algn="just">
              <a:buFont typeface="Wingdings" panose="05000000000000000000" pitchFamily="2" charset="2"/>
              <a:buChar char="ü"/>
              <a:defRPr/>
            </a:pPr>
            <a:r>
              <a:rPr lang="fa-IR" b="1" dirty="0">
                <a:cs typeface="B Nazanin" pitchFamily="2" charset="-78"/>
              </a:rPr>
              <a:t>كمبود يد علاوه بر گواتر موجب اختلال هاي ديگري مانند عقب ماندگي ذهني،كري و لالي، لوچي چشم، اختلال در ايستادن، راه رفتن و رشد جسمي كودكان مي شود.</a:t>
            </a:r>
            <a:endParaRPr lang="en-US" b="1" dirty="0">
              <a:cs typeface="B Nazanin" pitchFamily="2" charset="-78"/>
            </a:endParaRPr>
          </a:p>
          <a:p>
            <a:endParaRPr lang="fa-IR" dirty="0"/>
          </a:p>
        </p:txBody>
      </p:sp>
    </p:spTree>
    <p:extLst>
      <p:ext uri="{BB962C8B-B14F-4D97-AF65-F5344CB8AC3E}">
        <p14:creationId xmlns:p14="http://schemas.microsoft.com/office/powerpoint/2010/main" val="204202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p:txBody>
          <a:bodyPr>
            <a:normAutofit fontScale="85000" lnSpcReduction="10000"/>
          </a:bodyPr>
          <a:lstStyle/>
          <a:p>
            <a:pPr algn="just">
              <a:buFont typeface="Wingdings" panose="05000000000000000000" pitchFamily="2" charset="2"/>
              <a:buChar char="ü"/>
              <a:defRPr/>
            </a:pPr>
            <a:r>
              <a:rPr lang="fa-IR" b="1" dirty="0">
                <a:cs typeface="B Nazanin" pitchFamily="2" charset="-78"/>
              </a:rPr>
              <a:t>در زنان مبتلا به كمبود يد، مرده زايي و سقط جنين مشاهده مي شود.</a:t>
            </a:r>
          </a:p>
          <a:p>
            <a:pPr algn="just">
              <a:buFont typeface="Wingdings" panose="05000000000000000000" pitchFamily="2" charset="2"/>
              <a:buChar char="ü"/>
              <a:defRPr/>
            </a:pPr>
            <a:r>
              <a:rPr lang="fa-IR" b="1" dirty="0">
                <a:cs typeface="B Nazanin" pitchFamily="2" charset="-78"/>
              </a:rPr>
              <a:t>اگر مادر كمبود يد شديد داشته باشد، نوزاد اودچار عقب ماندگي در رشد مغزي و جسمي به طور شديد و دائمي مي گردد و قادر به راه رفتن، صحبت كردن، فكر كردن و كاركردن طبيعي نخواهد بود.</a:t>
            </a:r>
          </a:p>
          <a:p>
            <a:pPr algn="just">
              <a:buFont typeface="Wingdings" panose="05000000000000000000" pitchFamily="2" charset="2"/>
              <a:buChar char="ü"/>
              <a:defRPr/>
            </a:pPr>
            <a:r>
              <a:rPr lang="fa-IR" b="1" dirty="0">
                <a:cs typeface="B Nazanin" pitchFamily="2" charset="-78"/>
              </a:rPr>
              <a:t>اگر كمبود خفيف باشد، كودك در مدرسه توانايي لازم را در يادگيري نخواهد داشت و يا عقب مانده و وابسته به ديگران خواهد بود.</a:t>
            </a:r>
            <a:r>
              <a:rPr lang="fa-IR" dirty="0"/>
              <a:t>  </a:t>
            </a:r>
          </a:p>
          <a:p>
            <a:pPr algn="just">
              <a:buFont typeface="Wingdings" panose="05000000000000000000" pitchFamily="2" charset="2"/>
              <a:buChar char="ü"/>
              <a:defRPr/>
            </a:pPr>
            <a:r>
              <a:rPr lang="fa-IR" b="1" dirty="0">
                <a:cs typeface="B Nazanin" pitchFamily="2" charset="-78"/>
              </a:rPr>
              <a:t>يد به خصوص در اوايل دوران كودكي، بلوغ، حاملگي و شيردهي بيشتر مورد نياز است و دريافت مقدار كافي آن اهميت حياتي دارد.</a:t>
            </a:r>
            <a:endParaRPr lang="en-US" b="1" dirty="0">
              <a:cs typeface="B Nazanin" pitchFamily="2" charset="-78"/>
            </a:endParaRPr>
          </a:p>
          <a:p>
            <a:pPr>
              <a:buFont typeface="Wingdings" panose="05000000000000000000" pitchFamily="2" charset="2"/>
              <a:buChar char="ü"/>
            </a:pPr>
            <a:endParaRPr lang="fa-IR" dirty="0"/>
          </a:p>
        </p:txBody>
      </p:sp>
    </p:spTree>
    <p:extLst>
      <p:ext uri="{BB962C8B-B14F-4D97-AF65-F5344CB8AC3E}">
        <p14:creationId xmlns:p14="http://schemas.microsoft.com/office/powerpoint/2010/main" val="384713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a:xfrm>
            <a:off x="457200" y="1268760"/>
            <a:ext cx="8229600" cy="4857403"/>
          </a:xfrm>
        </p:spPr>
        <p:txBody>
          <a:bodyPr>
            <a:normAutofit/>
          </a:bodyPr>
          <a:lstStyle/>
          <a:p>
            <a:pPr algn="just">
              <a:lnSpc>
                <a:spcPct val="90000"/>
              </a:lnSpc>
              <a:buFont typeface="Wingdings" panose="05000000000000000000" pitchFamily="2" charset="2"/>
              <a:buChar char="ü"/>
              <a:defRPr/>
            </a:pPr>
            <a:r>
              <a:rPr lang="fa-IR" sz="2400" b="1" dirty="0">
                <a:cs typeface="B Nazanin" pitchFamily="2" charset="-78"/>
              </a:rPr>
              <a:t>بهترين روش پيشگيري از عوارض ناشي از كمبود يد استفاده از نمك هاي يددار است.</a:t>
            </a:r>
          </a:p>
          <a:p>
            <a:pPr algn="just">
              <a:lnSpc>
                <a:spcPct val="110000"/>
              </a:lnSpc>
              <a:buFont typeface="Wingdings" panose="05000000000000000000" pitchFamily="2" charset="2"/>
              <a:buChar char="ü"/>
              <a:defRPr/>
            </a:pPr>
            <a:r>
              <a:rPr lang="fa-IR" sz="2400" b="1" dirty="0">
                <a:cs typeface="B Nazanin" pitchFamily="2" charset="-78"/>
              </a:rPr>
              <a:t>نمك يددار همان نمك معمولي است كه در كارخانه به آن يدور يا يدات پتاسيم اضافه مي شود.</a:t>
            </a:r>
          </a:p>
          <a:p>
            <a:pPr algn="just">
              <a:lnSpc>
                <a:spcPct val="90000"/>
              </a:lnSpc>
              <a:buFont typeface="Wingdings" panose="05000000000000000000" pitchFamily="2" charset="2"/>
              <a:buChar char="ü"/>
              <a:defRPr/>
            </a:pPr>
            <a:r>
              <a:rPr lang="fa-IR" sz="2400" b="1" dirty="0">
                <a:cs typeface="B Nazanin" pitchFamily="2" charset="-78"/>
              </a:rPr>
              <a:t>نمك يددار را نبايد در معرض نور مستقيم خورشيد و يا رطوبت قرار داد چون يد آن از دست مي رود.</a:t>
            </a:r>
          </a:p>
          <a:p>
            <a:pPr algn="just">
              <a:lnSpc>
                <a:spcPct val="90000"/>
              </a:lnSpc>
              <a:buFont typeface="Wingdings" panose="05000000000000000000" pitchFamily="2" charset="2"/>
              <a:buChar char="ü"/>
              <a:defRPr/>
            </a:pPr>
            <a:r>
              <a:rPr lang="fa-IR" sz="2400" b="1" dirty="0">
                <a:cs typeface="B Nazanin" pitchFamily="2" charset="-78"/>
              </a:rPr>
              <a:t>نمك يددار بايد در ظروف دربسته و تيره رنگ نگهداري شده و در آخر پخت به غذا اضافه شود.</a:t>
            </a:r>
          </a:p>
          <a:p>
            <a:pPr algn="just">
              <a:lnSpc>
                <a:spcPct val="90000"/>
              </a:lnSpc>
              <a:buFont typeface="Wingdings" panose="05000000000000000000" pitchFamily="2" charset="2"/>
              <a:buChar char="ü"/>
              <a:defRPr/>
            </a:pPr>
            <a:r>
              <a:rPr lang="fa-IR" sz="2400" b="1" dirty="0">
                <a:cs typeface="B Nazanin" pitchFamily="2" charset="-78"/>
              </a:rPr>
              <a:t>ماهي و ميگو از مهمترين منابع غذايي يد هستند.</a:t>
            </a:r>
          </a:p>
          <a:p>
            <a:pPr algn="just">
              <a:lnSpc>
                <a:spcPct val="90000"/>
              </a:lnSpc>
              <a:buFont typeface="Wingdings" panose="05000000000000000000" pitchFamily="2" charset="2"/>
              <a:buChar char="ü"/>
              <a:defRPr/>
            </a:pPr>
            <a:r>
              <a:rPr lang="fa-IR" sz="2400" b="1" dirty="0">
                <a:cs typeface="B Nazanin" pitchFamily="2" charset="-78"/>
              </a:rPr>
              <a:t>توصيه مي شود براي مصرف نمك از نمك هاي تصفيه شده يددار كه به دليل خلوص بالا يد را بهتر و به مدت بيشتر حفظ مي كنند استفاده شود. </a:t>
            </a:r>
            <a:endParaRPr lang="en-US" sz="2400" b="1" dirty="0">
              <a:cs typeface="B Nazanin" pitchFamily="2" charset="-78"/>
            </a:endParaRPr>
          </a:p>
          <a:p>
            <a:endParaRPr lang="fa-IR" dirty="0"/>
          </a:p>
        </p:txBody>
      </p:sp>
    </p:spTree>
    <p:extLst>
      <p:ext uri="{BB962C8B-B14F-4D97-AF65-F5344CB8AC3E}">
        <p14:creationId xmlns:p14="http://schemas.microsoft.com/office/powerpoint/2010/main" val="50219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p:txBody>
          <a:bodyPr>
            <a:normAutofit fontScale="85000" lnSpcReduction="10000"/>
          </a:bodyPr>
          <a:lstStyle/>
          <a:p>
            <a:r>
              <a:rPr lang="fa-IR" dirty="0" smtClean="0">
                <a:solidFill>
                  <a:srgbClr val="C00000"/>
                </a:solidFill>
                <a:cs typeface="B Titr" panose="00000700000000000000" pitchFamily="2" charset="-78"/>
              </a:rPr>
              <a:t>روی</a:t>
            </a:r>
          </a:p>
          <a:p>
            <a:pPr algn="just">
              <a:lnSpc>
                <a:spcPct val="120000"/>
              </a:lnSpc>
              <a:buFont typeface="Wingdings" panose="05000000000000000000" pitchFamily="2" charset="2"/>
              <a:buChar char="ü"/>
              <a:defRPr/>
            </a:pPr>
            <a:r>
              <a:rPr lang="fa-IR" b="1" dirty="0">
                <a:cs typeface="B Nazanin" pitchFamily="2" charset="-78"/>
              </a:rPr>
              <a:t>روي داراي فعاليت هاي متنوع است. هر جا پروتئين وجود داشته باشد روي نيز حضور دارد وبه فعاليت هاي پروتئين كمك مي كند.</a:t>
            </a:r>
          </a:p>
          <a:p>
            <a:pPr algn="just">
              <a:lnSpc>
                <a:spcPct val="120000"/>
              </a:lnSpc>
              <a:buFont typeface="Wingdings" panose="05000000000000000000" pitchFamily="2" charset="2"/>
              <a:buChar char="ü"/>
              <a:defRPr/>
            </a:pPr>
            <a:r>
              <a:rPr lang="fa-IR" b="1" dirty="0">
                <a:cs typeface="B Nazanin" pitchFamily="2" charset="-78"/>
              </a:rPr>
              <a:t>كمبود روي باعث كاهش حس چشايي، اختلال در تشخيص مزه غذا و بي اشتهايي مي شود.</a:t>
            </a:r>
          </a:p>
          <a:p>
            <a:pPr algn="just">
              <a:lnSpc>
                <a:spcPct val="120000"/>
              </a:lnSpc>
              <a:buFont typeface="Wingdings" panose="05000000000000000000" pitchFamily="2" charset="2"/>
              <a:buChar char="ü"/>
              <a:defRPr/>
            </a:pPr>
            <a:r>
              <a:rPr lang="fa-IR" b="1" dirty="0">
                <a:cs typeface="B Nazanin" pitchFamily="2" charset="-78"/>
              </a:rPr>
              <a:t>كمبود روي منجر به كوتاهي قد، تاخير رشد و تاخير در بلوغ مي گردد.</a:t>
            </a:r>
          </a:p>
          <a:p>
            <a:pPr algn="just">
              <a:lnSpc>
                <a:spcPct val="120000"/>
              </a:lnSpc>
              <a:buFont typeface="Wingdings" panose="05000000000000000000" pitchFamily="2" charset="2"/>
              <a:buChar char="ü"/>
              <a:defRPr/>
            </a:pPr>
            <a:r>
              <a:rPr lang="fa-IR" dirty="0"/>
              <a:t> </a:t>
            </a:r>
            <a:r>
              <a:rPr lang="fa-IR" b="1" dirty="0">
                <a:cs typeface="B Nazanin" pitchFamily="2" charset="-78"/>
              </a:rPr>
              <a:t>كمبود روي در دوران بارداري مي تواند مشكلاتي را در روند شكل گيري جنين به وجود آورد.</a:t>
            </a:r>
            <a:endParaRPr lang="fa-IR" dirty="0">
              <a:solidFill>
                <a:srgbClr val="C00000"/>
              </a:solidFill>
              <a:cs typeface="B Titr" panose="00000700000000000000" pitchFamily="2" charset="-78"/>
            </a:endParaRPr>
          </a:p>
        </p:txBody>
      </p:sp>
    </p:spTree>
    <p:extLst>
      <p:ext uri="{BB962C8B-B14F-4D97-AF65-F5344CB8AC3E}">
        <p14:creationId xmlns:p14="http://schemas.microsoft.com/office/powerpoint/2010/main" val="296456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a:xfrm>
            <a:off x="457200" y="1340768"/>
            <a:ext cx="8229600" cy="4785395"/>
          </a:xfrm>
        </p:spPr>
        <p:txBody>
          <a:bodyPr/>
          <a:lstStyle/>
          <a:p>
            <a:r>
              <a:rPr lang="fa-IR" sz="2700" b="1" dirty="0" smtClean="0">
                <a:solidFill>
                  <a:srgbClr val="C00000"/>
                </a:solidFill>
                <a:cs typeface="B Titr" panose="00000700000000000000" pitchFamily="2" charset="-78"/>
              </a:rPr>
              <a:t>افرادیکه بيشتر </a:t>
            </a:r>
            <a:r>
              <a:rPr lang="fa-IR" sz="2700" b="1" dirty="0">
                <a:solidFill>
                  <a:srgbClr val="C00000"/>
                </a:solidFill>
                <a:cs typeface="B Titr" panose="00000700000000000000" pitchFamily="2" charset="-78"/>
              </a:rPr>
              <a:t>در معرض خطر كمبود روي هستند كه</a:t>
            </a:r>
            <a:r>
              <a:rPr lang="fa-IR" sz="2700" b="1" dirty="0" smtClean="0">
                <a:solidFill>
                  <a:srgbClr val="C00000"/>
                </a:solidFill>
                <a:cs typeface="B Titr" panose="00000700000000000000" pitchFamily="2" charset="-78"/>
              </a:rPr>
              <a:t>:</a:t>
            </a:r>
          </a:p>
          <a:p>
            <a:pPr algn="just">
              <a:lnSpc>
                <a:spcPct val="120000"/>
              </a:lnSpc>
              <a:buFont typeface="Wingdings" panose="05000000000000000000" pitchFamily="2" charset="2"/>
              <a:buChar char="ü"/>
              <a:defRPr/>
            </a:pPr>
            <a:r>
              <a:rPr lang="fa-IR" sz="2400" b="1" dirty="0">
                <a:cs typeface="B Nazanin" pitchFamily="2" charset="-78"/>
              </a:rPr>
              <a:t>به ميزان كافي پروتئين دريافت نكنند.</a:t>
            </a:r>
          </a:p>
          <a:p>
            <a:pPr algn="just">
              <a:lnSpc>
                <a:spcPct val="120000"/>
              </a:lnSpc>
              <a:buFont typeface="Wingdings" panose="05000000000000000000" pitchFamily="2" charset="2"/>
              <a:buChar char="ü"/>
              <a:defRPr/>
            </a:pPr>
            <a:r>
              <a:rPr lang="fa-IR" sz="2400" b="1" dirty="0">
                <a:cs typeface="B Nazanin" pitchFamily="2" charset="-78"/>
              </a:rPr>
              <a:t>به ميزان زياد از از ميان وعده هاي بدون ارزش غذايي مانند پفك، چيپس و نوشابه هاي گازدار استفاده نمايند.</a:t>
            </a:r>
          </a:p>
          <a:p>
            <a:pPr algn="just">
              <a:lnSpc>
                <a:spcPct val="120000"/>
              </a:lnSpc>
              <a:buFont typeface="Wingdings" panose="05000000000000000000" pitchFamily="2" charset="2"/>
              <a:buChar char="ü"/>
              <a:defRPr/>
            </a:pPr>
            <a:r>
              <a:rPr lang="fa-IR" sz="2400" b="1" dirty="0">
                <a:cs typeface="B Nazanin" pitchFamily="2" charset="-78"/>
              </a:rPr>
              <a:t>از محصولات تهيه شده از آرد بدون سبوس استفاده كنند.</a:t>
            </a:r>
          </a:p>
          <a:p>
            <a:pPr algn="just">
              <a:lnSpc>
                <a:spcPct val="120000"/>
              </a:lnSpc>
              <a:buFont typeface="Wingdings" panose="05000000000000000000" pitchFamily="2" charset="2"/>
              <a:buChar char="ü"/>
              <a:defRPr/>
            </a:pPr>
            <a:r>
              <a:rPr lang="fa-IR" sz="2400" b="1" dirty="0">
                <a:cs typeface="B Nazanin" pitchFamily="2" charset="-78"/>
              </a:rPr>
              <a:t>سوء جذب داشته باشند( مثلا به دليل بيماري هاي انگلي</a:t>
            </a:r>
            <a:r>
              <a:rPr lang="fa-IR" sz="2400" b="1" dirty="0" smtClean="0">
                <a:cs typeface="B Nazanin" pitchFamily="2" charset="-78"/>
              </a:rPr>
              <a:t>).</a:t>
            </a:r>
          </a:p>
          <a:p>
            <a:pPr algn="just">
              <a:lnSpc>
                <a:spcPct val="120000"/>
              </a:lnSpc>
              <a:defRPr/>
            </a:pPr>
            <a:r>
              <a:rPr lang="fa-IR" sz="2400" b="1" dirty="0">
                <a:solidFill>
                  <a:srgbClr val="C00000"/>
                </a:solidFill>
                <a:cs typeface="B Titr" pitchFamily="2" charset="-78"/>
              </a:rPr>
              <a:t>منابع غذايي روي</a:t>
            </a:r>
            <a:r>
              <a:rPr lang="fa-IR" sz="2400" b="1" dirty="0" smtClean="0">
                <a:solidFill>
                  <a:srgbClr val="C00000"/>
                </a:solidFill>
                <a:cs typeface="B Titr" pitchFamily="2" charset="-78"/>
              </a:rPr>
              <a:t>:</a:t>
            </a:r>
          </a:p>
          <a:p>
            <a:pPr marL="0" indent="0" algn="just">
              <a:lnSpc>
                <a:spcPct val="120000"/>
              </a:lnSpc>
              <a:buNone/>
              <a:defRPr/>
            </a:pPr>
            <a:r>
              <a:rPr lang="fa-IR" sz="2400" b="1" dirty="0">
                <a:cs typeface="B Nazanin" pitchFamily="2" charset="-78"/>
              </a:rPr>
              <a:t> انواع گوشت، ماهي، غذاهاي دريايي، مرغ، سبوس گندم، جوانه گندم، مغزها به ويژه مغز گردو و سبزيجات از منابع مهم روي هستند.</a:t>
            </a:r>
            <a:endParaRPr lang="fa-IR" sz="2400" b="1" dirty="0">
              <a:solidFill>
                <a:srgbClr val="C00000"/>
              </a:solidFill>
              <a:cs typeface="B Titr" pitchFamily="2" charset="-78"/>
            </a:endParaRPr>
          </a:p>
          <a:p>
            <a:pPr algn="just">
              <a:lnSpc>
                <a:spcPct val="120000"/>
              </a:lnSpc>
              <a:defRPr/>
            </a:pPr>
            <a:endParaRPr lang="fa-IR" sz="2400" b="1" dirty="0">
              <a:cs typeface="B Nazanin" pitchFamily="2" charset="-78"/>
            </a:endParaRPr>
          </a:p>
          <a:p>
            <a:pPr marL="0" indent="0">
              <a:buNone/>
            </a:pPr>
            <a:endParaRPr lang="fa-IR" sz="2700" dirty="0">
              <a:cs typeface="B Nazanin" panose="00000400000000000000" pitchFamily="2" charset="-78"/>
            </a:endParaRPr>
          </a:p>
          <a:p>
            <a:endParaRPr lang="fa-IR" dirty="0"/>
          </a:p>
        </p:txBody>
      </p:sp>
    </p:spTree>
    <p:extLst>
      <p:ext uri="{BB962C8B-B14F-4D97-AF65-F5344CB8AC3E}">
        <p14:creationId xmlns:p14="http://schemas.microsoft.com/office/powerpoint/2010/main" val="62913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a:xfrm>
            <a:off x="457200" y="1268760"/>
            <a:ext cx="8229600" cy="4857403"/>
          </a:xfrm>
        </p:spPr>
        <p:txBody>
          <a:bodyPr/>
          <a:lstStyle/>
          <a:p>
            <a:r>
              <a:rPr lang="fa-IR" dirty="0" smtClean="0">
                <a:solidFill>
                  <a:srgbClr val="C00000"/>
                </a:solidFill>
                <a:cs typeface="B Titr" panose="00000700000000000000" pitchFamily="2" charset="-78"/>
              </a:rPr>
              <a:t>کلسیم</a:t>
            </a:r>
          </a:p>
          <a:p>
            <a:pPr>
              <a:buFont typeface="Wingdings" panose="05000000000000000000" pitchFamily="2" charset="2"/>
              <a:buChar char="ü"/>
            </a:pPr>
            <a:r>
              <a:rPr lang="fa-IR" sz="2400" dirty="0" smtClean="0">
                <a:cs typeface="B Nazanin" panose="00000400000000000000" pitchFamily="2" charset="-78"/>
              </a:rPr>
              <a:t>گروه شیر و لبنیات بهترین منبع تامین کلسیم به شمار می رود.</a:t>
            </a:r>
          </a:p>
          <a:p>
            <a:pPr>
              <a:buFont typeface="Wingdings" panose="05000000000000000000" pitchFamily="2" charset="2"/>
              <a:buChar char="ü"/>
            </a:pPr>
            <a:r>
              <a:rPr lang="fa-IR" sz="2400" dirty="0" smtClean="0">
                <a:cs typeface="B Nazanin" panose="00000400000000000000" pitchFamily="2" charset="-78"/>
              </a:rPr>
              <a:t>سبزی های برگدار سبز تیره مثل کلم،کاهو و شلغم منابع خوب کلسیم با قابلیت جذب خوب هستند.</a:t>
            </a:r>
          </a:p>
          <a:p>
            <a:pPr>
              <a:buFont typeface="Wingdings" panose="05000000000000000000" pitchFamily="2" charset="2"/>
              <a:buChar char="ü"/>
            </a:pPr>
            <a:r>
              <a:rPr lang="fa-IR" sz="2400" dirty="0" smtClean="0">
                <a:cs typeface="B Nazanin" panose="00000400000000000000" pitchFamily="2" charset="-78"/>
              </a:rPr>
              <a:t>ماهی کیلکا و ساردین که با استخوان خورده می شود غنی از کلسیم هستند.</a:t>
            </a:r>
          </a:p>
          <a:p>
            <a:r>
              <a:rPr lang="fa-IR" sz="2400" dirty="0" smtClean="0">
                <a:solidFill>
                  <a:srgbClr val="C00000"/>
                </a:solidFill>
                <a:cs typeface="B Titr" panose="00000700000000000000" pitchFamily="2" charset="-78"/>
              </a:rPr>
              <a:t>علایم کمبود کلسیم</a:t>
            </a:r>
          </a:p>
          <a:p>
            <a:pPr algn="just">
              <a:buFont typeface="Wingdings" panose="05000000000000000000" pitchFamily="2" charset="2"/>
              <a:buChar char="ü"/>
            </a:pPr>
            <a:r>
              <a:rPr lang="fa-IR" sz="2400" dirty="0" smtClean="0">
                <a:cs typeface="B Nazanin" panose="00000400000000000000" pitchFamily="2" charset="-78"/>
              </a:rPr>
              <a:t>گرفتگی عضلات،مورمور شدن ساعد و ساق،کند شدن تپش قلب و نبض،درد مفاصل،خرابی دندان ها،بی خوابی،بی قراری،اختلال در رشد و نرمی استخوان ها</a:t>
            </a:r>
            <a:endParaRPr lang="fa-IR" sz="2400" dirty="0">
              <a:cs typeface="B Nazanin" panose="00000400000000000000" pitchFamily="2" charset="-78"/>
            </a:endParaRPr>
          </a:p>
        </p:txBody>
      </p:sp>
    </p:spTree>
    <p:extLst>
      <p:ext uri="{BB962C8B-B14F-4D97-AF65-F5344CB8AC3E}">
        <p14:creationId xmlns:p14="http://schemas.microsoft.com/office/powerpoint/2010/main" val="3712843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p:txBody>
          <a:bodyPr/>
          <a:lstStyle/>
          <a:p>
            <a:r>
              <a:rPr lang="fa-IR" dirty="0" smtClean="0">
                <a:solidFill>
                  <a:srgbClr val="C00000"/>
                </a:solidFill>
                <a:cs typeface="B Titr" panose="00000700000000000000" pitchFamily="2" charset="-78"/>
              </a:rPr>
              <a:t>ویتامین </a:t>
            </a:r>
            <a:r>
              <a:rPr lang="en-US" dirty="0" smtClean="0">
                <a:solidFill>
                  <a:srgbClr val="C00000"/>
                </a:solidFill>
                <a:cs typeface="B Titr" panose="00000700000000000000" pitchFamily="2" charset="-78"/>
              </a:rPr>
              <a:t>D</a:t>
            </a:r>
            <a:endParaRPr lang="fa-IR" dirty="0" smtClean="0">
              <a:solidFill>
                <a:srgbClr val="C00000"/>
              </a:solidFill>
              <a:cs typeface="B Titr" panose="00000700000000000000" pitchFamily="2" charset="-78"/>
            </a:endParaRPr>
          </a:p>
          <a:p>
            <a:pPr>
              <a:buFont typeface="Wingdings" panose="05000000000000000000" pitchFamily="2" charset="2"/>
              <a:buChar char="ü"/>
            </a:pPr>
            <a:r>
              <a:rPr lang="fa-IR" b="1" dirty="0" smtClean="0">
                <a:cs typeface="B Nazanin" panose="00000400000000000000" pitchFamily="2" charset="-78"/>
              </a:rPr>
              <a:t>ویتامین نور خورشید</a:t>
            </a:r>
          </a:p>
          <a:p>
            <a:pPr>
              <a:buFont typeface="Wingdings" panose="05000000000000000000" pitchFamily="2" charset="2"/>
              <a:buChar char="ü"/>
            </a:pPr>
            <a:r>
              <a:rPr lang="fa-IR" b="1" dirty="0" smtClean="0">
                <a:cs typeface="B Nazanin" panose="00000400000000000000" pitchFamily="2" charset="-78"/>
              </a:rPr>
              <a:t>منابع غذایی:زرده تخم مرغ،خامه،جگر و کره</a:t>
            </a:r>
          </a:p>
          <a:p>
            <a:pPr marL="0" indent="0">
              <a:buNone/>
            </a:pPr>
            <a:r>
              <a:rPr lang="fa-IR" dirty="0">
                <a:solidFill>
                  <a:srgbClr val="C00000"/>
                </a:solidFill>
                <a:cs typeface="B Titr" panose="00000700000000000000" pitchFamily="2" charset="-78"/>
              </a:rPr>
              <a:t>علایم </a:t>
            </a:r>
            <a:r>
              <a:rPr lang="fa-IR" dirty="0" smtClean="0">
                <a:solidFill>
                  <a:srgbClr val="C00000"/>
                </a:solidFill>
                <a:cs typeface="B Titr" panose="00000700000000000000" pitchFamily="2" charset="-78"/>
              </a:rPr>
              <a:t>کمبود</a:t>
            </a:r>
          </a:p>
          <a:p>
            <a:pPr marL="0" indent="0">
              <a:buNone/>
            </a:pPr>
            <a:r>
              <a:rPr lang="fa-IR" b="1" dirty="0" smtClean="0">
                <a:cs typeface="B Nazanin" panose="00000400000000000000" pitchFamily="2" charset="-78"/>
              </a:rPr>
              <a:t>بیماریهای قلبی عروقی،سرطان ها،بیماری های اتوایمنی مانند روماتیسم،بیماریهای تنفسی از جمله کووید19</a:t>
            </a:r>
          </a:p>
          <a:p>
            <a:pPr marL="0" indent="0">
              <a:buNone/>
            </a:pPr>
            <a:r>
              <a:rPr lang="fa-IR" b="1" dirty="0" smtClean="0">
                <a:solidFill>
                  <a:srgbClr val="C00000"/>
                </a:solidFill>
                <a:cs typeface="B Titr" panose="00000700000000000000" pitchFamily="2" charset="-78"/>
              </a:rPr>
              <a:t>مکمل یاری طبق دستورالعمل کشوری</a:t>
            </a:r>
          </a:p>
          <a:p>
            <a:pPr>
              <a:buFont typeface="Wingdings" panose="05000000000000000000" pitchFamily="2" charset="2"/>
              <a:buChar char="ü"/>
            </a:pPr>
            <a:endParaRPr lang="fa-IR" dirty="0">
              <a:cs typeface="B Nazanin" panose="00000400000000000000" pitchFamily="2" charset="-78"/>
            </a:endParaRPr>
          </a:p>
        </p:txBody>
      </p:sp>
    </p:spTree>
    <p:extLst>
      <p:ext uri="{BB962C8B-B14F-4D97-AF65-F5344CB8AC3E}">
        <p14:creationId xmlns:p14="http://schemas.microsoft.com/office/powerpoint/2010/main" val="2722728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p:txBody>
          <a:bodyPr>
            <a:normAutofit/>
          </a:bodyPr>
          <a:lstStyle/>
          <a:p>
            <a:r>
              <a:rPr lang="fa-IR" dirty="0" smtClean="0">
                <a:solidFill>
                  <a:srgbClr val="C00000"/>
                </a:solidFill>
                <a:cs typeface="B Titr" panose="00000700000000000000" pitchFamily="2" charset="-78"/>
              </a:rPr>
              <a:t>آهن</a:t>
            </a:r>
          </a:p>
          <a:p>
            <a:pPr marL="0" indent="0" algn="just">
              <a:buNone/>
            </a:pPr>
            <a:r>
              <a:rPr lang="fa-IR" sz="2000" b="1" dirty="0" smtClean="0">
                <a:cs typeface="B Nazanin" panose="00000400000000000000" pitchFamily="2" charset="-78"/>
              </a:rPr>
              <a:t>حفظ سلامت،رشد مطلوب و فراهم ساختن زمینه مناسب یرای یادگیری،ساختار هموگلوبین به منظور حمل اکسیژن،ساختار میوگلوبین به منظور منبع ذخیره اکسیژن در عضلات</a:t>
            </a:r>
          </a:p>
          <a:p>
            <a:pPr algn="just"/>
            <a:r>
              <a:rPr lang="fa-IR" b="1" dirty="0" smtClean="0">
                <a:solidFill>
                  <a:schemeClr val="accent2"/>
                </a:solidFill>
                <a:cs typeface="B Titr" panose="00000700000000000000" pitchFamily="2" charset="-78"/>
              </a:rPr>
              <a:t>منابع غذایی(هم و غیر هم)</a:t>
            </a:r>
          </a:p>
          <a:p>
            <a:pPr marL="0" indent="0" algn="just">
              <a:buNone/>
            </a:pPr>
            <a:r>
              <a:rPr lang="fa-IR" sz="2000" b="1" dirty="0" smtClean="0">
                <a:cs typeface="B Nazanin" panose="00000400000000000000" pitchFamily="2" charset="-78"/>
              </a:rPr>
              <a:t>حبوبات،انواع مغزها،جگر،گوشت قرمز،مرغ،ماهی و ماکیان،سبزیجات برگ سبز،میوه های خشک،زرده تخم مرغ</a:t>
            </a:r>
          </a:p>
          <a:p>
            <a:pPr algn="just"/>
            <a:r>
              <a:rPr lang="fa-IR" sz="2000" b="1" dirty="0" smtClean="0">
                <a:solidFill>
                  <a:schemeClr val="accent2"/>
                </a:solidFill>
                <a:cs typeface="B Titr" panose="00000700000000000000" pitchFamily="2" charset="-78"/>
              </a:rPr>
              <a:t>روش های پیشگیری و کنترل کم خونی فقر آهن</a:t>
            </a:r>
          </a:p>
          <a:p>
            <a:pPr algn="just">
              <a:buFont typeface="Wingdings" panose="05000000000000000000" pitchFamily="2" charset="2"/>
              <a:buChar char="ü"/>
            </a:pPr>
            <a:r>
              <a:rPr lang="fa-IR" sz="2000" b="1" dirty="0" smtClean="0">
                <a:cs typeface="B Nazanin" panose="00000400000000000000" pitchFamily="2" charset="-78"/>
              </a:rPr>
              <a:t>روش های پیشگیری و کنترل کم خونی فقر آهن</a:t>
            </a:r>
          </a:p>
          <a:p>
            <a:pPr algn="just">
              <a:buFont typeface="Wingdings" panose="05000000000000000000" pitchFamily="2" charset="2"/>
              <a:buChar char="ü"/>
            </a:pPr>
            <a:r>
              <a:rPr lang="fa-IR" sz="2000" b="1" dirty="0" smtClean="0">
                <a:cs typeface="B Nazanin" panose="00000400000000000000" pitchFamily="2" charset="-78"/>
              </a:rPr>
              <a:t>آموزش تغذیه و ایجاد تنوع غذایی</a:t>
            </a:r>
          </a:p>
          <a:p>
            <a:pPr algn="just">
              <a:buFont typeface="Wingdings" panose="05000000000000000000" pitchFamily="2" charset="2"/>
              <a:buChar char="ü"/>
            </a:pPr>
            <a:r>
              <a:rPr lang="fa-IR" sz="2000" b="1" dirty="0" smtClean="0">
                <a:cs typeface="B Nazanin" panose="00000400000000000000" pitchFamily="2" charset="-78"/>
              </a:rPr>
              <a:t>کنترل بیماری های عفونی و انگلی</a:t>
            </a:r>
          </a:p>
          <a:p>
            <a:pPr algn="just">
              <a:buFont typeface="Wingdings" panose="05000000000000000000" pitchFamily="2" charset="2"/>
              <a:buChar char="ü"/>
            </a:pPr>
            <a:r>
              <a:rPr lang="fa-IR" sz="2000" b="1" dirty="0" smtClean="0">
                <a:cs typeface="B Nazanin" panose="00000400000000000000" pitchFamily="2" charset="-78"/>
              </a:rPr>
              <a:t>غنی سازی مواد غذایی</a:t>
            </a:r>
          </a:p>
          <a:p>
            <a:pPr marL="0" indent="0">
              <a:buNone/>
            </a:pPr>
            <a:endParaRPr lang="fa-IR" sz="2800" b="1" dirty="0">
              <a:solidFill>
                <a:schemeClr val="accent2"/>
              </a:solidFill>
              <a:cs typeface="B Titr" panose="00000700000000000000" pitchFamily="2" charset="-78"/>
            </a:endParaRPr>
          </a:p>
        </p:txBody>
      </p:sp>
    </p:spTree>
    <p:extLst>
      <p:ext uri="{BB962C8B-B14F-4D97-AF65-F5344CB8AC3E}">
        <p14:creationId xmlns:p14="http://schemas.microsoft.com/office/powerpoint/2010/main" val="2928948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itchFamily="2" charset="-78"/>
              </a:rPr>
              <a:t>مواد مغذی مورد نیاز جوانان</a:t>
            </a:r>
            <a:endParaRPr lang="fa-IR" dirty="0"/>
          </a:p>
        </p:txBody>
      </p:sp>
      <p:sp>
        <p:nvSpPr>
          <p:cNvPr id="3" name="Content Placeholder 2"/>
          <p:cNvSpPr>
            <a:spLocks noGrp="1"/>
          </p:cNvSpPr>
          <p:nvPr>
            <p:ph idx="1"/>
          </p:nvPr>
        </p:nvSpPr>
        <p:spPr>
          <a:xfrm>
            <a:off x="457200" y="1417638"/>
            <a:ext cx="8229600" cy="4891682"/>
          </a:xfrm>
        </p:spPr>
        <p:txBody>
          <a:bodyPr>
            <a:normAutofit fontScale="92500" lnSpcReduction="10000"/>
          </a:bodyPr>
          <a:lstStyle/>
          <a:p>
            <a:r>
              <a:rPr lang="fa-IR" dirty="0" smtClean="0">
                <a:solidFill>
                  <a:schemeClr val="accent2"/>
                </a:solidFill>
                <a:cs typeface="B Titr" panose="00000700000000000000" pitchFamily="2" charset="-78"/>
              </a:rPr>
              <a:t>ویتامین </a:t>
            </a:r>
            <a:r>
              <a:rPr lang="en-US" dirty="0" smtClean="0">
                <a:solidFill>
                  <a:schemeClr val="accent2"/>
                </a:solidFill>
                <a:cs typeface="B Titr" panose="00000700000000000000" pitchFamily="2" charset="-78"/>
              </a:rPr>
              <a:t>A</a:t>
            </a:r>
          </a:p>
          <a:p>
            <a:pPr>
              <a:buFont typeface="Wingdings" panose="05000000000000000000" pitchFamily="2" charset="2"/>
              <a:buChar char="ü"/>
            </a:pPr>
            <a:r>
              <a:rPr lang="fa-IR" b="1" dirty="0" smtClean="0">
                <a:cs typeface="B Nazanin" panose="00000400000000000000" pitchFamily="2" charset="-78"/>
              </a:rPr>
              <a:t>ویتامین محلول در چربی</a:t>
            </a:r>
          </a:p>
          <a:p>
            <a:r>
              <a:rPr lang="fa-IR" dirty="0">
                <a:solidFill>
                  <a:srgbClr val="C00000"/>
                </a:solidFill>
                <a:cs typeface="B Titr" panose="00000700000000000000" pitchFamily="2" charset="-78"/>
              </a:rPr>
              <a:t>علایم </a:t>
            </a:r>
            <a:r>
              <a:rPr lang="fa-IR" dirty="0" smtClean="0">
                <a:solidFill>
                  <a:srgbClr val="C00000"/>
                </a:solidFill>
                <a:cs typeface="B Titr" panose="00000700000000000000" pitchFamily="2" charset="-78"/>
              </a:rPr>
              <a:t>کمبود</a:t>
            </a:r>
          </a:p>
          <a:p>
            <a:pPr>
              <a:buFont typeface="Wingdings" panose="05000000000000000000" pitchFamily="2" charset="2"/>
              <a:buChar char="ü"/>
            </a:pPr>
            <a:r>
              <a:rPr lang="fa-IR" b="1" dirty="0" smtClean="0">
                <a:cs typeface="B Nazanin" panose="00000400000000000000" pitchFamily="2" charset="-78"/>
              </a:rPr>
              <a:t>شب کوری،اختلال در رشد،کاهش مقاومت بدن در مقابل بیماری ها،کم خونی</a:t>
            </a:r>
          </a:p>
          <a:p>
            <a:r>
              <a:rPr lang="fa-IR" dirty="0" smtClean="0">
                <a:solidFill>
                  <a:srgbClr val="C00000"/>
                </a:solidFill>
                <a:cs typeface="B Titr" panose="00000700000000000000" pitchFamily="2" charset="-78"/>
              </a:rPr>
              <a:t>منابع غذایی(حیوانی،گیاهی)</a:t>
            </a:r>
          </a:p>
          <a:p>
            <a:pPr algn="just">
              <a:buFont typeface="Wingdings" panose="05000000000000000000" pitchFamily="2" charset="2"/>
              <a:buChar char="ü"/>
            </a:pPr>
            <a:r>
              <a:rPr lang="fa-IR" dirty="0" smtClean="0">
                <a:cs typeface="B Nazanin" panose="00000400000000000000" pitchFamily="2" charset="-78"/>
              </a:rPr>
              <a:t>منابع حیوانی(روغن کبد ماهی،جگر،کره،پنیر،شیر،خامه و سرشیر و زرده تخم مرغ</a:t>
            </a:r>
          </a:p>
          <a:p>
            <a:pPr algn="just">
              <a:buFont typeface="Wingdings" panose="05000000000000000000" pitchFamily="2" charset="2"/>
              <a:buChar char="ü"/>
            </a:pPr>
            <a:r>
              <a:rPr lang="fa-IR" dirty="0" smtClean="0">
                <a:cs typeface="B Nazanin" panose="00000400000000000000" pitchFamily="2" charset="-78"/>
              </a:rPr>
              <a:t>منابع گیاهی(سبزی های برگی شکل تیره،سبزی ها و میوه های زرد و نارنجی)</a:t>
            </a:r>
            <a:endParaRPr lang="fa-IR" dirty="0">
              <a:cs typeface="B Nazanin" panose="00000400000000000000" pitchFamily="2" charset="-78"/>
            </a:endParaRPr>
          </a:p>
          <a:p>
            <a:pPr marL="0" indent="0">
              <a:buNone/>
            </a:pPr>
            <a:endParaRPr lang="fa-IR" dirty="0" smtClean="0">
              <a:solidFill>
                <a:schemeClr val="accent2"/>
              </a:solidFill>
              <a:cs typeface="B Titr" panose="00000700000000000000" pitchFamily="2" charset="-78"/>
            </a:endParaRPr>
          </a:p>
          <a:p>
            <a:pPr>
              <a:buFont typeface="Wingdings" panose="05000000000000000000" pitchFamily="2" charset="2"/>
              <a:buChar char="ü"/>
            </a:pPr>
            <a:endParaRPr lang="fa-IR" dirty="0">
              <a:solidFill>
                <a:schemeClr val="accent2"/>
              </a:solidFill>
              <a:cs typeface="B Titr" panose="00000700000000000000" pitchFamily="2" charset="-78"/>
            </a:endParaRPr>
          </a:p>
        </p:txBody>
      </p:sp>
    </p:spTree>
    <p:extLst>
      <p:ext uri="{BB962C8B-B14F-4D97-AF65-F5344CB8AC3E}">
        <p14:creationId xmlns:p14="http://schemas.microsoft.com/office/powerpoint/2010/main" val="185054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p:cNvSpPr>
            <a:spLocks noChangeArrowheads="1"/>
          </p:cNvSpPr>
          <p:nvPr/>
        </p:nvSpPr>
        <p:spPr bwMode="auto">
          <a:xfrm>
            <a:off x="6781800" y="2438400"/>
            <a:ext cx="1525588" cy="1525588"/>
          </a:xfrm>
          <a:prstGeom prst="ellipse">
            <a:avLst/>
          </a:prstGeom>
          <a:solidFill>
            <a:schemeClr val="accent1"/>
          </a:solidFill>
          <a:ln w="38100">
            <a:solidFill>
              <a:schemeClr val="tx1"/>
            </a:solidFill>
            <a:round/>
            <a:headEnd/>
            <a:tailEnd/>
          </a:ln>
        </p:spPr>
        <p:txBody>
          <a:bodyPr wrap="none" anchor="ctr"/>
          <a:lstStyle/>
          <a:p>
            <a:pPr algn="ctr" eaLnBrk="0" hangingPunct="0"/>
            <a:r>
              <a:rPr lang="ar-SA" sz="2800" b="1">
                <a:solidFill>
                  <a:srgbClr val="000066"/>
                </a:solidFill>
                <a:latin typeface="Times New Roman" pitchFamily="18" charset="0"/>
                <a:ea typeface="Yagut"/>
                <a:cs typeface="Yagut"/>
              </a:rPr>
              <a:t>متعادل</a:t>
            </a:r>
            <a:endParaRPr lang="en-US" sz="2800" b="1">
              <a:solidFill>
                <a:srgbClr val="000066"/>
              </a:solidFill>
              <a:latin typeface="Times New Roman" pitchFamily="18" charset="0"/>
              <a:ea typeface="Yagut"/>
              <a:cs typeface="Yagut"/>
            </a:endParaRPr>
          </a:p>
        </p:txBody>
      </p:sp>
      <p:sp>
        <p:nvSpPr>
          <p:cNvPr id="26627" name="Oval 3"/>
          <p:cNvSpPr>
            <a:spLocks noChangeArrowheads="1"/>
          </p:cNvSpPr>
          <p:nvPr/>
        </p:nvSpPr>
        <p:spPr bwMode="auto">
          <a:xfrm>
            <a:off x="4572000" y="4953000"/>
            <a:ext cx="1525588" cy="1525588"/>
          </a:xfrm>
          <a:prstGeom prst="ellipse">
            <a:avLst/>
          </a:prstGeom>
          <a:gradFill rotWithShape="0">
            <a:gsLst>
              <a:gs pos="0">
                <a:srgbClr val="FFFFCC"/>
              </a:gs>
              <a:gs pos="100000">
                <a:srgbClr val="FFFFD9"/>
              </a:gs>
            </a:gsLst>
            <a:lin ang="5400000" scaled="1"/>
          </a:gradFill>
          <a:ln w="38100">
            <a:solidFill>
              <a:schemeClr val="tx1"/>
            </a:solidFill>
            <a:round/>
            <a:headEnd/>
            <a:tailEnd/>
          </a:ln>
        </p:spPr>
        <p:txBody>
          <a:bodyPr wrap="none" anchor="ctr"/>
          <a:lstStyle/>
          <a:p>
            <a:pPr algn="ctr" eaLnBrk="0" hangingPunct="0"/>
            <a:r>
              <a:rPr lang="ar-SA" sz="2800" b="1">
                <a:solidFill>
                  <a:srgbClr val="000066"/>
                </a:solidFill>
                <a:latin typeface="Times New Roman" pitchFamily="18" charset="0"/>
                <a:ea typeface="Yagut"/>
                <a:cs typeface="Yagut"/>
              </a:rPr>
              <a:t>انرژی زا</a:t>
            </a:r>
            <a:endParaRPr lang="en-US" sz="2800" b="1">
              <a:solidFill>
                <a:srgbClr val="A50021"/>
              </a:solidFill>
              <a:latin typeface="Times New Roman" pitchFamily="18" charset="0"/>
              <a:ea typeface="Yagut"/>
              <a:cs typeface="Yagut"/>
            </a:endParaRPr>
          </a:p>
        </p:txBody>
      </p:sp>
      <p:sp>
        <p:nvSpPr>
          <p:cNvPr id="26628" name="Oval 4"/>
          <p:cNvSpPr>
            <a:spLocks noChangeArrowheads="1"/>
          </p:cNvSpPr>
          <p:nvPr/>
        </p:nvSpPr>
        <p:spPr bwMode="auto">
          <a:xfrm>
            <a:off x="2895600" y="4722813"/>
            <a:ext cx="1525588" cy="1525587"/>
          </a:xfrm>
          <a:prstGeom prst="ellipse">
            <a:avLst/>
          </a:prstGeom>
          <a:gradFill rotWithShape="0">
            <a:gsLst>
              <a:gs pos="0">
                <a:schemeClr val="hlink"/>
              </a:gs>
              <a:gs pos="100000">
                <a:schemeClr val="hlink">
                  <a:gamma/>
                  <a:tint val="33333"/>
                  <a:invGamma/>
                </a:schemeClr>
              </a:gs>
            </a:gsLst>
            <a:lin ang="5400000" scaled="1"/>
          </a:gradFill>
          <a:ln w="38100">
            <a:solidFill>
              <a:schemeClr val="tx1"/>
            </a:solidFill>
            <a:round/>
            <a:headEnd/>
            <a:tailEnd/>
          </a:ln>
          <a:effectLst/>
        </p:spPr>
        <p:txBody>
          <a:bodyPr wrap="none" anchor="ctr"/>
          <a:lstStyle/>
          <a:p>
            <a:pPr algn="ctr" eaLnBrk="0" hangingPunct="0">
              <a:defRPr/>
            </a:pPr>
            <a:r>
              <a:rPr lang="ar-SA" sz="2800" b="1">
                <a:solidFill>
                  <a:srgbClr val="000066"/>
                </a:solidFill>
                <a:latin typeface="Times New Roman" pitchFamily="18" charset="0"/>
                <a:cs typeface="Yagut" pitchFamily="2" charset="-78"/>
              </a:rPr>
              <a:t>متنوع</a:t>
            </a:r>
            <a:endParaRPr lang="en-US" sz="2800" b="1">
              <a:solidFill>
                <a:srgbClr val="000066"/>
              </a:solidFill>
              <a:latin typeface="Times New Roman" pitchFamily="18" charset="0"/>
              <a:cs typeface="Yagut" pitchFamily="2" charset="-78"/>
            </a:endParaRPr>
          </a:p>
        </p:txBody>
      </p:sp>
      <p:sp>
        <p:nvSpPr>
          <p:cNvPr id="26629" name="Oval 5"/>
          <p:cNvSpPr>
            <a:spLocks noChangeArrowheads="1"/>
          </p:cNvSpPr>
          <p:nvPr/>
        </p:nvSpPr>
        <p:spPr bwMode="auto">
          <a:xfrm>
            <a:off x="533400" y="2438400"/>
            <a:ext cx="1525588" cy="1525588"/>
          </a:xfrm>
          <a:prstGeom prst="ellipse">
            <a:avLst/>
          </a:prstGeom>
          <a:gradFill rotWithShape="0">
            <a:gsLst>
              <a:gs pos="0">
                <a:srgbClr val="666633"/>
              </a:gs>
              <a:gs pos="100000">
                <a:srgbClr val="CBCBBA"/>
              </a:gs>
            </a:gsLst>
            <a:lin ang="5400000" scaled="1"/>
          </a:gradFill>
          <a:ln w="38100">
            <a:solidFill>
              <a:schemeClr val="tx1"/>
            </a:solidFill>
            <a:round/>
            <a:headEnd/>
            <a:tailEnd/>
          </a:ln>
        </p:spPr>
        <p:txBody>
          <a:bodyPr wrap="none" anchor="ctr"/>
          <a:lstStyle/>
          <a:p>
            <a:pPr algn="ctr" eaLnBrk="0" hangingPunct="0"/>
            <a:r>
              <a:rPr lang="ar-SA" sz="2800" b="1">
                <a:solidFill>
                  <a:srgbClr val="A50021"/>
                </a:solidFill>
                <a:latin typeface="Times New Roman" pitchFamily="18" charset="0"/>
                <a:ea typeface="Yagut"/>
                <a:cs typeface="Yagut"/>
              </a:rPr>
              <a:t>كافی</a:t>
            </a:r>
            <a:endParaRPr lang="en-US" sz="2400" b="1">
              <a:solidFill>
                <a:srgbClr val="A50021"/>
              </a:solidFill>
              <a:latin typeface="Times New Roman" pitchFamily="18" charset="0"/>
              <a:ea typeface="Yagut"/>
              <a:cs typeface="Yagut"/>
            </a:endParaRPr>
          </a:p>
        </p:txBody>
      </p:sp>
      <p:sp>
        <p:nvSpPr>
          <p:cNvPr id="26630" name="Oval 6"/>
          <p:cNvSpPr>
            <a:spLocks noChangeArrowheads="1"/>
          </p:cNvSpPr>
          <p:nvPr/>
        </p:nvSpPr>
        <p:spPr bwMode="auto">
          <a:xfrm>
            <a:off x="2514600" y="304800"/>
            <a:ext cx="3733800" cy="1219200"/>
          </a:xfrm>
          <a:prstGeom prst="ellipse">
            <a:avLst/>
          </a:prstGeom>
          <a:gradFill rotWithShape="0">
            <a:gsLst>
              <a:gs pos="0">
                <a:srgbClr val="FFEAC1"/>
              </a:gs>
              <a:gs pos="100000">
                <a:srgbClr val="FFE3AB"/>
              </a:gs>
            </a:gsLst>
            <a:path path="shape">
              <a:fillToRect l="50000" t="50000" r="50000" b="50000"/>
            </a:path>
          </a:gradFill>
          <a:ln w="9525">
            <a:solidFill>
              <a:srgbClr val="FEDDB4"/>
            </a:solidFill>
            <a:round/>
            <a:headEnd/>
            <a:tailEnd/>
          </a:ln>
        </p:spPr>
        <p:txBody>
          <a:bodyPr wrap="none" anchor="ctr"/>
          <a:lstStyle/>
          <a:p>
            <a:pPr algn="ctr" eaLnBrk="0" hangingPunct="0"/>
            <a:r>
              <a:rPr lang="ar-SA" sz="3200" b="1" dirty="0">
                <a:solidFill>
                  <a:srgbClr val="A50021"/>
                </a:solidFill>
                <a:latin typeface="Times New Roman" pitchFamily="18" charset="0"/>
                <a:ea typeface="Yagut"/>
                <a:cs typeface="B Titr" pitchFamily="2" charset="-78"/>
              </a:rPr>
              <a:t>الگوی</a:t>
            </a:r>
            <a:r>
              <a:rPr lang="en-US" sz="3200" b="1" dirty="0">
                <a:solidFill>
                  <a:srgbClr val="A50021"/>
                </a:solidFill>
                <a:latin typeface="Times New Roman" pitchFamily="18" charset="0"/>
                <a:ea typeface="Yagut"/>
                <a:cs typeface="B Titr" pitchFamily="2" charset="-78"/>
              </a:rPr>
              <a:t> </a:t>
            </a:r>
            <a:r>
              <a:rPr lang="ar-SA" sz="3200" b="1" dirty="0">
                <a:solidFill>
                  <a:srgbClr val="A50021"/>
                </a:solidFill>
                <a:latin typeface="Times New Roman" pitchFamily="18" charset="0"/>
                <a:ea typeface="Yagut"/>
                <a:cs typeface="B Titr" pitchFamily="2" charset="-78"/>
              </a:rPr>
              <a:t>صحیح</a:t>
            </a:r>
            <a:r>
              <a:rPr lang="en-US" sz="3200" b="1" dirty="0">
                <a:solidFill>
                  <a:srgbClr val="A50021"/>
                </a:solidFill>
                <a:latin typeface="Times New Roman" pitchFamily="18" charset="0"/>
                <a:ea typeface="Yagut"/>
                <a:cs typeface="B Titr" pitchFamily="2" charset="-78"/>
              </a:rPr>
              <a:t> </a:t>
            </a:r>
            <a:r>
              <a:rPr lang="ar-SA" sz="3200" b="1" dirty="0">
                <a:solidFill>
                  <a:srgbClr val="A50021"/>
                </a:solidFill>
                <a:latin typeface="Times New Roman" pitchFamily="18" charset="0"/>
                <a:ea typeface="Yagut"/>
                <a:cs typeface="B Titr" pitchFamily="2" charset="-78"/>
              </a:rPr>
              <a:t>غذا</a:t>
            </a:r>
            <a:endParaRPr lang="en-US" sz="3200" b="1" dirty="0">
              <a:solidFill>
                <a:srgbClr val="A50021"/>
              </a:solidFill>
              <a:latin typeface="Times New Roman" pitchFamily="18" charset="0"/>
              <a:ea typeface="Yagut"/>
              <a:cs typeface="B Titr" pitchFamily="2" charset="-78"/>
            </a:endParaRPr>
          </a:p>
        </p:txBody>
      </p:sp>
      <p:sp>
        <p:nvSpPr>
          <p:cNvPr id="26631" name="Oval 7" descr="Pink tissue paper"/>
          <p:cNvSpPr>
            <a:spLocks noChangeArrowheads="1"/>
          </p:cNvSpPr>
          <p:nvPr/>
        </p:nvSpPr>
        <p:spPr bwMode="auto">
          <a:xfrm>
            <a:off x="6324600" y="4343400"/>
            <a:ext cx="1525588" cy="1525588"/>
          </a:xfrm>
          <a:prstGeom prst="ellipse">
            <a:avLst/>
          </a:prstGeom>
          <a:blipFill dpi="0" rotWithShape="0">
            <a:blip r:embed="rId2" cstate="print"/>
            <a:srcRect/>
            <a:tile tx="0" ty="0" sx="100000" sy="100000" flip="none" algn="tl"/>
          </a:blipFill>
          <a:ln w="38100">
            <a:solidFill>
              <a:schemeClr val="tx1"/>
            </a:solidFill>
            <a:round/>
            <a:headEnd/>
            <a:tailEnd/>
          </a:ln>
        </p:spPr>
        <p:txBody>
          <a:bodyPr wrap="none" anchor="ctr"/>
          <a:lstStyle/>
          <a:p>
            <a:pPr algn="ctr" eaLnBrk="0" hangingPunct="0"/>
            <a:r>
              <a:rPr lang="ar-SA" sz="2800" b="1">
                <a:solidFill>
                  <a:srgbClr val="A50021"/>
                </a:solidFill>
                <a:latin typeface="Times New Roman" pitchFamily="18" charset="0"/>
                <a:ea typeface="Yagut"/>
                <a:cs typeface="Yagut"/>
              </a:rPr>
              <a:t>متناسب</a:t>
            </a:r>
            <a:endParaRPr lang="en-US" sz="2800" b="1">
              <a:solidFill>
                <a:srgbClr val="A50021"/>
              </a:solidFill>
              <a:latin typeface="Times New Roman" pitchFamily="18" charset="0"/>
              <a:ea typeface="Yagut"/>
              <a:cs typeface="Yagut"/>
            </a:endParaRPr>
          </a:p>
        </p:txBody>
      </p:sp>
      <p:sp>
        <p:nvSpPr>
          <p:cNvPr id="26632" name="Oval 8"/>
          <p:cNvSpPr>
            <a:spLocks noChangeArrowheads="1"/>
          </p:cNvSpPr>
          <p:nvPr/>
        </p:nvSpPr>
        <p:spPr bwMode="auto">
          <a:xfrm>
            <a:off x="914400" y="4343400"/>
            <a:ext cx="1525588" cy="1525588"/>
          </a:xfrm>
          <a:prstGeom prst="ellipse">
            <a:avLst/>
          </a:prstGeom>
          <a:solidFill>
            <a:srgbClr val="CCECFF"/>
          </a:solidFill>
          <a:ln w="38100">
            <a:solidFill>
              <a:schemeClr val="tx1"/>
            </a:solidFill>
            <a:round/>
            <a:headEnd/>
            <a:tailEnd/>
          </a:ln>
        </p:spPr>
        <p:txBody>
          <a:bodyPr wrap="none" anchor="ctr"/>
          <a:lstStyle/>
          <a:p>
            <a:pPr algn="ctr" eaLnBrk="0" hangingPunct="0"/>
            <a:r>
              <a:rPr lang="ar-SA" sz="2800" b="1" dirty="0">
                <a:solidFill>
                  <a:srgbClr val="A50021"/>
                </a:solidFill>
                <a:latin typeface="Times New Roman" pitchFamily="18" charset="0"/>
                <a:ea typeface="Yagut"/>
                <a:cs typeface="Yagut"/>
              </a:rPr>
              <a:t>د</a:t>
            </a:r>
            <a:r>
              <a:rPr lang="ar-SA" sz="2800" b="1" dirty="0">
                <a:solidFill>
                  <a:srgbClr val="A50021"/>
                </a:solidFill>
                <a:latin typeface="Times New Roman" pitchFamily="18" charset="0"/>
                <a:ea typeface="Yagut"/>
                <a:cs typeface="B Titr" pitchFamily="2" charset="-78"/>
              </a:rPr>
              <a:t>انسیته</a:t>
            </a:r>
            <a:r>
              <a:rPr lang="en-US" sz="2800" b="1" dirty="0">
                <a:solidFill>
                  <a:srgbClr val="A50021"/>
                </a:solidFill>
                <a:latin typeface="Times New Roman" pitchFamily="18" charset="0"/>
                <a:ea typeface="Yagut"/>
                <a:cs typeface="B Titr" pitchFamily="2" charset="-78"/>
              </a:rPr>
              <a:t> </a:t>
            </a:r>
            <a:r>
              <a:rPr lang="ar-SA" sz="2800" b="1" dirty="0">
                <a:solidFill>
                  <a:srgbClr val="A50021"/>
                </a:solidFill>
                <a:latin typeface="Times New Roman" pitchFamily="18" charset="0"/>
                <a:ea typeface="Yagut"/>
                <a:cs typeface="B Titr" pitchFamily="2" charset="-78"/>
              </a:rPr>
              <a:t>بالا</a:t>
            </a:r>
            <a:endParaRPr lang="en-US" sz="2800" b="1" dirty="0">
              <a:solidFill>
                <a:srgbClr val="A50021"/>
              </a:solidFill>
              <a:latin typeface="Times New Roman" pitchFamily="18" charset="0"/>
              <a:ea typeface="Yagut"/>
              <a:cs typeface="B Titr" pitchFamily="2" charset="-78"/>
            </a:endParaRPr>
          </a:p>
        </p:txBody>
      </p:sp>
      <p:sp>
        <p:nvSpPr>
          <p:cNvPr id="26633" name="Line 9"/>
          <p:cNvSpPr>
            <a:spLocks noChangeShapeType="1"/>
          </p:cNvSpPr>
          <p:nvPr/>
        </p:nvSpPr>
        <p:spPr bwMode="auto">
          <a:xfrm flipH="1">
            <a:off x="1600200" y="1371600"/>
            <a:ext cx="1447800" cy="1066800"/>
          </a:xfrm>
          <a:prstGeom prst="line">
            <a:avLst/>
          </a:prstGeom>
          <a:noFill/>
          <a:ln w="38100">
            <a:solidFill>
              <a:srgbClr val="000066"/>
            </a:solidFill>
            <a:round/>
            <a:headEnd/>
            <a:tailEnd type="triangle" w="med" len="med"/>
          </a:ln>
        </p:spPr>
        <p:txBody>
          <a:bodyPr wrap="none" anchor="ctr"/>
          <a:lstStyle/>
          <a:p>
            <a:endParaRPr lang="fa-IR"/>
          </a:p>
        </p:txBody>
      </p:sp>
      <p:sp>
        <p:nvSpPr>
          <p:cNvPr id="26634" name="Line 10"/>
          <p:cNvSpPr>
            <a:spLocks noChangeShapeType="1"/>
          </p:cNvSpPr>
          <p:nvPr/>
        </p:nvSpPr>
        <p:spPr bwMode="auto">
          <a:xfrm rot="21003267" flipH="1">
            <a:off x="1657350" y="1655763"/>
            <a:ext cx="2144713" cy="2401887"/>
          </a:xfrm>
          <a:prstGeom prst="line">
            <a:avLst/>
          </a:prstGeom>
          <a:noFill/>
          <a:ln w="38100">
            <a:solidFill>
              <a:schemeClr val="accent1"/>
            </a:solidFill>
            <a:round/>
            <a:headEnd/>
            <a:tailEnd type="triangle" w="med" len="med"/>
          </a:ln>
        </p:spPr>
        <p:txBody>
          <a:bodyPr wrap="none" anchor="ctr"/>
          <a:lstStyle/>
          <a:p>
            <a:endParaRPr lang="fa-IR"/>
          </a:p>
        </p:txBody>
      </p:sp>
      <p:sp>
        <p:nvSpPr>
          <p:cNvPr id="26635" name="Line 11"/>
          <p:cNvSpPr>
            <a:spLocks noChangeShapeType="1"/>
          </p:cNvSpPr>
          <p:nvPr/>
        </p:nvSpPr>
        <p:spPr bwMode="auto">
          <a:xfrm rot="19808405" flipH="1">
            <a:off x="2971800" y="1905000"/>
            <a:ext cx="2033588" cy="2401888"/>
          </a:xfrm>
          <a:prstGeom prst="line">
            <a:avLst/>
          </a:prstGeom>
          <a:noFill/>
          <a:ln w="38100">
            <a:solidFill>
              <a:srgbClr val="FFFF00"/>
            </a:solidFill>
            <a:round/>
            <a:headEnd/>
            <a:tailEnd type="triangle" w="med" len="med"/>
          </a:ln>
        </p:spPr>
        <p:txBody>
          <a:bodyPr wrap="none" anchor="ctr"/>
          <a:lstStyle/>
          <a:p>
            <a:endParaRPr lang="fa-IR"/>
          </a:p>
        </p:txBody>
      </p:sp>
      <p:sp>
        <p:nvSpPr>
          <p:cNvPr id="26636" name="Line 12"/>
          <p:cNvSpPr>
            <a:spLocks noChangeShapeType="1"/>
          </p:cNvSpPr>
          <p:nvPr/>
        </p:nvSpPr>
        <p:spPr bwMode="auto">
          <a:xfrm rot="19187594" flipH="1">
            <a:off x="5495925" y="1443038"/>
            <a:ext cx="995363" cy="2898775"/>
          </a:xfrm>
          <a:prstGeom prst="line">
            <a:avLst/>
          </a:prstGeom>
          <a:noFill/>
          <a:ln w="38100">
            <a:solidFill>
              <a:schemeClr val="tx1"/>
            </a:solidFill>
            <a:round/>
            <a:headEnd/>
            <a:tailEnd type="triangle" w="med" len="med"/>
          </a:ln>
        </p:spPr>
        <p:txBody>
          <a:bodyPr wrap="none" anchor="ctr"/>
          <a:lstStyle/>
          <a:p>
            <a:endParaRPr lang="fa-IR"/>
          </a:p>
        </p:txBody>
      </p:sp>
      <p:sp>
        <p:nvSpPr>
          <p:cNvPr id="26637" name="Line 13"/>
          <p:cNvSpPr>
            <a:spLocks noChangeShapeType="1"/>
          </p:cNvSpPr>
          <p:nvPr/>
        </p:nvSpPr>
        <p:spPr bwMode="auto">
          <a:xfrm rot="18507206" flipH="1">
            <a:off x="6438900" y="952500"/>
            <a:ext cx="76200" cy="1828800"/>
          </a:xfrm>
          <a:prstGeom prst="line">
            <a:avLst/>
          </a:prstGeom>
          <a:noFill/>
          <a:ln w="38100">
            <a:solidFill>
              <a:srgbClr val="A50021"/>
            </a:solidFill>
            <a:round/>
            <a:headEnd/>
            <a:tailEnd type="triangle" w="med" len="med"/>
          </a:ln>
        </p:spPr>
        <p:txBody>
          <a:bodyPr wrap="none" anchor="ctr"/>
          <a:lstStyle/>
          <a:p>
            <a:endParaRPr lang="fa-IR"/>
          </a:p>
        </p:txBody>
      </p:sp>
      <p:sp>
        <p:nvSpPr>
          <p:cNvPr id="26638" name="Line 14"/>
          <p:cNvSpPr>
            <a:spLocks noChangeShapeType="1"/>
          </p:cNvSpPr>
          <p:nvPr/>
        </p:nvSpPr>
        <p:spPr bwMode="auto">
          <a:xfrm>
            <a:off x="5029200" y="1447800"/>
            <a:ext cx="304800" cy="3352800"/>
          </a:xfrm>
          <a:prstGeom prst="line">
            <a:avLst/>
          </a:prstGeom>
          <a:noFill/>
          <a:ln w="38100">
            <a:solidFill>
              <a:srgbClr val="33CC33"/>
            </a:solidFill>
            <a:round/>
            <a:headEnd/>
            <a:tailEnd type="triangle" w="med" len="med"/>
          </a:ln>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1000" fill="hold"/>
                                        <p:tgtEl>
                                          <p:spTgt spid="26630"/>
                                        </p:tgtEl>
                                        <p:attrNameLst>
                                          <p:attrName>ppt_x</p:attrName>
                                        </p:attrNameLst>
                                      </p:cBhvr>
                                      <p:tavLst>
                                        <p:tav tm="0">
                                          <p:val>
                                            <p:strVal val="0-#ppt_w/2"/>
                                          </p:val>
                                        </p:tav>
                                        <p:tav tm="100000">
                                          <p:val>
                                            <p:strVal val="#ppt_x"/>
                                          </p:val>
                                        </p:tav>
                                      </p:tavLst>
                                    </p:anim>
                                    <p:anim calcmode="lin" valueType="num">
                                      <p:cBhvr additive="base">
                                        <p:cTn id="8" dur="1000" fill="hold"/>
                                        <p:tgtEl>
                                          <p:spTgt spid="2663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499"/>
                                          </p:stCondLst>
                                        </p:cTn>
                                        <p:tgtEl>
                                          <p:spTgt spid="26637"/>
                                        </p:tgtEl>
                                        <p:attrNameLst>
                                          <p:attrName>style.visibility</p:attrName>
                                        </p:attrNameLst>
                                      </p:cBhvr>
                                      <p:to>
                                        <p:strVal val="visible"/>
                                      </p:to>
                                    </p:se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dissolve">
                                      <p:cBhvr>
                                        <p:cTn id="15" dur="1000"/>
                                        <p:tgtEl>
                                          <p:spTgt spid="26626"/>
                                        </p:tgtEl>
                                      </p:cBhvr>
                                    </p:animEffect>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499"/>
                                          </p:stCondLst>
                                        </p:cTn>
                                        <p:tgtEl>
                                          <p:spTgt spid="26636"/>
                                        </p:tgtEl>
                                        <p:attrNameLst>
                                          <p:attrName>style.visibility</p:attrName>
                                        </p:attrNameLst>
                                      </p:cBhvr>
                                      <p:to>
                                        <p:strVal val="visible"/>
                                      </p:to>
                                    </p:se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dissolve">
                                      <p:cBhvr>
                                        <p:cTn id="22" dur="1000"/>
                                        <p:tgtEl>
                                          <p:spTgt spid="26631"/>
                                        </p:tgtEl>
                                      </p:cBhvr>
                                    </p:animEffect>
                                  </p:childTnLst>
                                </p:cTn>
                              </p:par>
                            </p:childTnLst>
                          </p:cTn>
                        </p:par>
                        <p:par>
                          <p:cTn id="23" fill="hold">
                            <p:stCondLst>
                              <p:cond delay="4000"/>
                            </p:stCondLst>
                            <p:childTnLst>
                              <p:par>
                                <p:cTn id="24" presetID="1" presetClass="entr" presetSubtype="0" fill="hold" grpId="0" nodeType="afterEffect">
                                  <p:stCondLst>
                                    <p:cond delay="0"/>
                                  </p:stCondLst>
                                  <p:childTnLst>
                                    <p:set>
                                      <p:cBhvr>
                                        <p:cTn id="25" dur="1" fill="hold">
                                          <p:stCondLst>
                                            <p:cond delay="499"/>
                                          </p:stCondLst>
                                        </p:cTn>
                                        <p:tgtEl>
                                          <p:spTgt spid="26638"/>
                                        </p:tgtEl>
                                        <p:attrNameLst>
                                          <p:attrName>style.visibility</p:attrName>
                                        </p:attrNameLst>
                                      </p:cBhvr>
                                      <p:to>
                                        <p:strVal val="visible"/>
                                      </p:to>
                                    </p:set>
                                  </p:childTnLst>
                                </p:cTn>
                              </p:par>
                            </p:childTnLst>
                          </p:cTn>
                        </p:par>
                        <p:par>
                          <p:cTn id="26" fill="hold">
                            <p:stCondLst>
                              <p:cond delay="4500"/>
                            </p:stCondLst>
                            <p:childTnLst>
                              <p:par>
                                <p:cTn id="27" presetID="9" presetClass="entr" presetSubtype="0" fill="hold" grpId="0" nodeType="afterEffect">
                                  <p:stCondLst>
                                    <p:cond delay="0"/>
                                  </p:stCondLst>
                                  <p:childTnLst>
                                    <p:set>
                                      <p:cBhvr>
                                        <p:cTn id="28" dur="1" fill="hold">
                                          <p:stCondLst>
                                            <p:cond delay="0"/>
                                          </p:stCondLst>
                                        </p:cTn>
                                        <p:tgtEl>
                                          <p:spTgt spid="26627"/>
                                        </p:tgtEl>
                                        <p:attrNameLst>
                                          <p:attrName>style.visibility</p:attrName>
                                        </p:attrNameLst>
                                      </p:cBhvr>
                                      <p:to>
                                        <p:strVal val="visible"/>
                                      </p:to>
                                    </p:set>
                                    <p:animEffect transition="in" filter="dissolve">
                                      <p:cBhvr>
                                        <p:cTn id="29" dur="1000"/>
                                        <p:tgtEl>
                                          <p:spTgt spid="26627"/>
                                        </p:tgtEl>
                                      </p:cBhvr>
                                    </p:animEffect>
                                  </p:childTnLst>
                                </p:cTn>
                              </p:par>
                            </p:childTnLst>
                          </p:cTn>
                        </p:par>
                        <p:par>
                          <p:cTn id="30" fill="hold">
                            <p:stCondLst>
                              <p:cond delay="5500"/>
                            </p:stCondLst>
                            <p:childTnLst>
                              <p:par>
                                <p:cTn id="31" presetID="1" presetClass="entr" presetSubtype="0" fill="hold" grpId="0" nodeType="afterEffect">
                                  <p:stCondLst>
                                    <p:cond delay="0"/>
                                  </p:stCondLst>
                                  <p:childTnLst>
                                    <p:set>
                                      <p:cBhvr>
                                        <p:cTn id="32" dur="1" fill="hold">
                                          <p:stCondLst>
                                            <p:cond delay="499"/>
                                          </p:stCondLst>
                                        </p:cTn>
                                        <p:tgtEl>
                                          <p:spTgt spid="26635"/>
                                        </p:tgtEl>
                                        <p:attrNameLst>
                                          <p:attrName>style.visibility</p:attrName>
                                        </p:attrNameLst>
                                      </p:cBhvr>
                                      <p:to>
                                        <p:strVal val="visible"/>
                                      </p:to>
                                    </p:set>
                                  </p:childTnLst>
                                </p:cTn>
                              </p:par>
                            </p:childTnLst>
                          </p:cTn>
                        </p:par>
                        <p:par>
                          <p:cTn id="33" fill="hold">
                            <p:stCondLst>
                              <p:cond delay="6000"/>
                            </p:stCondLst>
                            <p:childTnLst>
                              <p:par>
                                <p:cTn id="34" presetID="9" presetClass="entr" presetSubtype="0" fill="hold" grpId="0" nodeType="afterEffect">
                                  <p:stCondLst>
                                    <p:cond delay="0"/>
                                  </p:stCondLst>
                                  <p:childTnLst>
                                    <p:set>
                                      <p:cBhvr>
                                        <p:cTn id="35" dur="1" fill="hold">
                                          <p:stCondLst>
                                            <p:cond delay="0"/>
                                          </p:stCondLst>
                                        </p:cTn>
                                        <p:tgtEl>
                                          <p:spTgt spid="26628"/>
                                        </p:tgtEl>
                                        <p:attrNameLst>
                                          <p:attrName>style.visibility</p:attrName>
                                        </p:attrNameLst>
                                      </p:cBhvr>
                                      <p:to>
                                        <p:strVal val="visible"/>
                                      </p:to>
                                    </p:set>
                                    <p:animEffect transition="in" filter="dissolve">
                                      <p:cBhvr>
                                        <p:cTn id="36" dur="1000"/>
                                        <p:tgtEl>
                                          <p:spTgt spid="26628"/>
                                        </p:tgtEl>
                                      </p:cBhvr>
                                    </p:animEffect>
                                  </p:child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499"/>
                                          </p:stCondLst>
                                        </p:cTn>
                                        <p:tgtEl>
                                          <p:spTgt spid="26634"/>
                                        </p:tgtEl>
                                        <p:attrNameLst>
                                          <p:attrName>style.visibility</p:attrName>
                                        </p:attrNameLst>
                                      </p:cBhvr>
                                      <p:to>
                                        <p:strVal val="visible"/>
                                      </p:to>
                                    </p:set>
                                  </p:childTnLst>
                                </p:cTn>
                              </p:par>
                            </p:childTnLst>
                          </p:cTn>
                        </p:par>
                        <p:par>
                          <p:cTn id="40" fill="hold">
                            <p:stCondLst>
                              <p:cond delay="7500"/>
                            </p:stCondLst>
                            <p:childTnLst>
                              <p:par>
                                <p:cTn id="41" presetID="9" presetClass="entr" presetSubtype="0" fill="hold" grpId="0" nodeType="afterEffect">
                                  <p:stCondLst>
                                    <p:cond delay="0"/>
                                  </p:stCondLst>
                                  <p:childTnLst>
                                    <p:set>
                                      <p:cBhvr>
                                        <p:cTn id="42" dur="1" fill="hold">
                                          <p:stCondLst>
                                            <p:cond delay="0"/>
                                          </p:stCondLst>
                                        </p:cTn>
                                        <p:tgtEl>
                                          <p:spTgt spid="26632"/>
                                        </p:tgtEl>
                                        <p:attrNameLst>
                                          <p:attrName>style.visibility</p:attrName>
                                        </p:attrNameLst>
                                      </p:cBhvr>
                                      <p:to>
                                        <p:strVal val="visible"/>
                                      </p:to>
                                    </p:set>
                                    <p:animEffect transition="in" filter="dissolve">
                                      <p:cBhvr>
                                        <p:cTn id="43" dur="1000"/>
                                        <p:tgtEl>
                                          <p:spTgt spid="26632"/>
                                        </p:tgtEl>
                                      </p:cBhvr>
                                    </p:animEffect>
                                  </p:childTnLst>
                                </p:cTn>
                              </p:par>
                            </p:childTnLst>
                          </p:cTn>
                        </p:par>
                        <p:par>
                          <p:cTn id="44" fill="hold">
                            <p:stCondLst>
                              <p:cond delay="8500"/>
                            </p:stCondLst>
                            <p:childTnLst>
                              <p:par>
                                <p:cTn id="45" presetID="1" presetClass="entr" presetSubtype="0" fill="hold" grpId="0" nodeType="afterEffect">
                                  <p:stCondLst>
                                    <p:cond delay="0"/>
                                  </p:stCondLst>
                                  <p:childTnLst>
                                    <p:set>
                                      <p:cBhvr>
                                        <p:cTn id="46" dur="1" fill="hold">
                                          <p:stCondLst>
                                            <p:cond delay="499"/>
                                          </p:stCondLst>
                                        </p:cTn>
                                        <p:tgtEl>
                                          <p:spTgt spid="26633"/>
                                        </p:tgtEl>
                                        <p:attrNameLst>
                                          <p:attrName>style.visibility</p:attrName>
                                        </p:attrNameLst>
                                      </p:cBhvr>
                                      <p:to>
                                        <p:strVal val="visible"/>
                                      </p:to>
                                    </p:set>
                                  </p:childTnLst>
                                </p:cTn>
                              </p:par>
                            </p:childTnLst>
                          </p:cTn>
                        </p:par>
                        <p:par>
                          <p:cTn id="47" fill="hold">
                            <p:stCondLst>
                              <p:cond delay="9000"/>
                            </p:stCondLst>
                            <p:childTnLst>
                              <p:par>
                                <p:cTn id="48" presetID="9" presetClass="entr" presetSubtype="0" fill="hold" grpId="0" nodeType="afterEffect">
                                  <p:stCondLst>
                                    <p:cond delay="0"/>
                                  </p:stCondLst>
                                  <p:childTnLst>
                                    <p:set>
                                      <p:cBhvr>
                                        <p:cTn id="49" dur="1" fill="hold">
                                          <p:stCondLst>
                                            <p:cond delay="0"/>
                                          </p:stCondLst>
                                        </p:cTn>
                                        <p:tgtEl>
                                          <p:spTgt spid="26629"/>
                                        </p:tgtEl>
                                        <p:attrNameLst>
                                          <p:attrName>style.visibility</p:attrName>
                                        </p:attrNameLst>
                                      </p:cBhvr>
                                      <p:to>
                                        <p:strVal val="visible"/>
                                      </p:to>
                                    </p:set>
                                    <p:animEffect transition="in" filter="dissolve">
                                      <p:cBhvr>
                                        <p:cTn id="50" dur="1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27" grpId="0" animBg="1" autoUpdateAnimBg="0"/>
      <p:bldP spid="26628" grpId="0" animBg="1" autoUpdateAnimBg="0"/>
      <p:bldP spid="26629" grpId="0" animBg="1" autoUpdateAnimBg="0"/>
      <p:bldP spid="26630" grpId="0" animBg="1" autoUpdateAnimBg="0"/>
      <p:bldP spid="26631" grpId="0" animBg="1" autoUpdateAnimBg="0"/>
      <p:bldP spid="26632" grpId="0" animBg="1" autoUpdateAnimBg="0"/>
      <p:bldP spid="26633" grpId="0" animBg="1"/>
      <p:bldP spid="26634" grpId="0" animBg="1"/>
      <p:bldP spid="26635" grpId="0" animBg="1"/>
      <p:bldP spid="26636" grpId="0" animBg="1"/>
      <p:bldP spid="26637" grpId="0" animBg="1"/>
      <p:bldP spid="266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ctr">
              <a:buNone/>
            </a:pPr>
            <a:endParaRPr lang="fa-IR" dirty="0" smtClean="0">
              <a:cs typeface="B Titr" panose="00000700000000000000" pitchFamily="2" charset="-78"/>
            </a:endParaRPr>
          </a:p>
          <a:p>
            <a:pPr marL="0" indent="0" algn="ctr">
              <a:buNone/>
            </a:pPr>
            <a:endParaRPr lang="fa-IR" dirty="0">
              <a:cs typeface="B Titr" panose="00000700000000000000" pitchFamily="2" charset="-78"/>
            </a:endParaRPr>
          </a:p>
          <a:p>
            <a:pPr marL="0" indent="0" algn="ctr">
              <a:buNone/>
            </a:pPr>
            <a:r>
              <a:rPr lang="fa-IR" dirty="0" smtClean="0">
                <a:solidFill>
                  <a:schemeClr val="tx2"/>
                </a:solidFill>
                <a:cs typeface="B Titr" panose="00000700000000000000" pitchFamily="2" charset="-78"/>
              </a:rPr>
              <a:t>پیشگیری از بیماری های غیر واگیر در جوانان</a:t>
            </a:r>
            <a:endParaRPr lang="fa-IR" dirty="0">
              <a:solidFill>
                <a:schemeClr val="tx2"/>
              </a:solidFill>
              <a:cs typeface="B Titr" panose="00000700000000000000" pitchFamily="2" charset="-78"/>
            </a:endParaRPr>
          </a:p>
        </p:txBody>
      </p:sp>
    </p:spTree>
    <p:extLst>
      <p:ext uri="{BB962C8B-B14F-4D97-AF65-F5344CB8AC3E}">
        <p14:creationId xmlns:p14="http://schemas.microsoft.com/office/powerpoint/2010/main" val="313800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785813" y="428625"/>
            <a:ext cx="7477125" cy="1071563"/>
          </a:xfrm>
        </p:spPr>
        <p:txBody>
          <a:bodyPr/>
          <a:lstStyle/>
          <a:p>
            <a:pPr eaLnBrk="1" fontAlgn="auto" hangingPunct="1">
              <a:spcAft>
                <a:spcPts val="0"/>
              </a:spcAft>
              <a:defRPr/>
            </a:pPr>
            <a:r>
              <a:rPr lang="fa-IR" sz="4000" b="1" dirty="0" smtClean="0">
                <a:solidFill>
                  <a:schemeClr val="tx2"/>
                </a:solidFill>
                <a:cs typeface="B Titr" pitchFamily="2" charset="-78"/>
              </a:rPr>
              <a:t>ارزيابي </a:t>
            </a:r>
            <a:r>
              <a:rPr sz="4000" b="1" dirty="0" smtClean="0">
                <a:solidFill>
                  <a:schemeClr val="tx2"/>
                </a:solidFill>
                <a:cs typeface="B Titr" pitchFamily="2" charset="-78"/>
              </a:rPr>
              <a:t>BMI </a:t>
            </a:r>
            <a:r>
              <a:rPr lang="fa-IR" sz="4000" b="1" dirty="0" smtClean="0">
                <a:solidFill>
                  <a:schemeClr val="tx2"/>
                </a:solidFill>
                <a:cs typeface="B Titr" pitchFamily="2" charset="-78"/>
              </a:rPr>
              <a:t>براي سن </a:t>
            </a:r>
            <a:endParaRPr sz="4000" b="1" dirty="0">
              <a:solidFill>
                <a:schemeClr val="tx2"/>
              </a:solidFill>
              <a:cs typeface="B Titr" pitchFamily="2" charset="-78"/>
            </a:endParaRPr>
          </a:p>
        </p:txBody>
      </p:sp>
      <p:sp>
        <p:nvSpPr>
          <p:cNvPr id="15362" name="Rectangle 3"/>
          <p:cNvSpPr>
            <a:spLocks noGrp="1" noChangeArrowheads="1"/>
          </p:cNvSpPr>
          <p:nvPr>
            <p:ph idx="1"/>
          </p:nvPr>
        </p:nvSpPr>
        <p:spPr>
          <a:xfrm>
            <a:off x="571500" y="1643063"/>
            <a:ext cx="7812088" cy="5214937"/>
          </a:xfrm>
        </p:spPr>
        <p:txBody>
          <a:bodyPr/>
          <a:lstStyle/>
          <a:p>
            <a:pPr eaLnBrk="1" hangingPunct="1">
              <a:defRPr/>
            </a:pPr>
            <a:endParaRPr lang="fa-IR" sz="3000" b="1" dirty="0" smtClean="0">
              <a:solidFill>
                <a:srgbClr val="FFFF00"/>
              </a:solidFill>
              <a:cs typeface="B Titr" pitchFamily="2" charset="-78"/>
            </a:endParaRPr>
          </a:p>
          <a:p>
            <a:pPr marL="274320" indent="-274320" eaLnBrk="1" fontAlgn="auto" hangingPunct="1">
              <a:spcAft>
                <a:spcPts val="0"/>
              </a:spcAft>
              <a:buFont typeface="Wingdings 2"/>
              <a:buChar char=""/>
              <a:defRPr/>
            </a:pPr>
            <a:r>
              <a:rPr lang="fa-IR" dirty="0" smtClean="0">
                <a:cs typeface="B Titr" pitchFamily="2" charset="-78"/>
              </a:rPr>
              <a:t>وزن و قد دقيق فرد را بدست آوريد.</a:t>
            </a:r>
          </a:p>
          <a:p>
            <a:pPr marL="274320" indent="-274320" eaLnBrk="1" fontAlgn="auto" hangingPunct="1">
              <a:spcAft>
                <a:spcPts val="0"/>
              </a:spcAft>
              <a:buFont typeface="Wingdings 2"/>
              <a:buChar char=""/>
              <a:defRPr/>
            </a:pPr>
            <a:r>
              <a:rPr lang="en-US" dirty="0" smtClean="0">
                <a:cs typeface="B Titr" pitchFamily="2" charset="-78"/>
              </a:rPr>
              <a:t>BMI</a:t>
            </a:r>
            <a:r>
              <a:rPr lang="fa-IR" dirty="0" smtClean="0">
                <a:cs typeface="B Titr" pitchFamily="2" charset="-78"/>
              </a:rPr>
              <a:t> فرد را با فرمول زيرمحاسبه نمائيد.</a:t>
            </a:r>
          </a:p>
          <a:p>
            <a:pPr marL="0" indent="0" eaLnBrk="1" fontAlgn="auto" hangingPunct="1">
              <a:spcAft>
                <a:spcPts val="0"/>
              </a:spcAft>
              <a:buNone/>
              <a:defRPr/>
            </a:pPr>
            <a:endParaRPr lang="fa-IR" dirty="0" smtClean="0">
              <a:cs typeface="B Titr" pitchFamily="2" charset="-78"/>
            </a:endParaRPr>
          </a:p>
          <a:p>
            <a:pPr algn="l" rtl="0" eaLnBrk="1" hangingPunct="1">
              <a:buFont typeface="Wingdings 2" pitchFamily="18" charset="2"/>
              <a:buNone/>
              <a:defRPr/>
            </a:pPr>
            <a:r>
              <a:rPr lang="en-US" sz="3000" b="1" dirty="0" smtClean="0">
                <a:cs typeface="B Titr" pitchFamily="2" charset="-78"/>
              </a:rPr>
              <a:t>BMI </a:t>
            </a:r>
            <a:r>
              <a:rPr lang="fa-IR" sz="3000" b="1" u="sng" dirty="0" smtClean="0">
                <a:cs typeface="B Titr" pitchFamily="2" charset="-78"/>
              </a:rPr>
              <a:t>وزن(كيلوگرم)  =</a:t>
            </a:r>
            <a:r>
              <a:rPr lang="en-US" sz="3000" b="1" u="sng" dirty="0" smtClean="0">
                <a:cs typeface="B Titr" pitchFamily="2" charset="-78"/>
              </a:rPr>
              <a:t> </a:t>
            </a:r>
          </a:p>
          <a:p>
            <a:pPr lvl="2" algn="l" rtl="0" eaLnBrk="1" hangingPunct="1">
              <a:buFont typeface="Wingdings 2" pitchFamily="18" charset="2"/>
              <a:buNone/>
              <a:defRPr/>
            </a:pPr>
            <a:r>
              <a:rPr lang="fa-IR" sz="2800" b="1" dirty="0" smtClean="0">
                <a:cs typeface="B Titr" pitchFamily="2" charset="-78"/>
              </a:rPr>
              <a:t>قد (متر مربع)</a:t>
            </a:r>
          </a:p>
          <a:p>
            <a:pPr lvl="2" algn="l" rtl="0" eaLnBrk="1" hangingPunct="1">
              <a:buFont typeface="Wingdings 2" pitchFamily="18" charset="2"/>
              <a:buNone/>
              <a:defRPr/>
            </a:pPr>
            <a:endParaRPr lang="en-US" sz="2500" b="1" u="sng" dirty="0" smtClean="0">
              <a:solidFill>
                <a:schemeClr val="accent3">
                  <a:lumMod val="60000"/>
                  <a:lumOff val="40000"/>
                </a:schemeClr>
              </a:solidFill>
              <a:cs typeface="B Titr" pitchFamily="2" charset="-78"/>
            </a:endParaRPr>
          </a:p>
          <a:p>
            <a:pPr algn="l" rtl="0" eaLnBrk="1" hangingPunct="1">
              <a:buFontTx/>
              <a:buNone/>
              <a:defRPr/>
            </a:pPr>
            <a:endParaRPr lang="fa-IR" sz="3000" b="1" dirty="0" smtClean="0">
              <a:solidFill>
                <a:schemeClr val="bg2">
                  <a:lumMod val="75000"/>
                </a:schemeClr>
              </a:solidFill>
              <a:cs typeface="B Titr" pitchFamily="2" charset="-78"/>
            </a:endParaRPr>
          </a:p>
          <a:p>
            <a:pPr eaLnBrk="1" hangingPunct="1">
              <a:buFontTx/>
              <a:buNone/>
              <a:defRPr/>
            </a:pPr>
            <a:endParaRPr lang="fa-IR" sz="3000" b="1" dirty="0" smtClean="0">
              <a:solidFill>
                <a:schemeClr val="bg2">
                  <a:lumMod val="75000"/>
                </a:schemeClr>
              </a:solidFill>
              <a:cs typeface="B Titr" pitchFamily="2" charset="-78"/>
            </a:endParaRPr>
          </a:p>
          <a:p>
            <a:pPr eaLnBrk="1" hangingPunct="1">
              <a:buFontTx/>
              <a:buNone/>
              <a:defRPr/>
            </a:pPr>
            <a:endParaRPr lang="en-US" sz="3000" b="1" dirty="0" smtClean="0">
              <a:solidFill>
                <a:schemeClr val="bg2">
                  <a:lumMod val="75000"/>
                </a:schemeClr>
              </a:solidFill>
              <a:cs typeface="B Titr"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8"/>
          <p:cNvSpPr>
            <a:spLocks noGrp="1" noChangeArrowheads="1"/>
          </p:cNvSpPr>
          <p:nvPr>
            <p:ph type="title"/>
          </p:nvPr>
        </p:nvSpPr>
        <p:spPr/>
        <p:txBody>
          <a:bodyPr/>
          <a:lstStyle/>
          <a:p>
            <a:pPr algn="r" eaLnBrk="1" hangingPunct="1"/>
            <a:r>
              <a:rPr lang="fa-IR" sz="2800" dirty="0" smtClean="0">
                <a:solidFill>
                  <a:schemeClr val="tx2"/>
                </a:solidFill>
                <a:cs typeface="B Titr" pitchFamily="2" charset="-78"/>
              </a:rPr>
              <a:t>افراد بر اساس شاخص توده بدن به گروههای زیر تقسیم می شوند </a:t>
            </a:r>
            <a:endParaRPr lang="en-US" sz="2800" dirty="0" smtClean="0">
              <a:solidFill>
                <a:schemeClr val="tx2"/>
              </a:solidFill>
              <a:cs typeface="B Titr" pitchFamily="2" charset="-78"/>
            </a:endParaRPr>
          </a:p>
        </p:txBody>
      </p:sp>
      <p:graphicFrame>
        <p:nvGraphicFramePr>
          <p:cNvPr id="7206" name="Group 38"/>
          <p:cNvGraphicFramePr>
            <a:graphicFrameLocks noGrp="1"/>
          </p:cNvGraphicFramePr>
          <p:nvPr>
            <p:ph sz="half" idx="2"/>
          </p:nvPr>
        </p:nvGraphicFramePr>
        <p:xfrm>
          <a:off x="611188" y="1557338"/>
          <a:ext cx="8075612" cy="4800537"/>
        </p:xfrm>
        <a:graphic>
          <a:graphicData uri="http://schemas.openxmlformats.org/drawingml/2006/table">
            <a:tbl>
              <a:tblPr/>
              <a:tblGrid>
                <a:gridCol w="4038600">
                  <a:extLst>
                    <a:ext uri="{9D8B030D-6E8A-4147-A177-3AD203B41FA5}">
                      <a16:colId xmlns:a16="http://schemas.microsoft.com/office/drawing/2014/main" val="20000"/>
                    </a:ext>
                  </a:extLst>
                </a:gridCol>
                <a:gridCol w="4037012">
                  <a:extLst>
                    <a:ext uri="{9D8B030D-6E8A-4147-A177-3AD203B41FA5}">
                      <a16:colId xmlns:a16="http://schemas.microsoft.com/office/drawing/2014/main" val="20001"/>
                    </a:ext>
                  </a:extLst>
                </a:gridCol>
              </a:tblGrid>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C00000"/>
                          </a:solidFill>
                          <a:effectLst/>
                          <a:latin typeface="Arial" pitchFamily="34" charset="0"/>
                          <a:cs typeface="B Titr" pitchFamily="2" charset="-78"/>
                        </a:rPr>
                        <a:t>وضعیت فرد </a:t>
                      </a:r>
                      <a:endParaRPr kumimoji="0" lang="en-US" sz="2800" b="1" i="0" u="none" strike="noStrike" cap="none" normalizeH="0" baseline="0" dirty="0" smtClean="0">
                        <a:ln>
                          <a:noFill/>
                        </a:ln>
                        <a:solidFill>
                          <a:srgbClr val="C00000"/>
                        </a:solidFill>
                        <a:effectLst/>
                        <a:latin typeface="Arial" pitchFamily="34" charset="0"/>
                        <a:cs typeface="B 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00000"/>
                          </a:solidFill>
                          <a:effectLst/>
                          <a:latin typeface="Arial" pitchFamily="34" charset="0"/>
                          <a:cs typeface="B Titr" pitchFamily="2" charset="-78"/>
                        </a:rPr>
                        <a:t>BMI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C00000"/>
                        </a:solidFill>
                        <a:effectLst/>
                        <a:latin typeface="Arial" pitchFamily="34" charset="0"/>
                        <a:cs typeface="B 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C00000"/>
                          </a:solidFill>
                          <a:effectLst/>
                          <a:latin typeface="Arial" pitchFamily="34" charset="0"/>
                          <a:cs typeface="B Titr" pitchFamily="2" charset="-78"/>
                        </a:rPr>
                        <a:t>لاغر </a:t>
                      </a:r>
                      <a:endParaRPr kumimoji="0" lang="en-US" sz="2800" b="1" i="0" u="none" strike="noStrike" cap="none" normalizeH="0" baseline="0" dirty="0" smtClean="0">
                        <a:ln>
                          <a:noFill/>
                        </a:ln>
                        <a:solidFill>
                          <a:srgbClr val="C00000"/>
                        </a:solidFill>
                        <a:effectLst/>
                        <a:latin typeface="Arial" pitchFamily="34" charset="0"/>
                        <a:cs typeface="B 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C00000"/>
                          </a:solidFill>
                          <a:effectLst/>
                          <a:latin typeface="Arial" pitchFamily="34" charset="0"/>
                          <a:cs typeface="B Titr" pitchFamily="2" charset="-78"/>
                        </a:rPr>
                        <a:t>کمتر از 18.5 </a:t>
                      </a:r>
                      <a:endParaRPr kumimoji="0" lang="en-US" sz="2800" b="1" i="0" u="none" strike="noStrike" cap="none" normalizeH="0" baseline="0" dirty="0" smtClean="0">
                        <a:ln>
                          <a:noFill/>
                        </a:ln>
                        <a:solidFill>
                          <a:srgbClr val="C00000"/>
                        </a:solidFill>
                        <a:effectLst/>
                        <a:latin typeface="Arial" pitchFamily="34" charset="0"/>
                        <a:cs typeface="B 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rgbClr val="C00000"/>
                          </a:solidFill>
                          <a:effectLst/>
                          <a:latin typeface="Arial" pitchFamily="34" charset="0"/>
                          <a:cs typeface="B Titr" pitchFamily="2" charset="-78"/>
                        </a:rPr>
                        <a:t>معمولی</a:t>
                      </a:r>
                      <a:endParaRPr kumimoji="0" lang="en-US" sz="2800" b="1" i="0" u="none" strike="noStrike" cap="none" normalizeH="0" baseline="0" smtClean="0">
                        <a:ln>
                          <a:noFill/>
                        </a:ln>
                        <a:solidFill>
                          <a:srgbClr val="C00000"/>
                        </a:solidFill>
                        <a:effectLst/>
                        <a:latin typeface="Arial" pitchFamily="34" charset="0"/>
                        <a:cs typeface="B 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C00000"/>
                          </a:solidFill>
                          <a:effectLst/>
                          <a:latin typeface="Arial" pitchFamily="34" charset="0"/>
                          <a:cs typeface="B Titr" pitchFamily="2" charset="-78"/>
                        </a:rPr>
                        <a:t>18.5-24.9</a:t>
                      </a:r>
                      <a:endParaRPr kumimoji="0" lang="en-US" sz="2800" b="1" i="0" u="none" strike="noStrike" cap="none" normalizeH="0" baseline="0" dirty="0" smtClean="0">
                        <a:ln>
                          <a:noFill/>
                        </a:ln>
                        <a:solidFill>
                          <a:srgbClr val="C00000"/>
                        </a:solidFill>
                        <a:effectLst/>
                        <a:latin typeface="Arial" pitchFamily="34" charset="0"/>
                        <a:cs typeface="B 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rgbClr val="C00000"/>
                          </a:solidFill>
                          <a:effectLst/>
                          <a:latin typeface="Arial" pitchFamily="34" charset="0"/>
                          <a:cs typeface="B Titr" pitchFamily="2" charset="-78"/>
                        </a:rPr>
                        <a:t>دچار اضافه وزن </a:t>
                      </a:r>
                      <a:endParaRPr kumimoji="0" lang="en-US" sz="2800" b="1" i="0" u="none" strike="noStrike" cap="none" normalizeH="0" baseline="0" smtClean="0">
                        <a:ln>
                          <a:noFill/>
                        </a:ln>
                        <a:solidFill>
                          <a:srgbClr val="C00000"/>
                        </a:solidFill>
                        <a:effectLst/>
                        <a:latin typeface="Arial" pitchFamily="34" charset="0"/>
                        <a:cs typeface="B 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C00000"/>
                          </a:solidFill>
                          <a:effectLst/>
                          <a:latin typeface="Arial" pitchFamily="34" charset="0"/>
                          <a:cs typeface="B Titr" pitchFamily="2" charset="-78"/>
                        </a:rPr>
                        <a:t>29.9-25</a:t>
                      </a:r>
                      <a:endParaRPr kumimoji="0" lang="en-US" sz="2800" b="1" i="0" u="none" strike="noStrike" cap="none" normalizeH="0" baseline="0" dirty="0" smtClean="0">
                        <a:ln>
                          <a:noFill/>
                        </a:ln>
                        <a:solidFill>
                          <a:srgbClr val="C00000"/>
                        </a:solidFill>
                        <a:effectLst/>
                        <a:latin typeface="Arial" pitchFamily="34" charset="0"/>
                        <a:cs typeface="B 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rgbClr val="C00000"/>
                          </a:solidFill>
                          <a:effectLst/>
                          <a:latin typeface="Arial" pitchFamily="34" charset="0"/>
                          <a:cs typeface="B Titr" pitchFamily="2" charset="-78"/>
                        </a:rPr>
                        <a:t>دچار چاقی </a:t>
                      </a:r>
                      <a:endParaRPr kumimoji="0" lang="en-US" sz="2800" b="1" i="0" u="none" strike="noStrike" cap="none" normalizeH="0" baseline="0" smtClean="0">
                        <a:ln>
                          <a:noFill/>
                        </a:ln>
                        <a:solidFill>
                          <a:srgbClr val="C00000"/>
                        </a:solidFill>
                        <a:effectLst/>
                        <a:latin typeface="Arial" pitchFamily="34" charset="0"/>
                        <a:cs typeface="B 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C00000"/>
                          </a:solidFill>
                          <a:effectLst/>
                          <a:latin typeface="Arial" pitchFamily="34" charset="0"/>
                          <a:cs typeface="B Titr" pitchFamily="2" charset="-78"/>
                        </a:rPr>
                        <a:t>30-34.9</a:t>
                      </a:r>
                      <a:endParaRPr kumimoji="0" lang="en-US" sz="2800" b="1" i="0" u="none" strike="noStrike" cap="none" normalizeH="0" baseline="0" dirty="0" smtClean="0">
                        <a:ln>
                          <a:noFill/>
                        </a:ln>
                        <a:solidFill>
                          <a:srgbClr val="C00000"/>
                        </a:solidFill>
                        <a:effectLst/>
                        <a:latin typeface="Arial" pitchFamily="34" charset="0"/>
                        <a:cs typeface="B 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rgbClr val="C00000"/>
                          </a:solidFill>
                          <a:effectLst/>
                          <a:latin typeface="Arial" pitchFamily="34" charset="0"/>
                          <a:cs typeface="B Titr" pitchFamily="2" charset="-78"/>
                        </a:rPr>
                        <a:t>دچار چاقی مفرط</a:t>
                      </a:r>
                      <a:endParaRPr kumimoji="0" lang="en-US" sz="2800" b="1" i="0" u="none" strike="noStrike" cap="none" normalizeH="0" baseline="0" smtClean="0">
                        <a:ln>
                          <a:noFill/>
                        </a:ln>
                        <a:solidFill>
                          <a:srgbClr val="C00000"/>
                        </a:solidFill>
                        <a:effectLst/>
                        <a:latin typeface="Arial" pitchFamily="34" charset="0"/>
                        <a:cs typeface="B 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C00000"/>
                          </a:solidFill>
                          <a:effectLst/>
                          <a:latin typeface="Arial" pitchFamily="34" charset="0"/>
                          <a:cs typeface="B Titr" pitchFamily="2" charset="-78"/>
                        </a:rPr>
                        <a:t>بیشتر از 35</a:t>
                      </a:r>
                      <a:endParaRPr kumimoji="0" lang="en-US" sz="2800" b="1" i="0" u="none" strike="noStrike" cap="none" normalizeH="0" baseline="0" dirty="0" smtClean="0">
                        <a:ln>
                          <a:noFill/>
                        </a:ln>
                        <a:solidFill>
                          <a:srgbClr val="C00000"/>
                        </a:solidFill>
                        <a:effectLst/>
                        <a:latin typeface="Arial" pitchFamily="34" charset="0"/>
                        <a:cs typeface="B 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57200"/>
            <a:ext cx="8229600" cy="1143000"/>
          </a:xfrm>
        </p:spPr>
        <p:txBody>
          <a:bodyPr/>
          <a:lstStyle/>
          <a:p>
            <a:pPr>
              <a:defRPr/>
            </a:pPr>
            <a:r>
              <a:rPr lang="fa-IR" b="1" dirty="0" smtClean="0">
                <a:solidFill>
                  <a:srgbClr val="0070C0"/>
                </a:solidFill>
                <a:cs typeface="B Titr" pitchFamily="2" charset="-78"/>
              </a:rPr>
              <a:t>ارزيابي براي تشخيص نوع چاقي </a:t>
            </a:r>
            <a:endParaRPr lang="fa-IR" b="1" dirty="0">
              <a:solidFill>
                <a:srgbClr val="0070C0"/>
              </a:solidFill>
              <a:cs typeface="B Titr" pitchFamily="2" charset="-78"/>
            </a:endParaRPr>
          </a:p>
        </p:txBody>
      </p:sp>
      <p:sp>
        <p:nvSpPr>
          <p:cNvPr id="3" name="Content Placeholder 2"/>
          <p:cNvSpPr>
            <a:spLocks noGrp="1"/>
          </p:cNvSpPr>
          <p:nvPr>
            <p:ph idx="1"/>
          </p:nvPr>
        </p:nvSpPr>
        <p:spPr/>
        <p:txBody>
          <a:bodyPr/>
          <a:lstStyle/>
          <a:p>
            <a:pPr>
              <a:buFont typeface="Wingdings" pitchFamily="2" charset="2"/>
              <a:buNone/>
              <a:defRPr/>
            </a:pPr>
            <a:r>
              <a:rPr lang="fa-IR" sz="3600" b="1" dirty="0" smtClean="0">
                <a:solidFill>
                  <a:srgbClr val="FFC000"/>
                </a:solidFill>
                <a:cs typeface="B Titr" pitchFamily="2" charset="-78"/>
              </a:rPr>
              <a:t>محيط كمر و باسن و محاسبه نسبت آنها</a:t>
            </a:r>
          </a:p>
          <a:p>
            <a:pPr>
              <a:buFont typeface="Wingdings" pitchFamily="2" charset="2"/>
              <a:buNone/>
              <a:defRPr/>
            </a:pPr>
            <a:r>
              <a:rPr lang="fa-IR" sz="3600" dirty="0" smtClean="0">
                <a:cs typeface="B Titr" pitchFamily="2" charset="-78"/>
              </a:rPr>
              <a:t>مردان: 1</a:t>
            </a:r>
            <a:r>
              <a:rPr lang="en-US" sz="3600" dirty="0" smtClean="0">
                <a:cs typeface="B Titr" pitchFamily="2" charset="-78"/>
              </a:rPr>
              <a:t>&gt;</a:t>
            </a:r>
            <a:endParaRPr lang="fa-IR" sz="3600" dirty="0" smtClean="0">
              <a:cs typeface="B Titr" pitchFamily="2" charset="-78"/>
            </a:endParaRPr>
          </a:p>
          <a:p>
            <a:pPr>
              <a:buFont typeface="Wingdings" pitchFamily="2" charset="2"/>
              <a:buNone/>
              <a:defRPr/>
            </a:pPr>
            <a:r>
              <a:rPr lang="fa-IR" sz="3600" dirty="0" smtClean="0">
                <a:cs typeface="B Titr" pitchFamily="2" charset="-78"/>
              </a:rPr>
              <a:t>زنان: 0/8</a:t>
            </a:r>
            <a:r>
              <a:rPr lang="en-US" sz="3600" dirty="0" smtClean="0">
                <a:cs typeface="B Titr" pitchFamily="2" charset="-78"/>
              </a:rPr>
              <a:t>&gt;</a:t>
            </a:r>
          </a:p>
          <a:p>
            <a:pPr>
              <a:buFont typeface="Wingdings" pitchFamily="2" charset="2"/>
              <a:buNone/>
              <a:defRPr/>
            </a:pPr>
            <a:r>
              <a:rPr lang="fa-IR" sz="3600" b="1" dirty="0" smtClean="0">
                <a:solidFill>
                  <a:srgbClr val="FFC000"/>
                </a:solidFill>
                <a:cs typeface="B Titr" pitchFamily="2" charset="-78"/>
              </a:rPr>
              <a:t>دور كمر به تنهايي </a:t>
            </a:r>
          </a:p>
          <a:p>
            <a:pPr eaLnBrk="1" hangingPunct="1">
              <a:buFont typeface="Wingdings" pitchFamily="2" charset="2"/>
              <a:buNone/>
              <a:defRPr/>
            </a:pPr>
            <a:r>
              <a:rPr lang="fa-IR" sz="3600" dirty="0" smtClean="0">
                <a:cs typeface="B Titr" pitchFamily="2" charset="-78"/>
              </a:rPr>
              <a:t>مردان بيش از 102 س م</a:t>
            </a:r>
          </a:p>
          <a:p>
            <a:pPr eaLnBrk="1" hangingPunct="1">
              <a:buFont typeface="Wingdings" pitchFamily="2" charset="2"/>
              <a:buNone/>
              <a:defRPr/>
            </a:pPr>
            <a:r>
              <a:rPr lang="fa-IR" sz="3600" dirty="0" smtClean="0">
                <a:cs typeface="B Titr" pitchFamily="2" charset="-78"/>
              </a:rPr>
              <a:t>زنان بيش از 88 س م</a:t>
            </a:r>
          </a:p>
          <a:p>
            <a:pPr>
              <a:defRPr/>
            </a:pPr>
            <a:endParaRPr lang="fa-IR" sz="3600" dirty="0">
              <a:cs typeface="B Titr" pitchFamily="2" charset="-7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solidFill>
                <a:cs typeface="B Titr" panose="00000700000000000000" pitchFamily="2" charset="-78"/>
              </a:rPr>
              <a:t>پیشگیری و کنترل اضافه وزن و چاقی</a:t>
            </a:r>
            <a:endParaRPr lang="fa-IR"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just"/>
            <a:r>
              <a:rPr lang="fa-IR" sz="2800" dirty="0" smtClean="0">
                <a:cs typeface="B Nazanin" panose="00000400000000000000" pitchFamily="2" charset="-78"/>
              </a:rPr>
              <a:t>غذا را به آرامی میل کنید.</a:t>
            </a:r>
          </a:p>
          <a:p>
            <a:pPr algn="just"/>
            <a:r>
              <a:rPr lang="fa-IR" sz="2800" dirty="0" smtClean="0">
                <a:cs typeface="B Nazanin" panose="00000400000000000000" pitchFamily="2" charset="-78"/>
              </a:rPr>
              <a:t>بین لقمه های غذا اندکی تامل کنید.</a:t>
            </a:r>
          </a:p>
          <a:p>
            <a:pPr algn="just"/>
            <a:r>
              <a:rPr lang="fa-IR" sz="2800" dirty="0" smtClean="0">
                <a:cs typeface="B Nazanin" panose="00000400000000000000" pitchFamily="2" charset="-78"/>
              </a:rPr>
              <a:t>تعداد وعده های غذا در روز را افزایش دهید و حجم هر وعده را کم کنید.</a:t>
            </a:r>
          </a:p>
          <a:p>
            <a:pPr algn="just"/>
            <a:r>
              <a:rPr lang="fa-IR" sz="2800" dirty="0" smtClean="0">
                <a:cs typeface="B Nazanin" panose="00000400000000000000" pitchFamily="2" charset="-78"/>
              </a:rPr>
              <a:t>هیچ یک از وعده ها به خصوص وعده صبحانه را هرگز حذف نکنید.</a:t>
            </a:r>
          </a:p>
          <a:p>
            <a:pPr algn="just"/>
            <a:r>
              <a:rPr lang="fa-IR" sz="2800" dirty="0" smtClean="0">
                <a:cs typeface="B Nazanin" panose="00000400000000000000" pitchFamily="2" charset="-78"/>
              </a:rPr>
              <a:t>ساعت ثابتی برای صرف غذا در وعده های مختلف در هر روز داشته باشید.</a:t>
            </a:r>
          </a:p>
          <a:p>
            <a:pPr algn="just"/>
            <a:r>
              <a:rPr lang="fa-IR" sz="2800" dirty="0" smtClean="0">
                <a:cs typeface="B Nazanin" panose="00000400000000000000" pitchFamily="2" charset="-78"/>
              </a:rPr>
              <a:t>روزانه حداقل 5 واحد سبزی مصرف کنید.</a:t>
            </a:r>
          </a:p>
          <a:p>
            <a:pPr algn="just"/>
            <a:r>
              <a:rPr lang="fa-IR" sz="2800" dirty="0" smtClean="0">
                <a:cs typeface="B Nazanin" panose="00000400000000000000" pitchFamily="2" charset="-78"/>
              </a:rPr>
              <a:t>قبل یا همراه با غذا سالاد یا سبزی مصرف کنید.</a:t>
            </a:r>
            <a:endParaRPr lang="fa-IR" sz="2800" dirty="0">
              <a:cs typeface="B Nazanin" panose="00000400000000000000" pitchFamily="2" charset="-78"/>
            </a:endParaRPr>
          </a:p>
        </p:txBody>
      </p:sp>
    </p:spTree>
    <p:extLst>
      <p:ext uri="{BB962C8B-B14F-4D97-AF65-F5344CB8AC3E}">
        <p14:creationId xmlns:p14="http://schemas.microsoft.com/office/powerpoint/2010/main" val="3120266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Titr" panose="00000700000000000000" pitchFamily="2" charset="-78"/>
              </a:rPr>
              <a:t>پیشگیری و کنترل اضافه وزن و چاقی</a:t>
            </a:r>
            <a:endParaRPr lang="fa-IR" dirty="0"/>
          </a:p>
        </p:txBody>
      </p:sp>
      <p:sp>
        <p:nvSpPr>
          <p:cNvPr id="3" name="Content Placeholder 2"/>
          <p:cNvSpPr>
            <a:spLocks noGrp="1"/>
          </p:cNvSpPr>
          <p:nvPr>
            <p:ph idx="1"/>
          </p:nvPr>
        </p:nvSpPr>
        <p:spPr>
          <a:xfrm>
            <a:off x="457200" y="1417638"/>
            <a:ext cx="8229600" cy="4819674"/>
          </a:xfrm>
        </p:spPr>
        <p:txBody>
          <a:bodyPr>
            <a:normAutofit/>
          </a:bodyPr>
          <a:lstStyle/>
          <a:p>
            <a:pPr algn="just"/>
            <a:r>
              <a:rPr lang="fa-IR" sz="2800" dirty="0" smtClean="0">
                <a:cs typeface="B Nazanin" panose="00000400000000000000" pitchFamily="2" charset="-78"/>
              </a:rPr>
              <a:t>سالاد را با چاشنی هایی مثل آب لیمو،آب نارنج،آب غوره بدون نمک همراه با روغن زیتون یا سسی که با ماست کم چرب،روغن زیتون،کمی آب لیمو یا آب نارنج و یا سرکه تهیه می کنید،مصرف کنید.</a:t>
            </a:r>
          </a:p>
          <a:p>
            <a:pPr algn="just"/>
            <a:r>
              <a:rPr lang="fa-IR" sz="2800" dirty="0" smtClean="0">
                <a:cs typeface="B Nazanin" panose="00000400000000000000" pitchFamily="2" charset="-78"/>
              </a:rPr>
              <a:t>از مصرف سس مایونز و سس سالاد خودداری کنید و در صورت تمایل از سس های کم چرب استفاده کنید.</a:t>
            </a:r>
          </a:p>
          <a:p>
            <a:pPr algn="just"/>
            <a:r>
              <a:rPr lang="fa-IR" sz="2800" dirty="0" smtClean="0">
                <a:cs typeface="B Nazanin" panose="00000400000000000000" pitchFamily="2" charset="-78"/>
              </a:rPr>
              <a:t>روزانه 2 تا 4 واحد از انواع میوه ها استفاده کنید.</a:t>
            </a:r>
          </a:p>
          <a:p>
            <a:pPr algn="just"/>
            <a:r>
              <a:rPr lang="fa-IR" sz="2800" dirty="0" smtClean="0">
                <a:cs typeface="B Nazanin" panose="00000400000000000000" pitchFamily="2" charset="-78"/>
              </a:rPr>
              <a:t>میوه ها و سبزی ها را بیشتر به شکل خام مصرف کنید.</a:t>
            </a:r>
          </a:p>
          <a:p>
            <a:pPr algn="just"/>
            <a:r>
              <a:rPr lang="fa-IR" sz="2800" dirty="0" smtClean="0">
                <a:cs typeface="B Nazanin" panose="00000400000000000000" pitchFamily="2" charset="-78"/>
              </a:rPr>
              <a:t>نان و غلات در رژیم های غذایی کاهش وزن نباید حذف شود.</a:t>
            </a:r>
          </a:p>
          <a:p>
            <a:pPr algn="just"/>
            <a:r>
              <a:rPr lang="fa-IR" sz="2800" dirty="0" smtClean="0">
                <a:cs typeface="B Nazanin" panose="00000400000000000000" pitchFamily="2" charset="-78"/>
              </a:rPr>
              <a:t>از انواع نان هایی که از آرد سبوس دار تهیه شده اند استفاده کنید.</a:t>
            </a:r>
            <a:endParaRPr lang="fa-IR" sz="2800" dirty="0">
              <a:cs typeface="B Nazanin" panose="00000400000000000000" pitchFamily="2" charset="-78"/>
            </a:endParaRPr>
          </a:p>
        </p:txBody>
      </p:sp>
    </p:spTree>
    <p:extLst>
      <p:ext uri="{BB962C8B-B14F-4D97-AF65-F5344CB8AC3E}">
        <p14:creationId xmlns:p14="http://schemas.microsoft.com/office/powerpoint/2010/main" val="3541339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fa-IR" dirty="0">
                <a:solidFill>
                  <a:schemeClr val="tx2"/>
                </a:solidFill>
                <a:cs typeface="B Titr" panose="00000700000000000000" pitchFamily="2" charset="-78"/>
              </a:rPr>
              <a:t>پیشگیری و کنترل اضافه وزن و چاقی</a:t>
            </a:r>
            <a:endParaRPr lang="fa-IR" dirty="0"/>
          </a:p>
        </p:txBody>
      </p:sp>
      <p:sp>
        <p:nvSpPr>
          <p:cNvPr id="3" name="Content Placeholder 2"/>
          <p:cNvSpPr>
            <a:spLocks noGrp="1"/>
          </p:cNvSpPr>
          <p:nvPr>
            <p:ph idx="1"/>
          </p:nvPr>
        </p:nvSpPr>
        <p:spPr>
          <a:xfrm>
            <a:off x="457200" y="1124744"/>
            <a:ext cx="8229600" cy="5400600"/>
          </a:xfrm>
        </p:spPr>
        <p:txBody>
          <a:bodyPr>
            <a:normAutofit/>
          </a:bodyPr>
          <a:lstStyle/>
          <a:p>
            <a:pPr algn="just"/>
            <a:r>
              <a:rPr lang="fa-IR" sz="2800" dirty="0">
                <a:cs typeface="B Nazanin" panose="00000400000000000000" pitchFamily="2" charset="-78"/>
              </a:rPr>
              <a:t>از حبوبات شامل عدس، نخود، لوبیا سفید، لوبیا قرمز، انواع لوبیا، لپه، و ماش در غذاها بیشتر استفاده کنید.</a:t>
            </a:r>
            <a:endParaRPr lang="en-US" sz="2800" dirty="0">
              <a:cs typeface="B Nazanin" panose="00000400000000000000" pitchFamily="2" charset="-78"/>
            </a:endParaRPr>
          </a:p>
          <a:p>
            <a:pPr algn="just"/>
            <a:r>
              <a:rPr lang="fa-IR" sz="2800" dirty="0">
                <a:cs typeface="B Nazanin" panose="00000400000000000000" pitchFamily="2" charset="-78"/>
              </a:rPr>
              <a:t>روزانه یک عدد تخم مرغ مصرف کنید.</a:t>
            </a:r>
            <a:endParaRPr lang="en-US" sz="2800" dirty="0">
              <a:cs typeface="B Nazanin" panose="00000400000000000000" pitchFamily="2" charset="-78"/>
            </a:endParaRPr>
          </a:p>
          <a:p>
            <a:pPr algn="just"/>
            <a:r>
              <a:rPr lang="fa-IR" sz="2800" dirty="0">
                <a:cs typeface="B Nazanin" panose="00000400000000000000" pitchFamily="2" charset="-78"/>
              </a:rPr>
              <a:t>مصرف قند و شکر را کاهش دهید.</a:t>
            </a:r>
            <a:endParaRPr lang="en-US" sz="2800" dirty="0">
              <a:cs typeface="B Nazanin" panose="00000400000000000000" pitchFamily="2" charset="-78"/>
            </a:endParaRPr>
          </a:p>
          <a:p>
            <a:pPr algn="just"/>
            <a:r>
              <a:rPr lang="fa-IR" sz="2800" dirty="0">
                <a:cs typeface="B Nazanin" panose="00000400000000000000" pitchFamily="2" charset="-78"/>
              </a:rPr>
              <a:t>غذاهای حاوی قند و شکر مانند انواع شیرینی ها، شکلات، آب نبات، نوشابه ها، شربت ها و آب میوه های صنعتی، مربا و عسل را محدود کنید.</a:t>
            </a:r>
            <a:endParaRPr lang="en-US" sz="2800" dirty="0">
              <a:cs typeface="B Nazanin" panose="00000400000000000000" pitchFamily="2" charset="-78"/>
            </a:endParaRPr>
          </a:p>
          <a:p>
            <a:pPr algn="just"/>
            <a:r>
              <a:rPr lang="fa-IR" sz="2800" dirty="0">
                <a:cs typeface="B Nazanin" panose="00000400000000000000" pitchFamily="2" charset="-78"/>
              </a:rPr>
              <a:t>به جای گوشت قرمز از مرغ و ماکیان و به خصوص ماهی استفاده کنید</a:t>
            </a:r>
            <a:r>
              <a:rPr lang="fa-IR" sz="2800" dirty="0" smtClean="0">
                <a:cs typeface="B Nazanin" panose="00000400000000000000" pitchFamily="2" charset="-78"/>
              </a:rPr>
              <a:t>.</a:t>
            </a:r>
          </a:p>
          <a:p>
            <a:pPr algn="just"/>
            <a:r>
              <a:rPr lang="fa-IR" sz="2800" dirty="0">
                <a:cs typeface="B Nazanin" panose="00000400000000000000" pitchFamily="2" charset="-78"/>
              </a:rPr>
              <a:t>حداقل 2 بار در هفته از ماهی استفاده کنید.</a:t>
            </a:r>
            <a:endParaRPr lang="fa-IR" sz="2800" dirty="0" smtClean="0">
              <a:cs typeface="B Nazanin" panose="00000400000000000000" pitchFamily="2" charset="-78"/>
            </a:endParaRPr>
          </a:p>
          <a:p>
            <a:pPr algn="just"/>
            <a:endParaRPr lang="en-US" dirty="0"/>
          </a:p>
          <a:p>
            <a:endParaRPr lang="fa-IR" dirty="0"/>
          </a:p>
        </p:txBody>
      </p:sp>
    </p:spTree>
    <p:extLst>
      <p:ext uri="{BB962C8B-B14F-4D97-AF65-F5344CB8AC3E}">
        <p14:creationId xmlns:p14="http://schemas.microsoft.com/office/powerpoint/2010/main" val="751066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fa-IR" dirty="0">
                <a:solidFill>
                  <a:schemeClr val="tx2"/>
                </a:solidFill>
                <a:cs typeface="B Titr" panose="00000700000000000000" pitchFamily="2" charset="-78"/>
              </a:rPr>
              <a:t>پیشگیری و کنترل اضافه وزن و چاقی</a:t>
            </a:r>
            <a:endParaRPr lang="fa-IR" dirty="0"/>
          </a:p>
        </p:txBody>
      </p:sp>
      <p:sp>
        <p:nvSpPr>
          <p:cNvPr id="3" name="Content Placeholder 2"/>
          <p:cNvSpPr>
            <a:spLocks noGrp="1"/>
          </p:cNvSpPr>
          <p:nvPr>
            <p:ph idx="1"/>
          </p:nvPr>
        </p:nvSpPr>
        <p:spPr>
          <a:xfrm>
            <a:off x="457200" y="980728"/>
            <a:ext cx="8229600" cy="5544616"/>
          </a:xfrm>
        </p:spPr>
        <p:txBody>
          <a:bodyPr>
            <a:normAutofit fontScale="92500" lnSpcReduction="10000"/>
          </a:bodyPr>
          <a:lstStyle/>
          <a:p>
            <a:pPr algn="just"/>
            <a:r>
              <a:rPr lang="fa-IR" sz="3000" dirty="0">
                <a:cs typeface="B Nazanin" panose="00000400000000000000" pitchFamily="2" charset="-78"/>
              </a:rPr>
              <a:t>روزانه 3-2 واحد شیر و لبنیات کم چرب مصرف کنید</a:t>
            </a:r>
            <a:r>
              <a:rPr lang="fa-IR" sz="3000" dirty="0" smtClean="0">
                <a:cs typeface="B Nazanin" panose="00000400000000000000" pitchFamily="2" charset="-78"/>
              </a:rPr>
              <a:t>.</a:t>
            </a:r>
          </a:p>
          <a:p>
            <a:pPr marL="0" indent="0" algn="just">
              <a:buNone/>
            </a:pPr>
            <a:endParaRPr lang="en-US" sz="3000" dirty="0">
              <a:cs typeface="B Nazanin" panose="00000400000000000000" pitchFamily="2" charset="-78"/>
            </a:endParaRPr>
          </a:p>
          <a:p>
            <a:pPr algn="just"/>
            <a:r>
              <a:rPr lang="fa-IR" sz="3000" dirty="0">
                <a:cs typeface="B Nazanin" panose="00000400000000000000" pitchFamily="2" charset="-78"/>
              </a:rPr>
              <a:t>چربی های آشکار گوشت را جدا کنید و پوست مرغ را که حاوی کلسترول زیادی است، قبل از طبخ جدا کنید</a:t>
            </a:r>
            <a:r>
              <a:rPr lang="fa-IR" sz="3000" dirty="0" smtClean="0">
                <a:cs typeface="B Nazanin" panose="00000400000000000000" pitchFamily="2" charset="-78"/>
              </a:rPr>
              <a:t>.</a:t>
            </a:r>
          </a:p>
          <a:p>
            <a:pPr marL="0" indent="0" algn="just">
              <a:buNone/>
            </a:pPr>
            <a:endParaRPr lang="en-US" sz="3000" dirty="0">
              <a:cs typeface="B Nazanin" panose="00000400000000000000" pitchFamily="2" charset="-78"/>
            </a:endParaRPr>
          </a:p>
          <a:p>
            <a:pPr algn="just"/>
            <a:r>
              <a:rPr lang="fa-IR" sz="3000" dirty="0">
                <a:cs typeface="B Nazanin" panose="00000400000000000000" pitchFamily="2" charset="-78"/>
              </a:rPr>
              <a:t>از خوردن پنیرهای خامه ای، ماست خامه ای، هر نوع ماست که چربی آن از 2،5 درصد بیشتر باشد، گوشت های چرب، مرغ با پوست، غذاهای سرخ شده و چرب، سیب زمینی سرخ کرده، روغن جامد و نیمه جامد، روغن حیوانی، کره، دنبه، خامه، سرشیر، شیرینی و کیک های خامه ای، شکلات، آب نبات، دسرهای شیرین، چیپس، بستنی به خصوص نوع سنتی آن، سس های سالاد چرب، کله پاچه، نوشیدنی های قندی و شیرین مثل نوشابه ها، آب میوه های صنعتی که به آنها شکر اضافه شده، ماء الشعیر و شربت های شیرین را بسیار محدود کنید.</a:t>
            </a:r>
            <a:endParaRPr lang="en-US" sz="3000" dirty="0">
              <a:cs typeface="B Nazanin" panose="00000400000000000000" pitchFamily="2" charset="-78"/>
            </a:endParaRPr>
          </a:p>
          <a:p>
            <a:endParaRPr lang="en-US" dirty="0"/>
          </a:p>
          <a:p>
            <a:endParaRPr lang="fa-IR" dirty="0"/>
          </a:p>
        </p:txBody>
      </p:sp>
    </p:spTree>
    <p:extLst>
      <p:ext uri="{BB962C8B-B14F-4D97-AF65-F5344CB8AC3E}">
        <p14:creationId xmlns:p14="http://schemas.microsoft.com/office/powerpoint/2010/main" val="3339967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fa-IR" dirty="0">
                <a:solidFill>
                  <a:schemeClr val="tx2"/>
                </a:solidFill>
                <a:cs typeface="B Titr" panose="00000700000000000000" pitchFamily="2" charset="-78"/>
              </a:rPr>
              <a:t>پیشگیری و کنترل اضافه وزن و چاقی</a:t>
            </a:r>
            <a:endParaRPr lang="fa-IR" dirty="0"/>
          </a:p>
        </p:txBody>
      </p:sp>
      <p:sp>
        <p:nvSpPr>
          <p:cNvPr id="3" name="Content Placeholder 2"/>
          <p:cNvSpPr>
            <a:spLocks noGrp="1"/>
          </p:cNvSpPr>
          <p:nvPr>
            <p:ph idx="1"/>
          </p:nvPr>
        </p:nvSpPr>
        <p:spPr>
          <a:xfrm>
            <a:off x="457200" y="1196752"/>
            <a:ext cx="8229600" cy="5328592"/>
          </a:xfrm>
        </p:spPr>
        <p:txBody>
          <a:bodyPr>
            <a:normAutofit/>
          </a:bodyPr>
          <a:lstStyle/>
          <a:p>
            <a:pPr algn="just"/>
            <a:r>
              <a:rPr lang="fa-IR" sz="2800" dirty="0">
                <a:cs typeface="B Nazanin" panose="00000400000000000000" pitchFamily="2" charset="-78"/>
              </a:rPr>
              <a:t>مصرف انواع ساندویچ، سوسیس، کالباس و همبرگر، پیتزا، آجیل، انواع مغزها مثل پسته، بادام، گردو، فندق و زیتون، غذاهای آماده و کنسروی، مصرف نمک و غذاهای شور را به حداقل ممکن برسانید (حداکثر یک بار در ماه</a:t>
            </a:r>
            <a:r>
              <a:rPr lang="fa-IR" sz="2800" dirty="0" smtClean="0">
                <a:cs typeface="B Nazanin" panose="00000400000000000000" pitchFamily="2" charset="-78"/>
              </a:rPr>
              <a:t>)</a:t>
            </a:r>
          </a:p>
          <a:p>
            <a:pPr marL="0" indent="0" algn="just">
              <a:buNone/>
            </a:pPr>
            <a:endParaRPr lang="en-US" sz="2800" dirty="0">
              <a:cs typeface="B Nazanin" panose="00000400000000000000" pitchFamily="2" charset="-78"/>
            </a:endParaRPr>
          </a:p>
          <a:p>
            <a:pPr algn="just"/>
            <a:r>
              <a:rPr lang="fa-IR" sz="2800" dirty="0">
                <a:cs typeface="B Nazanin" panose="00000400000000000000" pitchFamily="2" charset="-78"/>
              </a:rPr>
              <a:t>هر روز حداقل 30 دقیقه پیاده روی تند داشته باشید.</a:t>
            </a:r>
            <a:endParaRPr lang="en-US" sz="2800" dirty="0">
              <a:cs typeface="B Nazanin" panose="00000400000000000000" pitchFamily="2" charset="-78"/>
            </a:endParaRPr>
          </a:p>
          <a:p>
            <a:pPr algn="just"/>
            <a:endParaRPr lang="en-US" sz="2800" dirty="0">
              <a:cs typeface="B Nazanin" panose="00000400000000000000" pitchFamily="2" charset="-78"/>
            </a:endParaRPr>
          </a:p>
        </p:txBody>
      </p:sp>
    </p:spTree>
    <p:extLst>
      <p:ext uri="{BB962C8B-B14F-4D97-AF65-F5344CB8AC3E}">
        <p14:creationId xmlns:p14="http://schemas.microsoft.com/office/powerpoint/2010/main" val="327513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solidFill>
                <a:cs typeface="B Titr" panose="00000700000000000000" pitchFamily="2" charset="-78"/>
              </a:rPr>
              <a:t>دیابت</a:t>
            </a:r>
            <a:endParaRPr lang="fa-IR"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r>
              <a:rPr lang="fa-IR" dirty="0" smtClean="0">
                <a:cs typeface="B Nazanin" panose="00000400000000000000" pitchFamily="2" charset="-78"/>
              </a:rPr>
              <a:t>پیش دیابت</a:t>
            </a:r>
          </a:p>
          <a:p>
            <a:pPr marL="0" indent="0">
              <a:buNone/>
            </a:pPr>
            <a:r>
              <a:rPr lang="fa-IR" dirty="0" smtClean="0">
                <a:cs typeface="B Nazanin" panose="00000400000000000000" pitchFamily="2" charset="-78"/>
              </a:rPr>
              <a:t>قند خون ناشتا بین 100 تا 125 میلی گرم در دسی لیتر</a:t>
            </a:r>
            <a:endParaRPr lang="fa-IR" dirty="0">
              <a:cs typeface="B Nazanin" panose="00000400000000000000" pitchFamily="2" charset="-78"/>
            </a:endParaRPr>
          </a:p>
          <a:p>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r>
              <a:rPr lang="fa-IR" dirty="0" smtClean="0">
                <a:cs typeface="B Nazanin" panose="00000400000000000000" pitchFamily="2" charset="-78"/>
              </a:rPr>
              <a:t>دیابت</a:t>
            </a:r>
          </a:p>
          <a:p>
            <a:pPr marL="0" indent="0">
              <a:buNone/>
            </a:pPr>
            <a:r>
              <a:rPr lang="fa-IR" dirty="0" smtClean="0">
                <a:cs typeface="B Nazanin" panose="00000400000000000000" pitchFamily="2" charset="-78"/>
              </a:rPr>
              <a:t>قند خون ناشتا 126 میلی گرم در دسی لیتر یا بیشتر</a:t>
            </a:r>
            <a:endParaRPr lang="fa-IR" dirty="0">
              <a:cs typeface="B Nazanin" panose="00000400000000000000" pitchFamily="2" charset="-78"/>
            </a:endParaRPr>
          </a:p>
        </p:txBody>
      </p:sp>
    </p:spTree>
    <p:extLst>
      <p:ext uri="{BB962C8B-B14F-4D97-AF65-F5344CB8AC3E}">
        <p14:creationId xmlns:p14="http://schemas.microsoft.com/office/powerpoint/2010/main" val="30537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327775"/>
            <a:ext cx="9144000" cy="530225"/>
          </a:xfrm>
          <a:prstGeom prst="rect">
            <a:avLst/>
          </a:prstGeom>
          <a:noFill/>
          <a:ln w="9525">
            <a:noFill/>
            <a:miter lim="800000"/>
            <a:headEnd/>
            <a:tailEnd/>
          </a:ln>
        </p:spPr>
      </p:pic>
      <p:sp>
        <p:nvSpPr>
          <p:cNvPr id="2" name="Title 1"/>
          <p:cNvSpPr>
            <a:spLocks noGrp="1"/>
          </p:cNvSpPr>
          <p:nvPr>
            <p:ph type="title"/>
          </p:nvPr>
        </p:nvSpPr>
        <p:spPr>
          <a:xfrm>
            <a:off x="785813" y="381000"/>
            <a:ext cx="6605587" cy="1143000"/>
          </a:xfrm>
        </p:spPr>
        <p:txBody>
          <a:bodyPr>
            <a:normAutofit/>
          </a:bodyPr>
          <a:lstStyle/>
          <a:p>
            <a:pPr algn="r">
              <a:defRPr/>
            </a:pPr>
            <a:r>
              <a:rPr lang="fa-IR" sz="4000" b="1" dirty="0" smtClean="0">
                <a:solidFill>
                  <a:srgbClr val="FFC000"/>
                </a:solidFill>
                <a:effectLst>
                  <a:outerShdw blurRad="38100" dist="38100" dir="2700000" algn="tl">
                    <a:srgbClr val="000000">
                      <a:alpha val="43137"/>
                    </a:srgbClr>
                  </a:outerShdw>
                </a:effectLst>
                <a:cs typeface="B Titr" pitchFamily="2" charset="-78"/>
              </a:rPr>
              <a:t>گروهها و راهنماهاي غذايي ايران</a:t>
            </a:r>
            <a:endParaRPr lang="en-US" sz="4000" dirty="0">
              <a:solidFill>
                <a:srgbClr val="FFC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357158" y="1857364"/>
            <a:ext cx="8305800" cy="5214938"/>
          </a:xfrm>
        </p:spPr>
        <p:txBody>
          <a:bodyPr>
            <a:noAutofit/>
          </a:bodyPr>
          <a:lstStyle/>
          <a:p>
            <a:pPr algn="just">
              <a:buClr>
                <a:schemeClr val="accent2">
                  <a:lumMod val="75000"/>
                </a:schemeClr>
              </a:buClr>
              <a:buFont typeface="Wingdings" pitchFamily="2" charset="2"/>
              <a:buChar char="ü"/>
              <a:defRPr/>
            </a:pPr>
            <a:r>
              <a:rPr lang="ar-SA" sz="2400" dirty="0" smtClean="0">
                <a:cs typeface="B Titr" pitchFamily="2" charset="-78"/>
              </a:rPr>
              <a:t>راهنماهاي غذايي يک ابزار مناسب و قابل فهم</a:t>
            </a:r>
            <a:r>
              <a:rPr lang="fa-IR" sz="2400" dirty="0" smtClean="0">
                <a:cs typeface="B Titr" pitchFamily="2" charset="-78"/>
              </a:rPr>
              <a:t> برای</a:t>
            </a:r>
            <a:r>
              <a:rPr lang="ar-SA" sz="2400" dirty="0" smtClean="0">
                <a:cs typeface="B Titr" pitchFamily="2" charset="-78"/>
              </a:rPr>
              <a:t> آموزش تغذيه براي عامه مردم، از طريق ارائه راهکار براي کمک به انتخاب و مصرف صحيح مواد غذايي و در نهايت اصلاح رفتارهاي غذايي و ارتقای سلامت</a:t>
            </a:r>
            <a:endParaRPr lang="en-US" sz="2400" dirty="0" smtClean="0">
              <a:cs typeface="B Titr" pitchFamily="2" charset="-78"/>
            </a:endParaRPr>
          </a:p>
          <a:p>
            <a:pPr algn="just">
              <a:buClr>
                <a:schemeClr val="accent2">
                  <a:lumMod val="75000"/>
                </a:schemeClr>
              </a:buClr>
              <a:buNone/>
              <a:defRPr/>
            </a:pPr>
            <a:endParaRPr lang="en-US" sz="2400" dirty="0" smtClean="0">
              <a:cs typeface="B Titr" pitchFamily="2" charset="-78"/>
            </a:endParaRPr>
          </a:p>
          <a:p>
            <a:pPr algn="just">
              <a:buClr>
                <a:schemeClr val="accent2">
                  <a:lumMod val="75000"/>
                </a:schemeClr>
              </a:buClr>
              <a:buFont typeface="Wingdings" pitchFamily="2" charset="2"/>
              <a:buChar char="ü"/>
              <a:defRPr/>
            </a:pPr>
            <a:r>
              <a:rPr lang="ar-SA" sz="2400" dirty="0" smtClean="0">
                <a:cs typeface="B Titr" pitchFamily="2" charset="-78"/>
              </a:rPr>
              <a:t>تجارب موجود از ساير کشورها نشان دهنده اهميت کاربرد اين ابزار در برنامه هاي پيشگيري از بيماريهاي مزمن و ارتقاي سلامت است. </a:t>
            </a:r>
            <a:endParaRPr lang="fa-IR" sz="2400" dirty="0" smtClean="0">
              <a:cs typeface="B Titr" pitchFamily="2" charset="-78"/>
            </a:endParaRPr>
          </a:p>
        </p:txBody>
      </p:sp>
      <p:pic>
        <p:nvPicPr>
          <p:cNvPr id="26629" name="Picture 3" descr="C:\Users\shad\Desktop\hera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76200"/>
            <a:ext cx="1298575" cy="1681163"/>
          </a:xfrm>
          <a:prstGeom prst="rect">
            <a:avLst/>
          </a:prstGeom>
          <a:noFill/>
          <a:ln w="9525">
            <a:noFill/>
            <a:miter lim="800000"/>
            <a:headEnd/>
            <a:tailEnd/>
          </a:ln>
        </p:spPr>
      </p:pic>
      <p:pic>
        <p:nvPicPr>
          <p:cNvPr id="2663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158" y="1714488"/>
            <a:ext cx="8382000" cy="76200"/>
          </a:xfrm>
          <a:prstGeom prst="rect">
            <a:avLst/>
          </a:prstGeom>
          <a:noFill/>
          <a:ln w="9525">
            <a:noFill/>
            <a:miter lim="800000"/>
            <a:headEnd/>
            <a:tailEnd/>
          </a:ln>
        </p:spPr>
      </p:pic>
      <p:sp>
        <p:nvSpPr>
          <p:cNvPr id="44033" name="Rectangle 1"/>
          <p:cNvSpPr>
            <a:spLocks noChangeArrowheads="1"/>
          </p:cNvSpPr>
          <p:nvPr/>
        </p:nvSpPr>
        <p:spPr bwMode="auto">
          <a:xfrm>
            <a:off x="8534400" y="6381750"/>
            <a:ext cx="381000" cy="40005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fa-IR" sz="2000" dirty="0">
                <a:solidFill>
                  <a:schemeClr val="tx1"/>
                </a:solidFill>
                <a:latin typeface="Calibri" pitchFamily="34" charset="0"/>
                <a:ea typeface="Calibri" pitchFamily="34" charset="0"/>
                <a:cs typeface="B Mitra" pitchFamily="2" charset="-78"/>
              </a:rPr>
              <a:t>1</a:t>
            </a:r>
            <a:endParaRPr lang="fa-IR" sz="2000" dirty="0">
              <a:solidFill>
                <a:schemeClr val="tx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smtClean="0">
                <a:solidFill>
                  <a:schemeClr val="tx2"/>
                </a:solidFill>
                <a:cs typeface="B Titr" panose="00000700000000000000" pitchFamily="2" charset="-78"/>
              </a:rPr>
              <a:t>بیماران دیابتی باید از مصرف کدام مواد غذایی پرهیز نمایند؟</a:t>
            </a:r>
            <a:endParaRPr lang="fa-IR" sz="28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196752"/>
            <a:ext cx="8229600" cy="4929411"/>
          </a:xfrm>
        </p:spPr>
        <p:txBody>
          <a:bodyPr>
            <a:normAutofit/>
          </a:bodyPr>
          <a:lstStyle/>
          <a:p>
            <a:pPr algn="just"/>
            <a:r>
              <a:rPr lang="fa-IR" sz="2800" dirty="0">
                <a:cs typeface="B Nazanin" panose="00000400000000000000" pitchFamily="2" charset="-78"/>
              </a:rPr>
              <a:t>مواد غذایی با سدیم بالا نظیر: غذاهای شور، کالباس، سوسیس، پنیر پیتزا، چیپس، پفک و غذاهای </a:t>
            </a:r>
            <a:r>
              <a:rPr lang="fa-IR" sz="2800" dirty="0" smtClean="0">
                <a:cs typeface="B Nazanin" panose="00000400000000000000" pitchFamily="2" charset="-78"/>
              </a:rPr>
              <a:t>کنسروی</a:t>
            </a:r>
          </a:p>
          <a:p>
            <a:pPr marL="0" indent="0" algn="just">
              <a:buNone/>
            </a:pPr>
            <a:endParaRPr lang="en-US" sz="2800" dirty="0">
              <a:cs typeface="B Nazanin" panose="00000400000000000000" pitchFamily="2" charset="-78"/>
            </a:endParaRPr>
          </a:p>
          <a:p>
            <a:pPr algn="just"/>
            <a:r>
              <a:rPr lang="fa-IR" sz="2800" dirty="0" smtClean="0">
                <a:cs typeface="B Nazanin" panose="00000400000000000000" pitchFamily="2" charset="-78"/>
              </a:rPr>
              <a:t>مواد </a:t>
            </a:r>
            <a:r>
              <a:rPr lang="fa-IR" sz="2800" dirty="0">
                <a:cs typeface="B Nazanin" panose="00000400000000000000" pitchFamily="2" charset="-78"/>
              </a:rPr>
              <a:t>غذایی پرچرب حاوی کلسترول بالا و یا اسیدهای چرب ترانس نظیر: لبنیات پرچرب، کره، خامه، غذاهای سرخ شده، گوشت های قرمز پرچرب، و روغن جامد و نیمه </a:t>
            </a:r>
            <a:r>
              <a:rPr lang="fa-IR" sz="2800" dirty="0" smtClean="0">
                <a:cs typeface="B Nazanin" panose="00000400000000000000" pitchFamily="2" charset="-78"/>
              </a:rPr>
              <a:t>جامد</a:t>
            </a:r>
          </a:p>
          <a:p>
            <a:pPr marL="0" indent="0" algn="just">
              <a:buNone/>
            </a:pPr>
            <a:endParaRPr lang="en-US" sz="2800" dirty="0">
              <a:cs typeface="B Nazanin" panose="00000400000000000000" pitchFamily="2" charset="-78"/>
            </a:endParaRPr>
          </a:p>
          <a:p>
            <a:pPr algn="just"/>
            <a:r>
              <a:rPr lang="fa-IR" sz="2800" dirty="0" smtClean="0">
                <a:cs typeface="B Nazanin" panose="00000400000000000000" pitchFamily="2" charset="-78"/>
              </a:rPr>
              <a:t>مواد </a:t>
            </a:r>
            <a:r>
              <a:rPr lang="fa-IR" sz="2800" dirty="0">
                <a:cs typeface="B Nazanin" panose="00000400000000000000" pitchFamily="2" charset="-78"/>
              </a:rPr>
              <a:t>غذایی حاوی قندهای ساده نظیر: قند و شکر، عسل، مربا، انواع شیرینی ها، نوشابه های گازدار، انواع بستنی و آب میوه های تجاری، کیک ها، شیره میوه ها (شیره انگور یا خرما یا توت)</a:t>
            </a:r>
            <a:endParaRPr lang="en-US" sz="2800" dirty="0">
              <a:cs typeface="B Nazanin" panose="00000400000000000000" pitchFamily="2" charset="-78"/>
            </a:endParaRPr>
          </a:p>
          <a:p>
            <a:pPr marL="0" indent="0">
              <a:buNone/>
            </a:pPr>
            <a:endParaRPr lang="fa-IR" dirty="0"/>
          </a:p>
        </p:txBody>
      </p:sp>
    </p:spTree>
    <p:extLst>
      <p:ext uri="{BB962C8B-B14F-4D97-AF65-F5344CB8AC3E}">
        <p14:creationId xmlns:p14="http://schemas.microsoft.com/office/powerpoint/2010/main" val="1838088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000" dirty="0" smtClean="0">
                <a:solidFill>
                  <a:schemeClr val="tx2"/>
                </a:solidFill>
                <a:cs typeface="B Titr" panose="00000700000000000000" pitchFamily="2" charset="-78"/>
              </a:rPr>
              <a:t>فرد دیابتی باید کدام مواد غذایی را در رژیم غذایی خود بیشتر مصرف نماید؟</a:t>
            </a:r>
            <a:endParaRPr lang="fa-IR" sz="20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196752"/>
            <a:ext cx="8229600" cy="4929411"/>
          </a:xfrm>
        </p:spPr>
        <p:txBody>
          <a:bodyPr>
            <a:normAutofit fontScale="77500" lnSpcReduction="20000"/>
          </a:bodyPr>
          <a:lstStyle/>
          <a:p>
            <a:r>
              <a:rPr lang="fa-IR" sz="2800" b="1" dirty="0" smtClean="0">
                <a:cs typeface="B Nazanin" panose="00000400000000000000" pitchFamily="2" charset="-78"/>
              </a:rPr>
              <a:t>تمامی </a:t>
            </a:r>
            <a:r>
              <a:rPr lang="fa-IR" sz="2800" b="1" dirty="0">
                <a:cs typeface="B Nazanin" panose="00000400000000000000" pitchFamily="2" charset="-78"/>
              </a:rPr>
              <a:t>سبزیجات به خصوص سبزیجات تیره رنگ و برگ </a:t>
            </a:r>
            <a:r>
              <a:rPr lang="fa-IR" sz="2800" b="1" dirty="0" smtClean="0">
                <a:cs typeface="B Nazanin" panose="00000400000000000000" pitchFamily="2" charset="-78"/>
              </a:rPr>
              <a:t>دار</a:t>
            </a:r>
          </a:p>
          <a:p>
            <a:pPr marL="0" indent="0">
              <a:buNone/>
            </a:pPr>
            <a:endParaRPr lang="en-US" sz="2800" b="1" dirty="0">
              <a:cs typeface="B Nazanin" panose="00000400000000000000" pitchFamily="2" charset="-78"/>
            </a:endParaRPr>
          </a:p>
          <a:p>
            <a:r>
              <a:rPr lang="fa-IR" sz="2800" b="1" dirty="0" smtClean="0">
                <a:cs typeface="B Nazanin" panose="00000400000000000000" pitchFamily="2" charset="-78"/>
              </a:rPr>
              <a:t>مصرف </a:t>
            </a:r>
            <a:r>
              <a:rPr lang="fa-IR" sz="2800" b="1" dirty="0">
                <a:cs typeface="B Nazanin" panose="00000400000000000000" pitchFamily="2" charset="-78"/>
              </a:rPr>
              <a:t>متعادل انواع میوه ها، در مورد میوه های خیلی شیرین مثل انگور، خربزه، انجیر و  ... محدودیت و نه ممنوعیت رعایت شود</a:t>
            </a:r>
            <a:r>
              <a:rPr lang="fa-IR" sz="2800" b="1" dirty="0" smtClean="0">
                <a:cs typeface="B Nazanin" panose="00000400000000000000" pitchFamily="2" charset="-78"/>
              </a:rPr>
              <a:t>.</a:t>
            </a:r>
          </a:p>
          <a:p>
            <a:pPr marL="0" indent="0">
              <a:buNone/>
            </a:pPr>
            <a:endParaRPr lang="en-US" sz="2800" b="1" dirty="0">
              <a:cs typeface="B Nazanin" panose="00000400000000000000" pitchFamily="2" charset="-78"/>
            </a:endParaRPr>
          </a:p>
          <a:p>
            <a:r>
              <a:rPr lang="fa-IR" sz="2800" b="1" dirty="0" smtClean="0">
                <a:cs typeface="B Nazanin" panose="00000400000000000000" pitchFamily="2" charset="-78"/>
              </a:rPr>
              <a:t>انواع </a:t>
            </a:r>
            <a:r>
              <a:rPr lang="fa-IR" sz="2800" b="1" dirty="0">
                <a:cs typeface="B Nazanin" panose="00000400000000000000" pitchFamily="2" charset="-78"/>
              </a:rPr>
              <a:t>حبوبات مثل عدس، نخود، لوبیا، لپه، ماش و </a:t>
            </a:r>
            <a:r>
              <a:rPr lang="fa-IR" sz="2800" b="1" dirty="0" smtClean="0">
                <a:cs typeface="B Nazanin" panose="00000400000000000000" pitchFamily="2" charset="-78"/>
              </a:rPr>
              <a:t>...</a:t>
            </a:r>
          </a:p>
          <a:p>
            <a:pPr marL="0" indent="0">
              <a:buNone/>
            </a:pPr>
            <a:endParaRPr lang="en-US" sz="2800" b="1" dirty="0">
              <a:cs typeface="B Nazanin" panose="00000400000000000000" pitchFamily="2" charset="-78"/>
            </a:endParaRPr>
          </a:p>
          <a:p>
            <a:r>
              <a:rPr lang="fa-IR" sz="2800" b="1" dirty="0" smtClean="0">
                <a:cs typeface="B Nazanin" panose="00000400000000000000" pitchFamily="2" charset="-78"/>
              </a:rPr>
              <a:t>نان </a:t>
            </a:r>
            <a:r>
              <a:rPr lang="fa-IR" sz="2800" b="1" dirty="0">
                <a:cs typeface="B Nazanin" panose="00000400000000000000" pitchFamily="2" charset="-78"/>
              </a:rPr>
              <a:t>های سبوس دار مانند: نان </a:t>
            </a:r>
            <a:r>
              <a:rPr lang="fa-IR" sz="2800" b="1" dirty="0" smtClean="0">
                <a:cs typeface="B Nazanin" panose="00000400000000000000" pitchFamily="2" charset="-78"/>
              </a:rPr>
              <a:t>سنگک</a:t>
            </a:r>
          </a:p>
          <a:p>
            <a:pPr marL="0" indent="0">
              <a:buNone/>
            </a:pPr>
            <a:endParaRPr lang="en-US" sz="2800" b="1" dirty="0">
              <a:cs typeface="B Nazanin" panose="00000400000000000000" pitchFamily="2" charset="-78"/>
            </a:endParaRPr>
          </a:p>
          <a:p>
            <a:r>
              <a:rPr lang="fa-IR" sz="2800" b="1" dirty="0" smtClean="0">
                <a:cs typeface="B Nazanin" panose="00000400000000000000" pitchFamily="2" charset="-78"/>
              </a:rPr>
              <a:t>شیر </a:t>
            </a:r>
            <a:r>
              <a:rPr lang="fa-IR" sz="2800" b="1" dirty="0">
                <a:cs typeface="B Nazanin" panose="00000400000000000000" pitchFamily="2" charset="-78"/>
              </a:rPr>
              <a:t>و ماست کم چربی و پنیر ساده و کم نمک به جای پنیر خامه </a:t>
            </a:r>
            <a:r>
              <a:rPr lang="fa-IR" sz="2800" b="1" dirty="0" smtClean="0">
                <a:cs typeface="B Nazanin" panose="00000400000000000000" pitchFamily="2" charset="-78"/>
              </a:rPr>
              <a:t>ای</a:t>
            </a:r>
          </a:p>
          <a:p>
            <a:pPr marL="0" indent="0">
              <a:buNone/>
            </a:pPr>
            <a:endParaRPr lang="en-US" sz="2800" b="1" dirty="0">
              <a:cs typeface="B Nazanin" panose="00000400000000000000" pitchFamily="2" charset="-78"/>
            </a:endParaRPr>
          </a:p>
          <a:p>
            <a:r>
              <a:rPr lang="fa-IR" sz="2800" b="1" dirty="0" smtClean="0">
                <a:cs typeface="B Nazanin" panose="00000400000000000000" pitchFamily="2" charset="-78"/>
              </a:rPr>
              <a:t>روغن </a:t>
            </a:r>
            <a:r>
              <a:rPr lang="fa-IR" sz="2800" b="1" dirty="0">
                <a:cs typeface="B Nazanin" panose="00000400000000000000" pitchFamily="2" charset="-78"/>
              </a:rPr>
              <a:t>زیتون </a:t>
            </a:r>
            <a:r>
              <a:rPr lang="fa-IR" sz="2800" b="1" dirty="0" smtClean="0">
                <a:cs typeface="B Nazanin" panose="00000400000000000000" pitchFamily="2" charset="-78"/>
              </a:rPr>
              <a:t>گردو</a:t>
            </a:r>
          </a:p>
          <a:p>
            <a:pPr marL="0" indent="0">
              <a:buNone/>
            </a:pPr>
            <a:endParaRPr lang="en-US" sz="2800" b="1" dirty="0">
              <a:cs typeface="B Nazanin" panose="00000400000000000000" pitchFamily="2" charset="-78"/>
            </a:endParaRPr>
          </a:p>
          <a:p>
            <a:r>
              <a:rPr lang="fa-IR" sz="2800" b="1" dirty="0" smtClean="0">
                <a:cs typeface="B Nazanin" panose="00000400000000000000" pitchFamily="2" charset="-78"/>
              </a:rPr>
              <a:t>ماهی </a:t>
            </a:r>
            <a:r>
              <a:rPr lang="fa-IR" sz="2800" b="1" dirty="0">
                <a:cs typeface="B Nazanin" panose="00000400000000000000" pitchFamily="2" charset="-78"/>
              </a:rPr>
              <a:t>و غذاهای دریایی</a:t>
            </a:r>
            <a:endParaRPr lang="en-US" sz="2800" b="1" dirty="0">
              <a:cs typeface="B Nazanin" panose="00000400000000000000" pitchFamily="2" charset="-78"/>
            </a:endParaRPr>
          </a:p>
          <a:p>
            <a:pPr marL="0" indent="0">
              <a:buNone/>
            </a:pPr>
            <a:endParaRPr lang="fa-IR" dirty="0"/>
          </a:p>
        </p:txBody>
      </p:sp>
    </p:spTree>
    <p:extLst>
      <p:ext uri="{BB962C8B-B14F-4D97-AF65-F5344CB8AC3E}">
        <p14:creationId xmlns:p14="http://schemas.microsoft.com/office/powerpoint/2010/main" val="1627218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000" dirty="0" smtClean="0">
                <a:solidFill>
                  <a:schemeClr val="tx2"/>
                </a:solidFill>
                <a:cs typeface="B Titr" panose="00000700000000000000" pitchFamily="2" charset="-78"/>
              </a:rPr>
              <a:t>توصیه هایی برای کنترل بهتر قند خون</a:t>
            </a:r>
            <a:endParaRPr lang="fa-IR" sz="20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196752"/>
            <a:ext cx="8229600" cy="5184576"/>
          </a:xfrm>
        </p:spPr>
        <p:txBody>
          <a:bodyPr>
            <a:normAutofit fontScale="70000" lnSpcReduction="20000"/>
          </a:bodyPr>
          <a:lstStyle/>
          <a:p>
            <a:pPr algn="just"/>
            <a:r>
              <a:rPr lang="fa-IR" sz="3600" dirty="0" smtClean="0">
                <a:cs typeface="B Nazanin" panose="00000400000000000000" pitchFamily="2" charset="-78"/>
              </a:rPr>
              <a:t>غذا </a:t>
            </a:r>
            <a:r>
              <a:rPr lang="fa-IR" sz="3600" dirty="0">
                <a:cs typeface="B Nazanin" panose="00000400000000000000" pitchFamily="2" charset="-78"/>
              </a:rPr>
              <a:t>را در دفعات زیاد و کم حجم استفاده نمایید.</a:t>
            </a:r>
            <a:endParaRPr lang="en-US" sz="3600" dirty="0">
              <a:cs typeface="B Nazanin" panose="00000400000000000000" pitchFamily="2" charset="-78"/>
            </a:endParaRPr>
          </a:p>
          <a:p>
            <a:pPr algn="just"/>
            <a:r>
              <a:rPr lang="fa-IR" sz="3600" dirty="0" smtClean="0">
                <a:cs typeface="B Nazanin" panose="00000400000000000000" pitchFamily="2" charset="-78"/>
              </a:rPr>
              <a:t> </a:t>
            </a:r>
            <a:r>
              <a:rPr lang="fa-IR" sz="3600" dirty="0">
                <a:cs typeface="B Nazanin" panose="00000400000000000000" pitchFamily="2" charset="-78"/>
              </a:rPr>
              <a:t>مصرف نان های سفید و برنج را کاهش داده و نان های سبوس دار و حبوبات و برنج قهوه ای، ماکارونی سبوس دار را جایگزین آنها کنید.</a:t>
            </a:r>
            <a:endParaRPr lang="en-US" sz="3600" dirty="0">
              <a:cs typeface="B Nazanin" panose="00000400000000000000" pitchFamily="2" charset="-78"/>
            </a:endParaRPr>
          </a:p>
          <a:p>
            <a:pPr algn="just"/>
            <a:r>
              <a:rPr lang="fa-IR" sz="3600" dirty="0" smtClean="0">
                <a:cs typeface="B Nazanin" panose="00000400000000000000" pitchFamily="2" charset="-78"/>
              </a:rPr>
              <a:t>حداقل </a:t>
            </a:r>
            <a:r>
              <a:rPr lang="fa-IR" sz="3600" dirty="0">
                <a:cs typeface="B Nazanin" panose="00000400000000000000" pitchFamily="2" charset="-78"/>
              </a:rPr>
              <a:t>5 واحد از میوه ها و سبزی ها (حداقل 2 واحد میوه و حداقل 3 واحد سبزی) را در روز مصرف کنید.</a:t>
            </a:r>
            <a:endParaRPr lang="en-US" sz="3600" dirty="0">
              <a:cs typeface="B Nazanin" panose="00000400000000000000" pitchFamily="2" charset="-78"/>
            </a:endParaRPr>
          </a:p>
          <a:p>
            <a:pPr algn="just"/>
            <a:r>
              <a:rPr lang="fa-IR" sz="3600" dirty="0" smtClean="0">
                <a:cs typeface="B Nazanin" panose="00000400000000000000" pitchFamily="2" charset="-78"/>
              </a:rPr>
              <a:t>مصرف </a:t>
            </a:r>
            <a:r>
              <a:rPr lang="fa-IR" sz="3600" dirty="0">
                <a:cs typeface="B Nazanin" panose="00000400000000000000" pitchFamily="2" charset="-78"/>
              </a:rPr>
              <a:t>روغن های جامد و نیمه جامد، غذاهای آماده و سرخ شده و همچنین چربی های موجود در منابع حیوانی (کره، خامه، گوشت قرمز و فرآورده های آن) را کاهش دهید و از مصرف دنبه و روغن دنبه اجتناب کنید.</a:t>
            </a:r>
            <a:endParaRPr lang="en-US" sz="3600" dirty="0">
              <a:cs typeface="B Nazanin" panose="00000400000000000000" pitchFamily="2" charset="-78"/>
            </a:endParaRPr>
          </a:p>
          <a:p>
            <a:pPr algn="just"/>
            <a:r>
              <a:rPr lang="fa-IR" sz="3600" dirty="0" smtClean="0">
                <a:cs typeface="B Nazanin" panose="00000400000000000000" pitchFamily="2" charset="-78"/>
              </a:rPr>
              <a:t> </a:t>
            </a:r>
            <a:r>
              <a:rPr lang="fa-IR" sz="3600" dirty="0">
                <a:cs typeface="B Nazanin" panose="00000400000000000000" pitchFamily="2" charset="-78"/>
              </a:rPr>
              <a:t>دریافت نمک (سدیم) و غذاهای شور و کنسرو شده را کاهش دهید.</a:t>
            </a:r>
            <a:endParaRPr lang="en-US" sz="3600" dirty="0">
              <a:cs typeface="B Nazanin" panose="00000400000000000000" pitchFamily="2" charset="-78"/>
            </a:endParaRPr>
          </a:p>
          <a:p>
            <a:pPr algn="just"/>
            <a:r>
              <a:rPr lang="fa-IR" sz="3600" dirty="0" smtClean="0">
                <a:cs typeface="B Nazanin" panose="00000400000000000000" pitchFamily="2" charset="-78"/>
              </a:rPr>
              <a:t> </a:t>
            </a:r>
            <a:r>
              <a:rPr lang="fa-IR" sz="3600" dirty="0">
                <a:cs typeface="B Nazanin" panose="00000400000000000000" pitchFamily="2" charset="-78"/>
              </a:rPr>
              <a:t>مصرف قندهای ساده (قند و شکر، شکلات، نقل، شیرینی ها و ...) را کاهش دهید.</a:t>
            </a:r>
            <a:endParaRPr lang="en-US" sz="3600" dirty="0">
              <a:cs typeface="B Nazanin" panose="00000400000000000000" pitchFamily="2" charset="-78"/>
            </a:endParaRPr>
          </a:p>
          <a:p>
            <a:pPr algn="just"/>
            <a:r>
              <a:rPr lang="fa-IR" sz="3600" dirty="0" smtClean="0">
                <a:cs typeface="B Nazanin" panose="00000400000000000000" pitchFamily="2" charset="-78"/>
              </a:rPr>
              <a:t> </a:t>
            </a:r>
            <a:r>
              <a:rPr lang="fa-IR" sz="3600" dirty="0">
                <a:cs typeface="B Nazanin" panose="00000400000000000000" pitchFamily="2" charset="-78"/>
              </a:rPr>
              <a:t>اینکه گفته می شود «فرد دیابتی به هیچ وجه نباید برنج یا سیب زمینی یا میوه مصرف نماید» یا «مواد غذایی تلخ باعث کاهش قند خون می شوند» یک باور غلط در میان جامعه می باشد و نباید بدان ها توجه نمود.</a:t>
            </a:r>
            <a:endParaRPr lang="en-US" sz="3600" dirty="0">
              <a:cs typeface="B Nazanin" panose="00000400000000000000" pitchFamily="2" charset="-78"/>
            </a:endParaRPr>
          </a:p>
          <a:p>
            <a:pPr marL="0" indent="0">
              <a:buNone/>
            </a:pPr>
            <a:endParaRPr lang="fa-IR" dirty="0"/>
          </a:p>
        </p:txBody>
      </p:sp>
    </p:spTree>
    <p:extLst>
      <p:ext uri="{BB962C8B-B14F-4D97-AF65-F5344CB8AC3E}">
        <p14:creationId xmlns:p14="http://schemas.microsoft.com/office/powerpoint/2010/main" val="313039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fa-IR" sz="2000" dirty="0">
                <a:solidFill>
                  <a:schemeClr val="tx2"/>
                </a:solidFill>
                <a:cs typeface="B Titr" panose="00000700000000000000" pitchFamily="2" charset="-78"/>
              </a:rPr>
              <a:t>توصیه هایی برای کنترل بهتر قند خون</a:t>
            </a:r>
            <a:endParaRPr lang="fa-IR" sz="2000" dirty="0"/>
          </a:p>
        </p:txBody>
      </p:sp>
      <p:sp>
        <p:nvSpPr>
          <p:cNvPr id="3" name="Content Placeholder 2"/>
          <p:cNvSpPr>
            <a:spLocks noGrp="1"/>
          </p:cNvSpPr>
          <p:nvPr>
            <p:ph idx="1"/>
          </p:nvPr>
        </p:nvSpPr>
        <p:spPr>
          <a:xfrm>
            <a:off x="457200" y="836712"/>
            <a:ext cx="8229600" cy="5904656"/>
          </a:xfrm>
        </p:spPr>
        <p:txBody>
          <a:bodyPr>
            <a:noAutofit/>
          </a:bodyPr>
          <a:lstStyle/>
          <a:p>
            <a:pPr algn="just"/>
            <a:r>
              <a:rPr lang="fa-IR" sz="2800" dirty="0" smtClean="0">
                <a:cs typeface="B Nazanin" panose="00000400000000000000" pitchFamily="2" charset="-78"/>
              </a:rPr>
              <a:t>عسل </a:t>
            </a:r>
            <a:r>
              <a:rPr lang="fa-IR" sz="2800" dirty="0">
                <a:cs typeface="B Nazanin" panose="00000400000000000000" pitchFamily="2" charset="-78"/>
              </a:rPr>
              <a:t>دارای قند ساده است و مصرف آن باید محدود شود</a:t>
            </a:r>
            <a:r>
              <a:rPr lang="fa-IR" sz="2800" dirty="0" smtClean="0">
                <a:cs typeface="B Nazanin" panose="00000400000000000000" pitchFamily="2" charset="-78"/>
              </a:rPr>
              <a:t>.</a:t>
            </a:r>
            <a:endParaRPr lang="en-US" sz="2800" dirty="0">
              <a:cs typeface="B Nazanin" panose="00000400000000000000" pitchFamily="2" charset="-78"/>
            </a:endParaRPr>
          </a:p>
          <a:p>
            <a:pPr algn="just"/>
            <a:r>
              <a:rPr lang="fa-IR" sz="2800" dirty="0" smtClean="0">
                <a:cs typeface="B Nazanin" panose="00000400000000000000" pitchFamily="2" charset="-78"/>
              </a:rPr>
              <a:t>افراد </a:t>
            </a:r>
            <a:r>
              <a:rPr lang="fa-IR" sz="2800" dirty="0">
                <a:cs typeface="B Nazanin" panose="00000400000000000000" pitchFamily="2" charset="-78"/>
              </a:rPr>
              <a:t>دیابتی می توانند روزانه برنج به مقدار متعادل مطابق هرم غذایی و با درنظر گرفتن جایگزین های آن در تنظیم میزان مورد نیاز دریافت کربوهیدرات روزانه مصرف نمایند. مصرف برنج قهوه ای که سبوس بیشتری دارد مناسب تر است</a:t>
            </a:r>
            <a:r>
              <a:rPr lang="fa-IR" sz="2800" dirty="0" smtClean="0">
                <a:cs typeface="B Nazanin" panose="00000400000000000000" pitchFamily="2" charset="-78"/>
              </a:rPr>
              <a:t>.</a:t>
            </a:r>
            <a:endParaRPr lang="en-US" sz="2800" dirty="0">
              <a:cs typeface="B Nazanin" panose="00000400000000000000" pitchFamily="2" charset="-78"/>
            </a:endParaRPr>
          </a:p>
          <a:p>
            <a:pPr algn="just"/>
            <a:r>
              <a:rPr lang="fa-IR" sz="2800" dirty="0" smtClean="0">
                <a:cs typeface="B Nazanin" panose="00000400000000000000" pitchFamily="2" charset="-78"/>
              </a:rPr>
              <a:t>فرد </a:t>
            </a:r>
            <a:r>
              <a:rPr lang="fa-IR" sz="2800" dirty="0">
                <a:cs typeface="B Nazanin" panose="00000400000000000000" pitchFamily="2" charset="-78"/>
              </a:rPr>
              <a:t>دیابتی می تواند روزانه به مقدار متعادل مطابق هرم غذایی و با در نظر گرفتن جایگزین های آن در تنظیم میزان مورد نیاز دریافت میوه روزانه مصرف کنند.</a:t>
            </a:r>
            <a:endParaRPr lang="en-US" sz="2800" dirty="0">
              <a:cs typeface="B Nazanin" panose="00000400000000000000" pitchFamily="2" charset="-78"/>
            </a:endParaRPr>
          </a:p>
          <a:p>
            <a:pPr algn="just"/>
            <a:r>
              <a:rPr lang="fa-IR" sz="2800" dirty="0" smtClean="0">
                <a:cs typeface="B Nazanin" panose="00000400000000000000" pitchFamily="2" charset="-78"/>
              </a:rPr>
              <a:t>از </a:t>
            </a:r>
            <a:r>
              <a:rPr lang="fa-IR" sz="2800" dirty="0">
                <a:cs typeface="B Nazanin" panose="00000400000000000000" pitchFamily="2" charset="-78"/>
              </a:rPr>
              <a:t>انواع میوه های متناسب با فصل مصرف کنید</a:t>
            </a:r>
            <a:r>
              <a:rPr lang="fa-IR" sz="2800" dirty="0" smtClean="0">
                <a:cs typeface="B Nazanin" panose="00000400000000000000" pitchFamily="2" charset="-78"/>
              </a:rPr>
              <a:t>.</a:t>
            </a:r>
            <a:endParaRPr lang="en-US" sz="2800" dirty="0">
              <a:cs typeface="B Nazanin" panose="00000400000000000000" pitchFamily="2" charset="-78"/>
            </a:endParaRPr>
          </a:p>
          <a:p>
            <a:pPr algn="just"/>
            <a:r>
              <a:rPr lang="fa-IR" sz="2800" dirty="0" smtClean="0">
                <a:cs typeface="B Nazanin" panose="00000400000000000000" pitchFamily="2" charset="-78"/>
              </a:rPr>
              <a:t>منابع </a:t>
            </a:r>
            <a:r>
              <a:rPr lang="fa-IR" sz="2800" dirty="0">
                <a:cs typeface="B Nazanin" panose="00000400000000000000" pitchFamily="2" charset="-78"/>
              </a:rPr>
              <a:t>غذایی حاوی روی (گوشت، غلات، لبنیات و حبوبات و ..) ویتامین </a:t>
            </a:r>
            <a:r>
              <a:rPr lang="en-US" sz="2800" dirty="0">
                <a:cs typeface="B Nazanin" panose="00000400000000000000" pitchFamily="2" charset="-78"/>
              </a:rPr>
              <a:t>C</a:t>
            </a:r>
            <a:r>
              <a:rPr lang="fa-IR" sz="2800" dirty="0">
                <a:cs typeface="B Nazanin" panose="00000400000000000000" pitchFamily="2" charset="-78"/>
              </a:rPr>
              <a:t> (مرکبات و سبزی های تازه) و ویتامین </a:t>
            </a:r>
            <a:r>
              <a:rPr lang="en-US" sz="2800" dirty="0">
                <a:cs typeface="B Nazanin" panose="00000400000000000000" pitchFamily="2" charset="-78"/>
              </a:rPr>
              <a:t>A</a:t>
            </a:r>
            <a:r>
              <a:rPr lang="fa-IR" sz="2800" dirty="0">
                <a:cs typeface="B Nazanin" panose="00000400000000000000" pitchFamily="2" charset="-78"/>
              </a:rPr>
              <a:t> (زردآلو، هلو، گوجه فرنگی، هویج) را در حد متعادل در رژیم غذایی خود بگنجانید زیرا این مواد حساسیت به انسولین را افزایش می دهند.</a:t>
            </a:r>
            <a:endParaRPr lang="en-US" sz="2800" dirty="0">
              <a:cs typeface="B Nazanin" panose="00000400000000000000" pitchFamily="2" charset="-78"/>
            </a:endParaRPr>
          </a:p>
          <a:p>
            <a:endParaRPr lang="fa-IR" sz="2800" dirty="0"/>
          </a:p>
        </p:txBody>
      </p:sp>
    </p:spTree>
    <p:extLst>
      <p:ext uri="{BB962C8B-B14F-4D97-AF65-F5344CB8AC3E}">
        <p14:creationId xmlns:p14="http://schemas.microsoft.com/office/powerpoint/2010/main" val="3413544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fa-IR" sz="2800" dirty="0" smtClean="0">
                <a:solidFill>
                  <a:schemeClr val="tx2"/>
                </a:solidFill>
                <a:cs typeface="B Titr" panose="00000700000000000000" pitchFamily="2" charset="-78"/>
              </a:rPr>
              <a:t>بیماری های قلبی-عروقی و فشار خون بالا</a:t>
            </a:r>
            <a:endParaRPr lang="fa-IR" sz="28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980728"/>
            <a:ext cx="8229600" cy="5145435"/>
          </a:xfrm>
        </p:spPr>
        <p:txBody>
          <a:bodyPr/>
          <a:lstStyle/>
          <a:p>
            <a:pPr algn="just"/>
            <a:r>
              <a:rPr lang="fa-IR" dirty="0" smtClean="0">
                <a:cs typeface="B Nazanin" panose="00000400000000000000" pitchFamily="2" charset="-78"/>
              </a:rPr>
              <a:t>فشار خون طبیعی</a:t>
            </a:r>
          </a:p>
          <a:p>
            <a:pPr algn="just"/>
            <a:r>
              <a:rPr lang="fa-IR" dirty="0" smtClean="0">
                <a:cs typeface="B Nazanin" panose="00000400000000000000" pitchFamily="2" charset="-78"/>
              </a:rPr>
              <a:t>پیش فشار خون بالا</a:t>
            </a:r>
          </a:p>
          <a:p>
            <a:pPr algn="just"/>
            <a:r>
              <a:rPr lang="fa-IR" dirty="0" smtClean="0">
                <a:cs typeface="B Nazanin" panose="00000400000000000000" pitchFamily="2" charset="-78"/>
              </a:rPr>
              <a:t>فشار خون بالا</a:t>
            </a:r>
          </a:p>
          <a:p>
            <a:pPr>
              <a:buFont typeface="Wingdings" panose="05000000000000000000" pitchFamily="2" charset="2"/>
              <a:buChar char="ü"/>
            </a:pPr>
            <a:r>
              <a:rPr lang="fa-IR" sz="2800" b="1" dirty="0" smtClean="0">
                <a:solidFill>
                  <a:schemeClr val="accent2"/>
                </a:solidFill>
                <a:cs typeface="B Nazanin" panose="00000400000000000000" pitchFamily="2" charset="-78"/>
              </a:rPr>
              <a:t>عوامل خطر بیماری های قلبی عروقی:</a:t>
            </a:r>
          </a:p>
          <a:p>
            <a:pPr algn="just"/>
            <a:r>
              <a:rPr lang="fa-IR" dirty="0" smtClean="0">
                <a:cs typeface="B Nazanin" panose="00000400000000000000" pitchFamily="2" charset="-78"/>
              </a:rPr>
              <a:t>سبک زندگی ناسالم</a:t>
            </a:r>
          </a:p>
          <a:p>
            <a:pPr algn="just"/>
            <a:r>
              <a:rPr lang="fa-IR" dirty="0" smtClean="0">
                <a:cs typeface="B Nazanin" panose="00000400000000000000" pitchFamily="2" charset="-78"/>
              </a:rPr>
              <a:t>افزایش سطح چربی خون</a:t>
            </a:r>
          </a:p>
          <a:p>
            <a:pPr algn="just"/>
            <a:r>
              <a:rPr lang="fa-IR" dirty="0" smtClean="0">
                <a:cs typeface="B Nazanin" panose="00000400000000000000" pitchFamily="2" charset="-78"/>
              </a:rPr>
              <a:t>افزایش فشار خون</a:t>
            </a:r>
            <a:endParaRPr lang="fa-IR" dirty="0">
              <a:cs typeface="B Nazanin" panose="00000400000000000000" pitchFamily="2" charset="-78"/>
            </a:endParaRPr>
          </a:p>
        </p:txBody>
      </p:sp>
    </p:spTree>
    <p:extLst>
      <p:ext uri="{BB962C8B-B14F-4D97-AF65-F5344CB8AC3E}">
        <p14:creationId xmlns:p14="http://schemas.microsoft.com/office/powerpoint/2010/main" val="1039562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fa-IR" sz="2400" b="1" dirty="0">
                <a:solidFill>
                  <a:schemeClr val="tx2"/>
                </a:solidFill>
                <a:cs typeface="B Titr" panose="00000700000000000000" pitchFamily="2" charset="-78"/>
              </a:rPr>
              <a:t>توصیه های کلی برای پیشگیری و کنترل بیماری های قلبی </a:t>
            </a:r>
            <a:r>
              <a:rPr lang="fa-IR" sz="2400" b="1" dirty="0" smtClean="0">
                <a:solidFill>
                  <a:schemeClr val="tx2"/>
                </a:solidFill>
                <a:cs typeface="B Titr" panose="00000700000000000000" pitchFamily="2" charset="-78"/>
              </a:rPr>
              <a:t>عروقی</a:t>
            </a:r>
            <a:r>
              <a:rPr lang="en-US" sz="2400" dirty="0">
                <a:cs typeface="B Titr" panose="00000700000000000000" pitchFamily="2" charset="-78"/>
              </a:rPr>
              <a:t/>
            </a:r>
            <a:br>
              <a:rPr lang="en-US" sz="2400" dirty="0">
                <a:cs typeface="B Titr" panose="00000700000000000000" pitchFamily="2" charset="-78"/>
              </a:rPr>
            </a:br>
            <a:endParaRPr lang="fa-IR" sz="2400" dirty="0">
              <a:cs typeface="B Titr" panose="00000700000000000000" pitchFamily="2" charset="-78"/>
            </a:endParaRPr>
          </a:p>
        </p:txBody>
      </p:sp>
      <p:sp>
        <p:nvSpPr>
          <p:cNvPr id="3" name="Content Placeholder 2"/>
          <p:cNvSpPr>
            <a:spLocks noGrp="1"/>
          </p:cNvSpPr>
          <p:nvPr>
            <p:ph idx="1"/>
          </p:nvPr>
        </p:nvSpPr>
        <p:spPr>
          <a:xfrm>
            <a:off x="457200" y="764704"/>
            <a:ext cx="8229600" cy="5832648"/>
          </a:xfrm>
        </p:spPr>
        <p:txBody>
          <a:bodyPr>
            <a:normAutofit fontScale="70000" lnSpcReduction="20000"/>
          </a:bodyPr>
          <a:lstStyle/>
          <a:p>
            <a:pPr algn="just"/>
            <a:r>
              <a:rPr lang="fa-IR" dirty="0" smtClean="0"/>
              <a:t> </a:t>
            </a:r>
            <a:r>
              <a:rPr lang="fa-IR" b="1" dirty="0">
                <a:cs typeface="B Nazanin" panose="00000400000000000000" pitchFamily="2" charset="-78"/>
              </a:rPr>
              <a:t>برای پیشگیری از ابتلا به فشارخون بالا، به میزان سدیم درج شده بر روی برچسب های بسته های مواد غذایی دقت کنید</a:t>
            </a:r>
            <a:r>
              <a:rPr lang="fa-IR" b="1" dirty="0" smtClean="0">
                <a:cs typeface="B Nazanin" panose="00000400000000000000" pitchFamily="2" charset="-78"/>
              </a:rPr>
              <a:t>.</a:t>
            </a:r>
          </a:p>
          <a:p>
            <a:pPr marL="0" indent="0" algn="just">
              <a:buNone/>
            </a:pPr>
            <a:endParaRPr lang="en-US" b="1" dirty="0">
              <a:cs typeface="B Nazanin" panose="00000400000000000000" pitchFamily="2" charset="-78"/>
            </a:endParaRPr>
          </a:p>
          <a:p>
            <a:pPr algn="just"/>
            <a:r>
              <a:rPr lang="fa-IR" b="1" dirty="0" smtClean="0">
                <a:cs typeface="B Nazanin" panose="00000400000000000000" pitchFamily="2" charset="-78"/>
              </a:rPr>
              <a:t> </a:t>
            </a:r>
            <a:r>
              <a:rPr lang="fa-IR" b="1" dirty="0">
                <a:cs typeface="B Nazanin" panose="00000400000000000000" pitchFamily="2" charset="-78"/>
              </a:rPr>
              <a:t>در میان وعده ها به جای مصرف چیپس و پفک، چوب شور و سایر تنقلات پرنمک، از مغزها (بادام، پسته، فندق، گردو از نوع بونداده و خام) ماست کم چرب، ذرت بدون نمک، انواع سبزی (کاهو، جعفری و ...) که دارای منیزیم هستند استفاده کنید</a:t>
            </a:r>
            <a:r>
              <a:rPr lang="fa-IR" b="1" dirty="0" smtClean="0">
                <a:cs typeface="B Nazanin" panose="00000400000000000000" pitchFamily="2" charset="-78"/>
              </a:rPr>
              <a:t>.</a:t>
            </a:r>
          </a:p>
          <a:p>
            <a:pPr marL="0" indent="0" algn="just">
              <a:buNone/>
            </a:pPr>
            <a:endParaRPr lang="en-US" b="1" dirty="0">
              <a:cs typeface="B Nazanin" panose="00000400000000000000" pitchFamily="2" charset="-78"/>
            </a:endParaRPr>
          </a:p>
          <a:p>
            <a:pPr algn="just"/>
            <a:r>
              <a:rPr lang="fa-IR" b="1" dirty="0" smtClean="0">
                <a:cs typeface="B Nazanin" panose="00000400000000000000" pitchFamily="2" charset="-78"/>
              </a:rPr>
              <a:t> </a:t>
            </a:r>
            <a:r>
              <a:rPr lang="fa-IR" b="1" dirty="0">
                <a:cs typeface="B Nazanin" panose="00000400000000000000" pitchFamily="2" charset="-78"/>
              </a:rPr>
              <a:t>برخی سبزی ها مثل چغندر، هویج، کلم پیچ، کرفس، شلغم، انواع کلم ها سدیم زیادی دارند و در افراد مبتلا به فشارخون بالا به صورت محدود مصرف شوند</a:t>
            </a:r>
            <a:r>
              <a:rPr lang="fa-IR" b="1" dirty="0" smtClean="0">
                <a:cs typeface="B Nazanin" panose="00000400000000000000" pitchFamily="2" charset="-78"/>
              </a:rPr>
              <a:t>.</a:t>
            </a:r>
          </a:p>
          <a:p>
            <a:pPr marL="0" indent="0" algn="just">
              <a:buNone/>
            </a:pPr>
            <a:endParaRPr lang="en-US" b="1" dirty="0">
              <a:cs typeface="B Nazanin" panose="00000400000000000000" pitchFamily="2" charset="-78"/>
            </a:endParaRPr>
          </a:p>
          <a:p>
            <a:pPr algn="just"/>
            <a:r>
              <a:rPr lang="fa-IR" b="1" dirty="0" smtClean="0">
                <a:cs typeface="B Nazanin" panose="00000400000000000000" pitchFamily="2" charset="-78"/>
              </a:rPr>
              <a:t> </a:t>
            </a:r>
            <a:r>
              <a:rPr lang="fa-IR" b="1" dirty="0">
                <a:cs typeface="B Nazanin" panose="00000400000000000000" pitchFamily="2" charset="-78"/>
              </a:rPr>
              <a:t>مصرف غلات، نان و ماکارونی تهیه شده از گندم کامل (سبوس دار) به دلیل داشتن فیبر و ویتامین بالا به نوع سبوس گرفته ارجحیت دارند</a:t>
            </a:r>
            <a:r>
              <a:rPr lang="fa-IR" b="1" dirty="0" smtClean="0">
                <a:cs typeface="B Nazanin" panose="00000400000000000000" pitchFamily="2" charset="-78"/>
              </a:rPr>
              <a:t>.</a:t>
            </a:r>
          </a:p>
          <a:p>
            <a:pPr marL="0" indent="0" algn="just">
              <a:buNone/>
            </a:pPr>
            <a:endParaRPr lang="en-US" b="1" dirty="0">
              <a:cs typeface="B Nazanin" panose="00000400000000000000" pitchFamily="2" charset="-78"/>
            </a:endParaRPr>
          </a:p>
          <a:p>
            <a:pPr algn="just"/>
            <a:r>
              <a:rPr lang="fa-IR" b="1" dirty="0" smtClean="0">
                <a:cs typeface="B Nazanin" panose="00000400000000000000" pitchFamily="2" charset="-78"/>
              </a:rPr>
              <a:t> </a:t>
            </a:r>
            <a:r>
              <a:rPr lang="fa-IR" b="1" dirty="0">
                <a:cs typeface="B Nazanin" panose="00000400000000000000" pitchFamily="2" charset="-78"/>
              </a:rPr>
              <a:t>در برنامه غذایی روزانه از میوه ها، سبزی ها، حبوبات و غلات که از منابع پتاسیم هستند به ویژه زردآلود، گوجه فرنگی، هندوانه، موز، آب پرتقال و گریپ فروت منبع خوبی از پتاسیم هستند، بیشتر استفاده کنید</a:t>
            </a:r>
            <a:r>
              <a:rPr lang="fa-IR" b="1" dirty="0" smtClean="0">
                <a:cs typeface="B Nazanin" panose="00000400000000000000" pitchFamily="2" charset="-78"/>
              </a:rPr>
              <a:t>.</a:t>
            </a:r>
            <a:endParaRPr lang="en-US" b="1" dirty="0">
              <a:cs typeface="B Nazanin" panose="00000400000000000000" pitchFamily="2" charset="-78"/>
            </a:endParaRPr>
          </a:p>
          <a:p>
            <a:pPr algn="just"/>
            <a:r>
              <a:rPr lang="fa-IR" b="1" dirty="0" smtClean="0">
                <a:cs typeface="B Nazanin" panose="00000400000000000000" pitchFamily="2" charset="-78"/>
              </a:rPr>
              <a:t>مصرف </a:t>
            </a:r>
            <a:r>
              <a:rPr lang="fa-IR" b="1" dirty="0">
                <a:cs typeface="B Nazanin" panose="00000400000000000000" pitchFamily="2" charset="-78"/>
              </a:rPr>
              <a:t>روغن ها را کاهش دهید و روغن های گیاهی مایع مانند روغن ذرت، آفتابگردان، زیتون، روغن سویا یا کلزا را جایگزین انواع جامد و نیمه جامد نمایید</a:t>
            </a:r>
            <a:r>
              <a:rPr lang="fa-IR" b="1" dirty="0" smtClean="0">
                <a:cs typeface="B Nazanin" panose="00000400000000000000" pitchFamily="2" charset="-78"/>
              </a:rPr>
              <a:t>.</a:t>
            </a:r>
            <a:endParaRPr lang="en-US" b="1" dirty="0">
              <a:cs typeface="B Nazanin" panose="00000400000000000000" pitchFamily="2" charset="-78"/>
            </a:endParaRPr>
          </a:p>
        </p:txBody>
      </p:sp>
    </p:spTree>
    <p:extLst>
      <p:ext uri="{BB962C8B-B14F-4D97-AF65-F5344CB8AC3E}">
        <p14:creationId xmlns:p14="http://schemas.microsoft.com/office/powerpoint/2010/main" val="3060682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fa-IR" sz="2400" b="1" dirty="0">
                <a:solidFill>
                  <a:schemeClr val="tx2"/>
                </a:solidFill>
                <a:cs typeface="B Titr" panose="00000700000000000000" pitchFamily="2" charset="-78"/>
              </a:rPr>
              <a:t>توصیه های کلی برای پیشگیری و کنترل بیماری های قلبی عروقی</a:t>
            </a:r>
            <a:r>
              <a:rPr lang="en-US" sz="2400" dirty="0">
                <a:cs typeface="B Titr" panose="00000700000000000000" pitchFamily="2" charset="-78"/>
              </a:rPr>
              <a:t/>
            </a:r>
            <a:br>
              <a:rPr lang="en-US" sz="2400" dirty="0">
                <a:cs typeface="B Titr" panose="00000700000000000000" pitchFamily="2" charset="-78"/>
              </a:rPr>
            </a:br>
            <a:endParaRPr lang="fa-IR" sz="2400" dirty="0"/>
          </a:p>
        </p:txBody>
      </p:sp>
      <p:sp>
        <p:nvSpPr>
          <p:cNvPr id="3" name="Content Placeholder 2"/>
          <p:cNvSpPr>
            <a:spLocks noGrp="1"/>
          </p:cNvSpPr>
          <p:nvPr>
            <p:ph idx="1"/>
          </p:nvPr>
        </p:nvSpPr>
        <p:spPr>
          <a:xfrm>
            <a:off x="457200" y="692696"/>
            <a:ext cx="8229600" cy="5904656"/>
          </a:xfrm>
        </p:spPr>
        <p:txBody>
          <a:bodyPr>
            <a:normAutofit fontScale="70000" lnSpcReduction="20000"/>
          </a:bodyPr>
          <a:lstStyle/>
          <a:p>
            <a:pPr algn="just"/>
            <a:r>
              <a:rPr lang="fa-IR" b="1" dirty="0" smtClean="0">
                <a:cs typeface="B Nazanin" panose="00000400000000000000" pitchFamily="2" charset="-78"/>
              </a:rPr>
              <a:t>مصرف </a:t>
            </a:r>
            <a:r>
              <a:rPr lang="fa-IR" b="1" dirty="0">
                <a:cs typeface="B Nazanin" panose="00000400000000000000" pitchFamily="2" charset="-78"/>
              </a:rPr>
              <a:t>مواد غذایی حاوی اسید چرب اشباع (مانند گوشت قرمز و لبنیات پرچرب) را در برنامه غذایی روزانه کاهش دهید و گوشت سفید (ماهی و مرغ) را جایگزین کنید.</a:t>
            </a:r>
            <a:endParaRPr lang="en-US" b="1" dirty="0">
              <a:cs typeface="B Nazanin" panose="00000400000000000000" pitchFamily="2" charset="-78"/>
            </a:endParaRPr>
          </a:p>
          <a:p>
            <a:pPr algn="just"/>
            <a:r>
              <a:rPr lang="fa-IR" b="1" dirty="0" smtClean="0">
                <a:cs typeface="B Nazanin" panose="00000400000000000000" pitchFamily="2" charset="-78"/>
              </a:rPr>
              <a:t>پوست </a:t>
            </a:r>
            <a:r>
              <a:rPr lang="fa-IR" b="1" dirty="0">
                <a:cs typeface="B Nazanin" panose="00000400000000000000" pitchFamily="2" charset="-78"/>
              </a:rPr>
              <a:t>مرغ حاوی مقدار زیادی چربی است و باید قبل از طبخ، کاملاً جدا شود</a:t>
            </a:r>
            <a:r>
              <a:rPr lang="fa-IR" b="1" dirty="0" smtClean="0">
                <a:cs typeface="B Nazanin" panose="00000400000000000000" pitchFamily="2" charset="-78"/>
              </a:rPr>
              <a:t>.</a:t>
            </a:r>
          </a:p>
          <a:p>
            <a:pPr marL="0" indent="0" algn="just">
              <a:buNone/>
            </a:pPr>
            <a:endParaRPr lang="en-US" b="1" dirty="0">
              <a:cs typeface="B Nazanin" panose="00000400000000000000" pitchFamily="2" charset="-78"/>
            </a:endParaRPr>
          </a:p>
          <a:p>
            <a:pPr algn="just"/>
            <a:r>
              <a:rPr lang="fa-IR" b="1" dirty="0" smtClean="0">
                <a:cs typeface="B Nazanin" panose="00000400000000000000" pitchFamily="2" charset="-78"/>
              </a:rPr>
              <a:t>در </a:t>
            </a:r>
            <a:r>
              <a:rPr lang="fa-IR" b="1" dirty="0">
                <a:cs typeface="B Nazanin" panose="00000400000000000000" pitchFamily="2" charset="-78"/>
              </a:rPr>
              <a:t>مصرف نوشیدنی های کافئین دار مانند چای و قهوه، اعتدال را رعایت کنید</a:t>
            </a:r>
            <a:r>
              <a:rPr lang="fa-IR" b="1" dirty="0" smtClean="0">
                <a:cs typeface="B Nazanin" panose="00000400000000000000" pitchFamily="2" charset="-78"/>
              </a:rPr>
              <a:t>.</a:t>
            </a:r>
          </a:p>
          <a:p>
            <a:pPr marL="0" indent="0" algn="just">
              <a:buNone/>
            </a:pPr>
            <a:endParaRPr lang="en-US" b="1" dirty="0">
              <a:cs typeface="B Nazanin" panose="00000400000000000000" pitchFamily="2" charset="-78"/>
            </a:endParaRPr>
          </a:p>
          <a:p>
            <a:pPr algn="just"/>
            <a:r>
              <a:rPr lang="fa-IR" b="1" dirty="0" smtClean="0">
                <a:cs typeface="B Nazanin" panose="00000400000000000000" pitchFamily="2" charset="-78"/>
              </a:rPr>
              <a:t>از </a:t>
            </a:r>
            <a:r>
              <a:rPr lang="fa-IR" b="1" dirty="0">
                <a:cs typeface="B Nazanin" panose="00000400000000000000" pitchFamily="2" charset="-78"/>
              </a:rPr>
              <a:t>مصرف نمک در سر سفره اجتناب نمایید و به جای آن از چاشنی هایی مانند سبزی های معطر تازه یا خشک مانند (نعناع، مرزه، ترخون، ریحان و ...) یا سیر، لیمو ترش تازه و آب نارنج برای بهبود طعم غذا و کاهش مصرف نمک استفاده </a:t>
            </a:r>
            <a:r>
              <a:rPr lang="fa-IR" b="1" dirty="0" smtClean="0">
                <a:cs typeface="B Nazanin" panose="00000400000000000000" pitchFamily="2" charset="-78"/>
              </a:rPr>
              <a:t>کنید.</a:t>
            </a:r>
          </a:p>
          <a:p>
            <a:pPr marL="0" indent="0" algn="just">
              <a:buNone/>
            </a:pPr>
            <a:endParaRPr lang="en-US" b="1" dirty="0">
              <a:cs typeface="B Nazanin" panose="00000400000000000000" pitchFamily="2" charset="-78"/>
            </a:endParaRPr>
          </a:p>
          <a:p>
            <a:pPr algn="just"/>
            <a:r>
              <a:rPr lang="fa-IR" b="1" dirty="0" smtClean="0">
                <a:cs typeface="B Nazanin" panose="00000400000000000000" pitchFamily="2" charset="-78"/>
              </a:rPr>
              <a:t>روزانه </a:t>
            </a:r>
            <a:r>
              <a:rPr lang="fa-IR" b="1" dirty="0">
                <a:cs typeface="B Nazanin" panose="00000400000000000000" pitchFamily="2" charset="-78"/>
              </a:rPr>
              <a:t>یک قاشق سوپ خوری روغن زیتون همراه غذا یا سالاد استفاده نمایید</a:t>
            </a:r>
            <a:r>
              <a:rPr lang="fa-IR" b="1" dirty="0" smtClean="0">
                <a:cs typeface="B Nazanin" panose="00000400000000000000" pitchFamily="2" charset="-78"/>
              </a:rPr>
              <a:t>.</a:t>
            </a:r>
          </a:p>
          <a:p>
            <a:pPr marL="0" indent="0" algn="just">
              <a:buNone/>
            </a:pPr>
            <a:endParaRPr lang="en-US" b="1" dirty="0">
              <a:cs typeface="B Nazanin" panose="00000400000000000000" pitchFamily="2" charset="-78"/>
            </a:endParaRPr>
          </a:p>
          <a:p>
            <a:pPr algn="just"/>
            <a:r>
              <a:rPr lang="fa-IR" b="1" dirty="0" smtClean="0">
                <a:cs typeface="B Nazanin" panose="00000400000000000000" pitchFamily="2" charset="-78"/>
              </a:rPr>
              <a:t>نان </a:t>
            </a:r>
            <a:r>
              <a:rPr lang="fa-IR" b="1" dirty="0">
                <a:cs typeface="B Nazanin" panose="00000400000000000000" pitchFamily="2" charset="-78"/>
              </a:rPr>
              <a:t>لواش، نان باگت، نان ساندویچی و به طور کلی نان هایی که با آرد سفید تهیه شده اند و فاقد سبوس هستند را مصرف نکنید. بهترین نان، از نظر میزان سبوس، نان سنگک و نان جو و سایر نان هایی که با آرد سبوس دار تهیه می شوند مثل نان لواش سبوس دار است.</a:t>
            </a:r>
            <a:endParaRPr lang="en-US" b="1" dirty="0">
              <a:cs typeface="B Nazanin" panose="00000400000000000000" pitchFamily="2" charset="-78"/>
            </a:endParaRPr>
          </a:p>
          <a:p>
            <a:pPr marL="0" indent="0" algn="just">
              <a:buNone/>
            </a:pPr>
            <a:endParaRPr lang="fa-IR" b="1" dirty="0">
              <a:cs typeface="B Nazanin" panose="00000400000000000000" pitchFamily="2" charset="-78"/>
            </a:endParaRPr>
          </a:p>
          <a:p>
            <a:endParaRPr lang="fa-IR" dirty="0"/>
          </a:p>
        </p:txBody>
      </p:sp>
    </p:spTree>
    <p:extLst>
      <p:ext uri="{BB962C8B-B14F-4D97-AF65-F5344CB8AC3E}">
        <p14:creationId xmlns:p14="http://schemas.microsoft.com/office/powerpoint/2010/main" val="1954680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fa-IR" dirty="0" smtClean="0">
                <a:solidFill>
                  <a:schemeClr val="tx2"/>
                </a:solidFill>
                <a:cs typeface="B Titr" panose="00000700000000000000" pitchFamily="2" charset="-78"/>
              </a:rPr>
              <a:t>اختلال چربی خون</a:t>
            </a:r>
            <a:endParaRPr lang="fa-IR"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052736"/>
            <a:ext cx="8229600" cy="5073427"/>
          </a:xfrm>
        </p:spPr>
        <p:txBody>
          <a:bodyPr/>
          <a:lstStyle/>
          <a:p>
            <a:r>
              <a:rPr lang="fa-IR" dirty="0" smtClean="0"/>
              <a:t>کلسترول خون</a:t>
            </a:r>
          </a:p>
          <a:p>
            <a:r>
              <a:rPr lang="fa-IR" dirty="0" smtClean="0"/>
              <a:t>تری گلیسیرید خون</a:t>
            </a:r>
            <a:endParaRPr lang="fa-IR" dirty="0"/>
          </a:p>
        </p:txBody>
      </p:sp>
    </p:spTree>
    <p:extLst>
      <p:ext uri="{BB962C8B-B14F-4D97-AF65-F5344CB8AC3E}">
        <p14:creationId xmlns:p14="http://schemas.microsoft.com/office/powerpoint/2010/main" val="393634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a:solidFill>
                  <a:schemeClr val="tx2"/>
                </a:solidFill>
                <a:cs typeface="B Titr" panose="00000700000000000000" pitchFamily="2" charset="-78"/>
              </a:rPr>
              <a:t>بهبود الگوی تغذیه </a:t>
            </a:r>
            <a:r>
              <a:rPr lang="fa-IR" sz="3200" b="1" dirty="0" smtClean="0">
                <a:solidFill>
                  <a:schemeClr val="tx2"/>
                </a:solidFill>
                <a:cs typeface="B Titr" panose="00000700000000000000" pitchFamily="2" charset="-78"/>
              </a:rPr>
              <a:t>، </a:t>
            </a:r>
            <a:r>
              <a:rPr lang="fa-IR" sz="3200" b="1" dirty="0">
                <a:solidFill>
                  <a:schemeClr val="tx2"/>
                </a:solidFill>
                <a:cs typeface="B Titr" panose="00000700000000000000" pitchFamily="2" charset="-78"/>
              </a:rPr>
              <a:t>پیشگیری و کنترل لیپیدهای خونی</a:t>
            </a:r>
            <a:endParaRPr lang="fa-IR" sz="32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268760"/>
            <a:ext cx="8229600" cy="5184576"/>
          </a:xfrm>
        </p:spPr>
        <p:txBody>
          <a:bodyPr>
            <a:normAutofit fontScale="92500" lnSpcReduction="20000"/>
          </a:bodyPr>
          <a:lstStyle/>
          <a:p>
            <a:pPr algn="just"/>
            <a:r>
              <a:rPr lang="fa-IR" sz="2600" b="1" dirty="0" smtClean="0">
                <a:cs typeface="B Nazanin" panose="00000400000000000000" pitchFamily="2" charset="-78"/>
              </a:rPr>
              <a:t>مصرف </a:t>
            </a:r>
            <a:r>
              <a:rPr lang="fa-IR" sz="2600" b="1" dirty="0">
                <a:cs typeface="B Nazanin" panose="00000400000000000000" pitchFamily="2" charset="-78"/>
              </a:rPr>
              <a:t>زیاد سبزی و میوه، غلات کامل، حبوبات و دانه های باعث کاهش </a:t>
            </a:r>
            <a:r>
              <a:rPr lang="en-US" sz="2600" b="1" dirty="0">
                <a:cs typeface="B Nazanin" panose="00000400000000000000" pitchFamily="2" charset="-78"/>
              </a:rPr>
              <a:t>LDL</a:t>
            </a:r>
            <a:r>
              <a:rPr lang="fa-IR" sz="2600" b="1" dirty="0">
                <a:cs typeface="B Nazanin" panose="00000400000000000000" pitchFamily="2" charset="-78"/>
              </a:rPr>
              <a:t> و همچنین کاهش وزن </a:t>
            </a:r>
            <a:br>
              <a:rPr lang="fa-IR" sz="2600" b="1" dirty="0">
                <a:cs typeface="B Nazanin" panose="00000400000000000000" pitchFamily="2" charset="-78"/>
              </a:rPr>
            </a:br>
            <a:r>
              <a:rPr lang="fa-IR" sz="2600" b="1" dirty="0">
                <a:cs typeface="B Nazanin" panose="00000400000000000000" pitchFamily="2" charset="-78"/>
              </a:rPr>
              <a:t>می شود</a:t>
            </a:r>
            <a:r>
              <a:rPr lang="fa-IR" sz="2600" b="1" dirty="0" smtClean="0">
                <a:cs typeface="B Nazanin" panose="00000400000000000000" pitchFamily="2" charset="-78"/>
              </a:rPr>
              <a:t>.</a:t>
            </a:r>
          </a:p>
          <a:p>
            <a:pPr marL="0" indent="0" algn="just">
              <a:buNone/>
            </a:pPr>
            <a:endParaRPr lang="en-US" sz="2600" b="1" dirty="0">
              <a:cs typeface="B Nazanin" panose="00000400000000000000" pitchFamily="2" charset="-78"/>
            </a:endParaRPr>
          </a:p>
          <a:p>
            <a:pPr algn="just"/>
            <a:r>
              <a:rPr lang="fa-IR" sz="2600" b="1" dirty="0" smtClean="0">
                <a:cs typeface="B Nazanin" panose="00000400000000000000" pitchFamily="2" charset="-78"/>
              </a:rPr>
              <a:t>برای </a:t>
            </a:r>
            <a:r>
              <a:rPr lang="fa-IR" sz="2600" b="1" dirty="0">
                <a:cs typeface="B Nazanin" panose="00000400000000000000" pitchFamily="2" charset="-78"/>
              </a:rPr>
              <a:t>کاهش </a:t>
            </a:r>
            <a:r>
              <a:rPr lang="en-US" sz="2600" b="1" dirty="0">
                <a:cs typeface="B Nazanin" panose="00000400000000000000" pitchFamily="2" charset="-78"/>
              </a:rPr>
              <a:t>LDL</a:t>
            </a:r>
            <a:r>
              <a:rPr lang="fa-IR" sz="2600" b="1" dirty="0">
                <a:cs typeface="B Nazanin" panose="00000400000000000000" pitchFamily="2" charset="-78"/>
              </a:rPr>
              <a:t>، مصرف چربی های اشباع دهید</a:t>
            </a:r>
            <a:r>
              <a:rPr lang="fa-IR" sz="2600" b="1" dirty="0" smtClean="0">
                <a:cs typeface="B Nazanin" panose="00000400000000000000" pitchFamily="2" charset="-78"/>
              </a:rPr>
              <a:t>.</a:t>
            </a:r>
          </a:p>
          <a:p>
            <a:pPr marL="0" indent="0" algn="just">
              <a:buNone/>
            </a:pPr>
            <a:endParaRPr lang="en-US" sz="2600" b="1" dirty="0">
              <a:cs typeface="B Nazanin" panose="00000400000000000000" pitchFamily="2" charset="-78"/>
            </a:endParaRPr>
          </a:p>
          <a:p>
            <a:pPr algn="just"/>
            <a:r>
              <a:rPr lang="fa-IR" sz="2600" b="1" dirty="0" smtClean="0">
                <a:cs typeface="B Nazanin" panose="00000400000000000000" pitchFamily="2" charset="-78"/>
              </a:rPr>
              <a:t>چربی </a:t>
            </a:r>
            <a:r>
              <a:rPr lang="fa-IR" sz="2600" b="1" dirty="0">
                <a:cs typeface="B Nazanin" panose="00000400000000000000" pitchFamily="2" charset="-78"/>
              </a:rPr>
              <a:t>ترانس را با پرهیز از مصرف تنقلات و غذاهای سرخ کرده و فست فودها تقلیل دهید</a:t>
            </a:r>
            <a:r>
              <a:rPr lang="fa-IR" sz="2600" b="1" dirty="0" smtClean="0">
                <a:cs typeface="B Nazanin" panose="00000400000000000000" pitchFamily="2" charset="-78"/>
              </a:rPr>
              <a:t>.</a:t>
            </a:r>
          </a:p>
          <a:p>
            <a:pPr marL="0" indent="0" algn="just">
              <a:buNone/>
            </a:pPr>
            <a:endParaRPr lang="en-US" sz="2600" b="1" dirty="0">
              <a:cs typeface="B Nazanin" panose="00000400000000000000" pitchFamily="2" charset="-78"/>
            </a:endParaRPr>
          </a:p>
          <a:p>
            <a:pPr algn="just"/>
            <a:r>
              <a:rPr lang="fa-IR" sz="2600" b="1" dirty="0" smtClean="0">
                <a:cs typeface="B Nazanin" panose="00000400000000000000" pitchFamily="2" charset="-78"/>
              </a:rPr>
              <a:t>مغز </a:t>
            </a:r>
            <a:r>
              <a:rPr lang="fa-IR" sz="2600" b="1" dirty="0">
                <a:cs typeface="B Nazanin" panose="00000400000000000000" pitchFamily="2" charset="-78"/>
              </a:rPr>
              <a:t>دانه ها به کاهش کلسترول خون کمک می کند. البته در نظر داشته باشید که به دلیل کالری بالا باید در حد تعادل مصرف شوند</a:t>
            </a:r>
            <a:r>
              <a:rPr lang="fa-IR" sz="2600" b="1" dirty="0" smtClean="0">
                <a:cs typeface="B Nazanin" panose="00000400000000000000" pitchFamily="2" charset="-78"/>
              </a:rPr>
              <a:t>.</a:t>
            </a:r>
          </a:p>
          <a:p>
            <a:pPr marL="0" indent="0" algn="just">
              <a:buNone/>
            </a:pPr>
            <a:endParaRPr lang="en-US" sz="2600" b="1" dirty="0">
              <a:cs typeface="B Nazanin" panose="00000400000000000000" pitchFamily="2" charset="-78"/>
            </a:endParaRPr>
          </a:p>
          <a:p>
            <a:pPr algn="just"/>
            <a:r>
              <a:rPr lang="fa-IR" sz="2600" b="1" dirty="0" smtClean="0">
                <a:cs typeface="B Nazanin" panose="00000400000000000000" pitchFamily="2" charset="-78"/>
              </a:rPr>
              <a:t>روغن </a:t>
            </a:r>
            <a:r>
              <a:rPr lang="fa-IR" sz="2600" b="1" dirty="0">
                <a:cs typeface="B Nazanin" panose="00000400000000000000" pitchFamily="2" charset="-78"/>
              </a:rPr>
              <a:t>های غیراشباع مانند کانولا، زیتون و آفتابگردان سبب کاهش </a:t>
            </a:r>
            <a:r>
              <a:rPr lang="en-US" sz="2600" b="1" dirty="0">
                <a:cs typeface="B Nazanin" panose="00000400000000000000" pitchFamily="2" charset="-78"/>
              </a:rPr>
              <a:t>LDL</a:t>
            </a:r>
            <a:r>
              <a:rPr lang="fa-IR" sz="2600" b="1" dirty="0">
                <a:cs typeface="B Nazanin" panose="00000400000000000000" pitchFamily="2" charset="-78"/>
              </a:rPr>
              <a:t> می شود؛ اما به هر حال به دلیل کالری بالا باید تعادل در مصرف رعایت شود.</a:t>
            </a:r>
            <a:endParaRPr lang="en-US" sz="2600" b="1" dirty="0">
              <a:cs typeface="B Nazanin" panose="00000400000000000000" pitchFamily="2" charset="-78"/>
            </a:endParaRPr>
          </a:p>
          <a:p>
            <a:endParaRPr lang="fa-IR" dirty="0"/>
          </a:p>
        </p:txBody>
      </p:sp>
    </p:spTree>
    <p:extLst>
      <p:ext uri="{BB962C8B-B14F-4D97-AF65-F5344CB8AC3E}">
        <p14:creationId xmlns:p14="http://schemas.microsoft.com/office/powerpoint/2010/main" val="507693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a:solidFill>
                  <a:schemeClr val="tx2"/>
                </a:solidFill>
                <a:cs typeface="B Titr" panose="00000700000000000000" pitchFamily="2" charset="-78"/>
              </a:rPr>
              <a:t>بهبود الگوی تغذیه </a:t>
            </a:r>
            <a:r>
              <a:rPr lang="fa-IR" sz="3200" b="1" dirty="0" smtClean="0">
                <a:solidFill>
                  <a:schemeClr val="tx2"/>
                </a:solidFill>
                <a:cs typeface="B Titr" panose="00000700000000000000" pitchFamily="2" charset="-78"/>
              </a:rPr>
              <a:t>، </a:t>
            </a:r>
            <a:r>
              <a:rPr lang="fa-IR" sz="3200" b="1" dirty="0">
                <a:solidFill>
                  <a:schemeClr val="tx2"/>
                </a:solidFill>
                <a:cs typeface="B Titr" panose="00000700000000000000" pitchFamily="2" charset="-78"/>
              </a:rPr>
              <a:t>پیشگیری و کنترل لیپیدهای خونی</a:t>
            </a:r>
            <a:endParaRPr lang="fa-IR" sz="32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268760"/>
            <a:ext cx="8229600" cy="5184576"/>
          </a:xfrm>
        </p:spPr>
        <p:txBody>
          <a:bodyPr>
            <a:normAutofit/>
          </a:bodyPr>
          <a:lstStyle/>
          <a:p>
            <a:pPr algn="just"/>
            <a:r>
              <a:rPr lang="fa-IR" sz="2400" dirty="0" smtClean="0">
                <a:cs typeface="B Nazanin" panose="00000400000000000000" pitchFamily="2" charset="-78"/>
              </a:rPr>
              <a:t>مصرف </a:t>
            </a:r>
            <a:r>
              <a:rPr lang="fa-IR" sz="2400" dirty="0">
                <a:cs typeface="B Nazanin" panose="00000400000000000000" pitchFamily="2" charset="-78"/>
              </a:rPr>
              <a:t>گوشت قرمز را کاهش و مصرف ماهی و گوشت بدون چربی مرغ و ماکیان را افزایش دهید</a:t>
            </a:r>
            <a:r>
              <a:rPr lang="fa-IR" sz="2400" dirty="0" smtClean="0">
                <a:cs typeface="B Nazanin" panose="00000400000000000000" pitchFamily="2" charset="-78"/>
              </a:rPr>
              <a:t>.</a:t>
            </a:r>
          </a:p>
          <a:p>
            <a:pPr marL="0" indent="0" algn="just">
              <a:buNone/>
            </a:pPr>
            <a:endParaRPr lang="en-US" sz="2400" dirty="0">
              <a:cs typeface="B Nazanin" panose="00000400000000000000" pitchFamily="2" charset="-78"/>
            </a:endParaRPr>
          </a:p>
          <a:p>
            <a:pPr algn="just"/>
            <a:r>
              <a:rPr lang="fa-IR" sz="2400" dirty="0" smtClean="0">
                <a:cs typeface="B Nazanin" panose="00000400000000000000" pitchFamily="2" charset="-78"/>
              </a:rPr>
              <a:t> </a:t>
            </a:r>
            <a:r>
              <a:rPr lang="fa-IR" sz="2400" dirty="0">
                <a:cs typeface="B Nazanin" panose="00000400000000000000" pitchFamily="2" charset="-78"/>
              </a:rPr>
              <a:t>قبل از پخت پوست مرغ و تمام چربی ها را حتی الامکان از گوشت جدا کنید</a:t>
            </a:r>
            <a:r>
              <a:rPr lang="fa-IR" sz="2400" dirty="0" smtClean="0">
                <a:cs typeface="B Nazanin" panose="00000400000000000000" pitchFamily="2" charset="-78"/>
              </a:rPr>
              <a:t>.</a:t>
            </a:r>
          </a:p>
          <a:p>
            <a:pPr marL="0" indent="0" algn="just">
              <a:buNone/>
            </a:pPr>
            <a:endParaRPr lang="en-US" sz="2400" dirty="0">
              <a:cs typeface="B Nazanin" panose="00000400000000000000" pitchFamily="2" charset="-78"/>
            </a:endParaRPr>
          </a:p>
          <a:p>
            <a:pPr algn="just"/>
            <a:r>
              <a:rPr lang="fa-IR" sz="2400" dirty="0" smtClean="0">
                <a:cs typeface="B Nazanin" panose="00000400000000000000" pitchFamily="2" charset="-78"/>
              </a:rPr>
              <a:t>غذاها </a:t>
            </a:r>
            <a:r>
              <a:rPr lang="fa-IR" sz="2400" dirty="0">
                <a:cs typeface="B Nazanin" panose="00000400000000000000" pitchFamily="2" charset="-78"/>
              </a:rPr>
              <a:t>را به جای سرخ کردن، آب پز، بخارپز و یا تنوری و کبابی تهیه کنید</a:t>
            </a:r>
            <a:r>
              <a:rPr lang="fa-IR" sz="2400" dirty="0" smtClean="0">
                <a:cs typeface="B Nazanin" panose="00000400000000000000" pitchFamily="2" charset="-78"/>
              </a:rPr>
              <a:t>.</a:t>
            </a:r>
          </a:p>
          <a:p>
            <a:pPr marL="0" indent="0" algn="just">
              <a:buNone/>
            </a:pPr>
            <a:endParaRPr lang="en-US" sz="2400" dirty="0">
              <a:cs typeface="B Nazanin" panose="00000400000000000000" pitchFamily="2" charset="-78"/>
            </a:endParaRPr>
          </a:p>
          <a:p>
            <a:pPr algn="just"/>
            <a:r>
              <a:rPr lang="fa-IR" sz="2400" dirty="0" smtClean="0">
                <a:cs typeface="B Nazanin" panose="00000400000000000000" pitchFamily="2" charset="-78"/>
              </a:rPr>
              <a:t>چربی </a:t>
            </a:r>
            <a:r>
              <a:rPr lang="fa-IR" sz="2400" dirty="0">
                <a:cs typeface="B Nazanin" panose="00000400000000000000" pitchFamily="2" charset="-78"/>
              </a:rPr>
              <a:t>موجود در خورشت ها و آبگوشت را قبل از سرو کردن جدا کنید</a:t>
            </a:r>
            <a:r>
              <a:rPr lang="fa-IR" sz="2400" dirty="0" smtClean="0">
                <a:cs typeface="B Nazanin" panose="00000400000000000000" pitchFamily="2" charset="-78"/>
              </a:rPr>
              <a:t>.</a:t>
            </a:r>
          </a:p>
          <a:p>
            <a:pPr marL="0" indent="0" algn="just">
              <a:buNone/>
            </a:pPr>
            <a:endParaRPr lang="en-US" sz="2400" dirty="0">
              <a:cs typeface="B Nazanin" panose="00000400000000000000" pitchFamily="2" charset="-78"/>
            </a:endParaRPr>
          </a:p>
          <a:p>
            <a:pPr algn="just"/>
            <a:r>
              <a:rPr lang="fa-IR" sz="2400" dirty="0" smtClean="0">
                <a:cs typeface="B Nazanin" panose="00000400000000000000" pitchFamily="2" charset="-78"/>
              </a:rPr>
              <a:t>تا </a:t>
            </a:r>
            <a:r>
              <a:rPr lang="fa-IR" sz="2400" dirty="0">
                <a:cs typeface="B Nazanin" panose="00000400000000000000" pitchFamily="2" charset="-78"/>
              </a:rPr>
              <a:t>حد امکان روغن کتلت و کوکو را بعد از پخت به وسیله دستمال یا کاغذهای جاذب روغن بگیرید.</a:t>
            </a:r>
            <a:endParaRPr lang="en-US" sz="2400" dirty="0">
              <a:cs typeface="B Nazanin" panose="00000400000000000000" pitchFamily="2" charset="-78"/>
            </a:endParaRPr>
          </a:p>
          <a:p>
            <a:endParaRPr lang="fa-IR" dirty="0"/>
          </a:p>
        </p:txBody>
      </p:sp>
    </p:spTree>
    <p:extLst>
      <p:ext uri="{BB962C8B-B14F-4D97-AF65-F5344CB8AC3E}">
        <p14:creationId xmlns:p14="http://schemas.microsoft.com/office/powerpoint/2010/main" val="307701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a:solidFill>
                  <a:schemeClr val="tx2"/>
                </a:solidFill>
                <a:cs typeface="B Titr" panose="00000700000000000000" pitchFamily="2" charset="-78"/>
              </a:rPr>
              <a:t>بهبود الگوی تغذیه </a:t>
            </a:r>
            <a:r>
              <a:rPr lang="fa-IR" sz="3200" b="1" dirty="0" smtClean="0">
                <a:solidFill>
                  <a:schemeClr val="tx2"/>
                </a:solidFill>
                <a:cs typeface="B Titr" panose="00000700000000000000" pitchFamily="2" charset="-78"/>
              </a:rPr>
              <a:t>، </a:t>
            </a:r>
            <a:r>
              <a:rPr lang="fa-IR" sz="3200" b="1" dirty="0">
                <a:solidFill>
                  <a:schemeClr val="tx2"/>
                </a:solidFill>
                <a:cs typeface="B Titr" panose="00000700000000000000" pitchFamily="2" charset="-78"/>
              </a:rPr>
              <a:t>پیشگیری و کنترل لیپیدهای خونی</a:t>
            </a:r>
            <a:endParaRPr lang="fa-IR" sz="32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268760"/>
            <a:ext cx="8229600" cy="5184576"/>
          </a:xfrm>
        </p:spPr>
        <p:txBody>
          <a:bodyPr>
            <a:normAutofit/>
          </a:bodyPr>
          <a:lstStyle/>
          <a:p>
            <a:pPr algn="just"/>
            <a:r>
              <a:rPr lang="fa-IR" dirty="0" smtClean="0"/>
              <a:t> </a:t>
            </a:r>
            <a:r>
              <a:rPr lang="fa-IR" sz="2400" dirty="0">
                <a:cs typeface="B Nazanin" panose="00000400000000000000" pitchFamily="2" charset="-78"/>
              </a:rPr>
              <a:t>تا حد امکان از مصرف گوشت های فرآوری شده مانند هات داگ، سوسیس، ژامبون، ناگت مرغ و گوشت قرمز، حتی با عنوان «کم چرب» خودداری کنید</a:t>
            </a:r>
            <a:r>
              <a:rPr lang="fa-IR" sz="2400" dirty="0" smtClean="0">
                <a:cs typeface="B Nazanin" panose="00000400000000000000" pitchFamily="2" charset="-78"/>
              </a:rPr>
              <a:t>.</a:t>
            </a:r>
          </a:p>
          <a:p>
            <a:pPr marL="0" indent="0" algn="just">
              <a:buNone/>
            </a:pPr>
            <a:endParaRPr lang="en-US" sz="2400" dirty="0">
              <a:cs typeface="B Nazanin" panose="00000400000000000000" pitchFamily="2" charset="-78"/>
            </a:endParaRPr>
          </a:p>
          <a:p>
            <a:pPr algn="just"/>
            <a:r>
              <a:rPr lang="fa-IR" sz="2400" dirty="0" smtClean="0">
                <a:cs typeface="B Nazanin" panose="00000400000000000000" pitchFamily="2" charset="-78"/>
              </a:rPr>
              <a:t>ماهی </a:t>
            </a:r>
            <a:r>
              <a:rPr lang="fa-IR" sz="2400" dirty="0">
                <a:cs typeface="B Nazanin" panose="00000400000000000000" pitchFamily="2" charset="-78"/>
              </a:rPr>
              <a:t>های چرب مانند سالمون که حاوی امگا 3 بالایی هستند سبب کاهش تری گلیسیرید خون و تنظیم </a:t>
            </a:r>
            <a:r>
              <a:rPr lang="en-US" sz="2400" dirty="0">
                <a:cs typeface="B Nazanin" panose="00000400000000000000" pitchFamily="2" charset="-78"/>
              </a:rPr>
              <a:t>HDL</a:t>
            </a:r>
            <a:r>
              <a:rPr lang="fa-IR" sz="2400" dirty="0">
                <a:cs typeface="B Nazanin" panose="00000400000000000000" pitchFamily="2" charset="-78"/>
              </a:rPr>
              <a:t> می شوند</a:t>
            </a:r>
            <a:r>
              <a:rPr lang="fa-IR" sz="2400" dirty="0" smtClean="0">
                <a:cs typeface="B Nazanin" panose="00000400000000000000" pitchFamily="2" charset="-78"/>
              </a:rPr>
              <a:t>.</a:t>
            </a:r>
          </a:p>
          <a:p>
            <a:pPr marL="0" indent="0" algn="just">
              <a:buNone/>
            </a:pPr>
            <a:endParaRPr lang="en-US" sz="2400" dirty="0">
              <a:cs typeface="B Nazanin" panose="00000400000000000000" pitchFamily="2" charset="-78"/>
            </a:endParaRPr>
          </a:p>
          <a:p>
            <a:pPr algn="just"/>
            <a:r>
              <a:rPr lang="fa-IR" sz="2400" dirty="0" smtClean="0">
                <a:cs typeface="B Nazanin" panose="00000400000000000000" pitchFamily="2" charset="-78"/>
              </a:rPr>
              <a:t> </a:t>
            </a:r>
            <a:r>
              <a:rPr lang="fa-IR" sz="2400" dirty="0">
                <a:cs typeface="B Nazanin" panose="00000400000000000000" pitchFamily="2" charset="-78"/>
              </a:rPr>
              <a:t>پروتئین سویا سبب کاهش </a:t>
            </a:r>
            <a:r>
              <a:rPr lang="en-US" sz="2400" dirty="0">
                <a:cs typeface="B Nazanin" panose="00000400000000000000" pitchFamily="2" charset="-78"/>
              </a:rPr>
              <a:t>LDL</a:t>
            </a:r>
            <a:r>
              <a:rPr lang="fa-IR" sz="2400" dirty="0">
                <a:cs typeface="B Nazanin" panose="00000400000000000000" pitchFamily="2" charset="-78"/>
              </a:rPr>
              <a:t> و تری گلیسرید و افزایش </a:t>
            </a:r>
            <a:r>
              <a:rPr lang="en-US" sz="2400" dirty="0">
                <a:cs typeface="B Nazanin" panose="00000400000000000000" pitchFamily="2" charset="-78"/>
              </a:rPr>
              <a:t>HDL</a:t>
            </a:r>
            <a:r>
              <a:rPr lang="fa-IR" sz="2400" dirty="0">
                <a:cs typeface="B Nazanin" panose="00000400000000000000" pitchFamily="2" charset="-78"/>
              </a:rPr>
              <a:t> می شود</a:t>
            </a:r>
            <a:r>
              <a:rPr lang="fa-IR" sz="2400" dirty="0" smtClean="0">
                <a:cs typeface="B Nazanin" panose="00000400000000000000" pitchFamily="2" charset="-78"/>
              </a:rPr>
              <a:t>.</a:t>
            </a:r>
          </a:p>
          <a:p>
            <a:pPr marL="0" indent="0" algn="just">
              <a:buNone/>
            </a:pPr>
            <a:endParaRPr lang="en-US" sz="2400" dirty="0">
              <a:cs typeface="B Nazanin" panose="00000400000000000000" pitchFamily="2" charset="-78"/>
            </a:endParaRPr>
          </a:p>
          <a:p>
            <a:pPr algn="just"/>
            <a:r>
              <a:rPr lang="fa-IR" sz="2400" dirty="0" smtClean="0">
                <a:cs typeface="B Nazanin" panose="00000400000000000000" pitchFamily="2" charset="-78"/>
              </a:rPr>
              <a:t>مصرف </a:t>
            </a:r>
            <a:r>
              <a:rPr lang="fa-IR" sz="2400" dirty="0">
                <a:cs typeface="B Nazanin" panose="00000400000000000000" pitchFamily="2" charset="-78"/>
              </a:rPr>
              <a:t>سیب زمینی را کاهش و مصرف دانه ها و غلات کامل و برنج قهوه ای را افزایش دهید.</a:t>
            </a:r>
            <a:endParaRPr lang="en-US" sz="2400" dirty="0">
              <a:cs typeface="B Nazanin" panose="00000400000000000000" pitchFamily="2" charset="-78"/>
            </a:endParaRPr>
          </a:p>
          <a:p>
            <a:pPr algn="just"/>
            <a:endParaRPr lang="fa-IR" dirty="0">
              <a:cs typeface="B Nazanin" panose="00000400000000000000" pitchFamily="2" charset="-78"/>
            </a:endParaRPr>
          </a:p>
        </p:txBody>
      </p:sp>
    </p:spTree>
    <p:extLst>
      <p:ext uri="{BB962C8B-B14F-4D97-AF65-F5344CB8AC3E}">
        <p14:creationId xmlns:p14="http://schemas.microsoft.com/office/powerpoint/2010/main" val="3462101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a:solidFill>
                  <a:schemeClr val="tx2"/>
                </a:solidFill>
                <a:cs typeface="B Titr" panose="00000700000000000000" pitchFamily="2" charset="-78"/>
              </a:rPr>
              <a:t>بهبود الگوی تغذیه </a:t>
            </a:r>
            <a:r>
              <a:rPr lang="fa-IR" sz="3200" b="1" dirty="0" smtClean="0">
                <a:solidFill>
                  <a:schemeClr val="tx2"/>
                </a:solidFill>
                <a:cs typeface="B Titr" panose="00000700000000000000" pitchFamily="2" charset="-78"/>
              </a:rPr>
              <a:t>، </a:t>
            </a:r>
            <a:r>
              <a:rPr lang="fa-IR" sz="3200" b="1" dirty="0">
                <a:solidFill>
                  <a:schemeClr val="tx2"/>
                </a:solidFill>
                <a:cs typeface="B Titr" panose="00000700000000000000" pitchFamily="2" charset="-78"/>
              </a:rPr>
              <a:t>پیشگیری و کنترل لیپیدهای خونی</a:t>
            </a:r>
            <a:endParaRPr lang="fa-IR" sz="32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268760"/>
            <a:ext cx="8229600" cy="5184576"/>
          </a:xfrm>
        </p:spPr>
        <p:txBody>
          <a:bodyPr>
            <a:normAutofit lnSpcReduction="10000"/>
          </a:bodyPr>
          <a:lstStyle/>
          <a:p>
            <a:pPr marL="0" indent="0" algn="just">
              <a:buNone/>
            </a:pPr>
            <a:endParaRPr lang="en-US" sz="2400" dirty="0">
              <a:cs typeface="B Nazanin" panose="00000400000000000000" pitchFamily="2" charset="-78"/>
            </a:endParaRPr>
          </a:p>
          <a:p>
            <a:pPr algn="just"/>
            <a:r>
              <a:rPr lang="fa-IR" sz="2600" dirty="0" smtClean="0">
                <a:cs typeface="B Nazanin" panose="00000400000000000000" pitchFamily="2" charset="-78"/>
              </a:rPr>
              <a:t>برای </a:t>
            </a:r>
            <a:r>
              <a:rPr lang="fa-IR" sz="2600" dirty="0">
                <a:cs typeface="B Nazanin" panose="00000400000000000000" pitchFamily="2" charset="-78"/>
              </a:rPr>
              <a:t>کمک به کاهش کلسترول، </a:t>
            </a:r>
            <a:r>
              <a:rPr lang="en-US" sz="2600" dirty="0">
                <a:cs typeface="B Nazanin" panose="00000400000000000000" pitchFamily="2" charset="-78"/>
              </a:rPr>
              <a:t>LDL</a:t>
            </a:r>
            <a:r>
              <a:rPr lang="fa-IR" sz="2600" dirty="0">
                <a:cs typeface="B Nazanin" panose="00000400000000000000" pitchFamily="2" charset="-78"/>
              </a:rPr>
              <a:t> و تری گلیسرید، افزایش </a:t>
            </a:r>
            <a:r>
              <a:rPr lang="en-US" sz="2600" dirty="0">
                <a:cs typeface="B Nazanin" panose="00000400000000000000" pitchFamily="2" charset="-78"/>
              </a:rPr>
              <a:t>HDL</a:t>
            </a:r>
            <a:r>
              <a:rPr lang="fa-IR" sz="2600" dirty="0">
                <a:cs typeface="B Nazanin" panose="00000400000000000000" pitchFamily="2" charset="-78"/>
              </a:rPr>
              <a:t>، کمک به کاهش فشار خون، کاهش خطر حملات قلبی و سکته و کاهش فشار بر مفاصل و رباط ها، وزن خود را کم کنید</a:t>
            </a:r>
            <a:r>
              <a:rPr lang="fa-IR" sz="2600" dirty="0" smtClean="0">
                <a:cs typeface="B Nazanin" panose="00000400000000000000" pitchFamily="2" charset="-78"/>
              </a:rPr>
              <a:t>.</a:t>
            </a:r>
          </a:p>
          <a:p>
            <a:pPr marL="0" indent="0" algn="just">
              <a:buNone/>
            </a:pPr>
            <a:endParaRPr lang="en-US" sz="2600" dirty="0">
              <a:cs typeface="B Nazanin" panose="00000400000000000000" pitchFamily="2" charset="-78"/>
            </a:endParaRPr>
          </a:p>
          <a:p>
            <a:pPr algn="just"/>
            <a:r>
              <a:rPr lang="fa-IR" sz="2600" dirty="0" smtClean="0">
                <a:cs typeface="B Nazanin" panose="00000400000000000000" pitchFamily="2" charset="-78"/>
              </a:rPr>
              <a:t>استعمال </a:t>
            </a:r>
            <a:r>
              <a:rPr lang="fa-IR" sz="2600" dirty="0">
                <a:cs typeface="B Nazanin" panose="00000400000000000000" pitchFamily="2" charset="-78"/>
              </a:rPr>
              <a:t>دخانیات را ترک کنید زیرا علاوه بر تهدید سلامت و آسیب به سیستم تنفسی، سبب افزایش </a:t>
            </a:r>
            <a:r>
              <a:rPr lang="en-US" sz="2600" dirty="0">
                <a:cs typeface="B Nazanin" panose="00000400000000000000" pitchFamily="2" charset="-78"/>
              </a:rPr>
              <a:t>HDL</a:t>
            </a:r>
            <a:r>
              <a:rPr lang="fa-IR" sz="2600" dirty="0">
                <a:cs typeface="B Nazanin" panose="00000400000000000000" pitchFamily="2" charset="-78"/>
              </a:rPr>
              <a:t> و کاهش خطر بیماری های قلبی عروقی و سکته می شود</a:t>
            </a:r>
            <a:r>
              <a:rPr lang="fa-IR" sz="2600" dirty="0" smtClean="0">
                <a:cs typeface="B Nazanin" panose="00000400000000000000" pitchFamily="2" charset="-78"/>
              </a:rPr>
              <a:t>.</a:t>
            </a:r>
          </a:p>
          <a:p>
            <a:pPr marL="0" indent="0" algn="just">
              <a:buNone/>
            </a:pPr>
            <a:endParaRPr lang="en-US" sz="2600" dirty="0">
              <a:cs typeface="B Nazanin" panose="00000400000000000000" pitchFamily="2" charset="-78"/>
            </a:endParaRPr>
          </a:p>
          <a:p>
            <a:pPr algn="just"/>
            <a:r>
              <a:rPr lang="fa-IR" sz="2600" dirty="0" smtClean="0">
                <a:cs typeface="B Nazanin" panose="00000400000000000000" pitchFamily="2" charset="-78"/>
              </a:rPr>
              <a:t> </a:t>
            </a:r>
            <a:r>
              <a:rPr lang="fa-IR" sz="2600" dirty="0">
                <a:cs typeface="B Nazanin" panose="00000400000000000000" pitchFamily="2" charset="-78"/>
              </a:rPr>
              <a:t>ورزش کردن سبب افزایش </a:t>
            </a:r>
            <a:r>
              <a:rPr lang="en-US" sz="2600" dirty="0">
                <a:cs typeface="B Nazanin" panose="00000400000000000000" pitchFamily="2" charset="-78"/>
              </a:rPr>
              <a:t>HDL</a:t>
            </a:r>
            <a:r>
              <a:rPr lang="fa-IR" sz="2600" dirty="0">
                <a:cs typeface="B Nazanin" panose="00000400000000000000" pitchFamily="2" charset="-78"/>
              </a:rPr>
              <a:t> و کاهش </a:t>
            </a:r>
            <a:r>
              <a:rPr lang="en-US" sz="2600" dirty="0">
                <a:cs typeface="B Nazanin" panose="00000400000000000000" pitchFamily="2" charset="-78"/>
              </a:rPr>
              <a:t>LDL </a:t>
            </a:r>
            <a:r>
              <a:rPr lang="fa-IR" sz="2600" dirty="0">
                <a:cs typeface="B Nazanin" panose="00000400000000000000" pitchFamily="2" charset="-78"/>
              </a:rPr>
              <a:t>می گردد لذا توصیه می شود برنامه منظمی برای ورزش داشته باشید (40 دقیقه ورزش مانند قدم زدن، شنا، دوچرخه سواری به تعداد 3 تا 4 بار در هفته)</a:t>
            </a:r>
            <a:endParaRPr lang="en-US" sz="2600" dirty="0">
              <a:cs typeface="B Nazanin" panose="00000400000000000000" pitchFamily="2" charset="-78"/>
            </a:endParaRPr>
          </a:p>
          <a:p>
            <a:pPr algn="just"/>
            <a:endParaRPr lang="fa-IR" sz="2600" dirty="0">
              <a:cs typeface="B Nazanin" panose="00000400000000000000" pitchFamily="2" charset="-78"/>
            </a:endParaRPr>
          </a:p>
        </p:txBody>
      </p:sp>
    </p:spTree>
    <p:extLst>
      <p:ext uri="{BB962C8B-B14F-4D97-AF65-F5344CB8AC3E}">
        <p14:creationId xmlns:p14="http://schemas.microsoft.com/office/powerpoint/2010/main" val="32766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fa-IR" sz="3200" dirty="0">
                <a:solidFill>
                  <a:schemeClr val="tx2"/>
                </a:solidFill>
                <a:cs typeface="B Titr" panose="00000700000000000000" pitchFamily="2" charset="-78"/>
              </a:rPr>
              <a:t>تغذیه و پیشگیری از کووید 19 </a:t>
            </a:r>
            <a:br>
              <a:rPr lang="fa-IR" sz="3200" dirty="0">
                <a:solidFill>
                  <a:schemeClr val="tx2"/>
                </a:solidFill>
                <a:cs typeface="B Titr" panose="00000700000000000000" pitchFamily="2" charset="-78"/>
              </a:rPr>
            </a:br>
            <a:endParaRPr lang="fa-IR" sz="3200" dirty="0"/>
          </a:p>
        </p:txBody>
      </p:sp>
      <p:sp>
        <p:nvSpPr>
          <p:cNvPr id="3" name="Content Placeholder 2"/>
          <p:cNvSpPr>
            <a:spLocks noGrp="1"/>
          </p:cNvSpPr>
          <p:nvPr>
            <p:ph idx="1"/>
          </p:nvPr>
        </p:nvSpPr>
        <p:spPr>
          <a:xfrm>
            <a:off x="457200" y="908720"/>
            <a:ext cx="8229600" cy="5217443"/>
          </a:xfrm>
        </p:spPr>
        <p:txBody>
          <a:bodyPr/>
          <a:lstStyle/>
          <a:p>
            <a:pPr lvl="0" algn="just"/>
            <a:r>
              <a:rPr lang="fa-IR" b="1" dirty="0">
                <a:cs typeface="B Nazanin" panose="00000400000000000000" pitchFamily="2" charset="-78"/>
              </a:rPr>
              <a:t>رعایت اصول صحیح تغذیه تاثیر مهمی در تقویت سیستم ایمنی بدن برای مقابله با عفونت ها به خصوص بیماری کووید 19 دارد</a:t>
            </a:r>
            <a:r>
              <a:rPr lang="fa-IR" b="1" dirty="0" smtClean="0">
                <a:cs typeface="B Nazanin" panose="00000400000000000000" pitchFamily="2" charset="-78"/>
              </a:rPr>
              <a:t>.</a:t>
            </a:r>
          </a:p>
          <a:p>
            <a:pPr marL="0" lvl="0" indent="0" algn="just">
              <a:buNone/>
            </a:pPr>
            <a:endParaRPr lang="fa-IR" b="1" dirty="0">
              <a:cs typeface="B Nazanin" panose="00000400000000000000" pitchFamily="2" charset="-78"/>
            </a:endParaRPr>
          </a:p>
          <a:p>
            <a:pPr marL="0" lvl="0" indent="0" algn="just">
              <a:buNone/>
            </a:pPr>
            <a:endParaRPr lang="fa-IR" b="1" dirty="0" smtClean="0">
              <a:cs typeface="B Nazanin" panose="00000400000000000000" pitchFamily="2" charset="-78"/>
            </a:endParaRPr>
          </a:p>
          <a:p>
            <a:pPr algn="just"/>
            <a:r>
              <a:rPr lang="fa-IR" b="1" dirty="0">
                <a:cs typeface="B Nazanin" panose="00000400000000000000" pitchFamily="2" charset="-78"/>
              </a:rPr>
              <a:t>رعایت تعادل و تنوع در برنامه غذایی روزانه و با استفاده از گروه های غذایی و جایگزین های آن برای بهبود عملکرد سیستم دفاعی بدن ضروری می باشد.</a:t>
            </a:r>
            <a:endParaRPr lang="en-US" dirty="0">
              <a:cs typeface="B Nazanin" panose="00000400000000000000" pitchFamily="2" charset="-78"/>
            </a:endParaRPr>
          </a:p>
          <a:p>
            <a:pPr lvl="0"/>
            <a:endParaRPr lang="en-US" dirty="0">
              <a:cs typeface="B Nazanin" panose="00000400000000000000" pitchFamily="2" charset="-78"/>
            </a:endParaRPr>
          </a:p>
          <a:p>
            <a:pPr marL="0" indent="0">
              <a:buNone/>
            </a:pPr>
            <a:endParaRPr lang="fa-IR" dirty="0" smtClean="0"/>
          </a:p>
        </p:txBody>
      </p:sp>
    </p:spTree>
    <p:extLst>
      <p:ext uri="{BB962C8B-B14F-4D97-AF65-F5344CB8AC3E}">
        <p14:creationId xmlns:p14="http://schemas.microsoft.com/office/powerpoint/2010/main" val="2886712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fa-IR" sz="3200" dirty="0" smtClean="0">
                <a:solidFill>
                  <a:schemeClr val="tx2"/>
                </a:solidFill>
                <a:cs typeface="B Titr" panose="00000700000000000000" pitchFamily="2" charset="-78"/>
              </a:rPr>
              <a:t>مواد مغذی موثر در تقویت سیستم ایمنی</a:t>
            </a:r>
            <a:endParaRPr lang="fa-IR" sz="3200" dirty="0">
              <a:solidFill>
                <a:schemeClr val="tx2"/>
              </a:solidFill>
              <a:cs typeface="B Titr" panose="00000700000000000000" pitchFamily="2" charset="-78"/>
            </a:endParaRPr>
          </a:p>
        </p:txBody>
      </p:sp>
      <p:sp>
        <p:nvSpPr>
          <p:cNvPr id="3" name="Content Placeholder 2"/>
          <p:cNvSpPr>
            <a:spLocks noGrp="1"/>
          </p:cNvSpPr>
          <p:nvPr>
            <p:ph idx="1"/>
          </p:nvPr>
        </p:nvSpPr>
        <p:spPr>
          <a:xfrm>
            <a:off x="457200" y="1052736"/>
            <a:ext cx="8229600" cy="5073427"/>
          </a:xfrm>
        </p:spPr>
        <p:txBody>
          <a:bodyPr>
            <a:normAutofit fontScale="92500"/>
          </a:bodyPr>
          <a:lstStyle/>
          <a:p>
            <a:pPr lvl="0" algn="just"/>
            <a:r>
              <a:rPr lang="fa-IR" b="1" dirty="0" smtClean="0">
                <a:cs typeface="B Nazanin" panose="00000400000000000000" pitchFamily="2" charset="-78"/>
              </a:rPr>
              <a:t>منابع </a:t>
            </a:r>
            <a:r>
              <a:rPr lang="fa-IR" b="1" dirty="0">
                <a:cs typeface="B Nazanin" panose="00000400000000000000" pitchFamily="2" charset="-78"/>
              </a:rPr>
              <a:t>غذایی ویتامین </a:t>
            </a:r>
            <a:r>
              <a:rPr lang="en-US" b="1" dirty="0">
                <a:cs typeface="B Nazanin" panose="00000400000000000000" pitchFamily="2" charset="-78"/>
              </a:rPr>
              <a:t>A </a:t>
            </a:r>
            <a:r>
              <a:rPr lang="fa-IR" b="1" dirty="0">
                <a:cs typeface="B Nazanin" panose="00000400000000000000" pitchFamily="2" charset="-78"/>
              </a:rPr>
              <a:t> منابع گیاهی شامل میوه ها و سبزی های زرد نارنجی(هویج،کدو حلوایی،موز و انواع مرکبات) منابع حیوانی شامل زرده تخم مرغ،شیر و لبنیات</a:t>
            </a:r>
            <a:endParaRPr lang="en-US" dirty="0">
              <a:cs typeface="B Nazanin" panose="00000400000000000000" pitchFamily="2" charset="-78"/>
            </a:endParaRPr>
          </a:p>
          <a:p>
            <a:pPr lvl="0" algn="just"/>
            <a:r>
              <a:rPr lang="fa-IR" b="1" dirty="0" smtClean="0">
                <a:cs typeface="B Nazanin" panose="00000400000000000000" pitchFamily="2" charset="-78"/>
              </a:rPr>
              <a:t> </a:t>
            </a:r>
            <a:r>
              <a:rPr lang="fa-IR" b="1" dirty="0">
                <a:cs typeface="B Nazanin" panose="00000400000000000000" pitchFamily="2" charset="-78"/>
              </a:rPr>
              <a:t>منابع غذایی ویتامین </a:t>
            </a:r>
            <a:r>
              <a:rPr lang="en-US" b="1" dirty="0">
                <a:cs typeface="B Nazanin" panose="00000400000000000000" pitchFamily="2" charset="-78"/>
              </a:rPr>
              <a:t>D </a:t>
            </a:r>
            <a:r>
              <a:rPr lang="fa-IR" b="1" dirty="0">
                <a:cs typeface="B Nazanin" panose="00000400000000000000" pitchFamily="2" charset="-78"/>
              </a:rPr>
              <a:t> ماهی های چرب لبنیات و زرده تخم مرغ</a:t>
            </a:r>
            <a:endParaRPr lang="en-US" dirty="0">
              <a:cs typeface="B Nazanin" panose="00000400000000000000" pitchFamily="2" charset="-78"/>
            </a:endParaRPr>
          </a:p>
          <a:p>
            <a:pPr lvl="0" algn="just"/>
            <a:r>
              <a:rPr lang="fa-IR" b="1" dirty="0" smtClean="0">
                <a:cs typeface="B Nazanin" panose="00000400000000000000" pitchFamily="2" charset="-78"/>
              </a:rPr>
              <a:t> </a:t>
            </a:r>
            <a:r>
              <a:rPr lang="fa-IR" b="1" dirty="0">
                <a:cs typeface="B Nazanin" panose="00000400000000000000" pitchFamily="2" charset="-78"/>
              </a:rPr>
              <a:t>منابع </a:t>
            </a:r>
            <a:r>
              <a:rPr lang="fa-IR" b="1" dirty="0" smtClean="0">
                <a:cs typeface="B Nazanin" panose="00000400000000000000" pitchFamily="2" charset="-78"/>
              </a:rPr>
              <a:t>غذایی ویتامین </a:t>
            </a:r>
            <a:r>
              <a:rPr lang="en-US" b="1" dirty="0">
                <a:cs typeface="B Nazanin" panose="00000400000000000000" pitchFamily="2" charset="-78"/>
              </a:rPr>
              <a:t>E </a:t>
            </a:r>
            <a:r>
              <a:rPr lang="fa-IR" b="1" dirty="0">
                <a:cs typeface="B Nazanin" panose="00000400000000000000" pitchFamily="2" charset="-78"/>
              </a:rPr>
              <a:t> روغن های مایع مانند کانولا،آفتابگردان و ذرت در طبخ غذا   سبزیجاتی مانند اسفناج،کلم پیچ،سویا و سیب زمینی در وعده های اصلی غذایی   انواع آجیل مانند فندق،بادام،گردو در میان وعده</a:t>
            </a:r>
            <a:endParaRPr lang="en-US" dirty="0">
              <a:cs typeface="B Nazanin" panose="00000400000000000000" pitchFamily="2" charset="-78"/>
            </a:endParaRPr>
          </a:p>
          <a:p>
            <a:pPr algn="just"/>
            <a:endParaRPr lang="fa-IR" dirty="0">
              <a:cs typeface="B Nazanin" panose="00000400000000000000" pitchFamily="2" charset="-78"/>
            </a:endParaRPr>
          </a:p>
        </p:txBody>
      </p:sp>
    </p:spTree>
    <p:extLst>
      <p:ext uri="{BB962C8B-B14F-4D97-AF65-F5344CB8AC3E}">
        <p14:creationId xmlns:p14="http://schemas.microsoft.com/office/powerpoint/2010/main" val="2915910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fa-IR" sz="3200" dirty="0">
                <a:solidFill>
                  <a:schemeClr val="tx2"/>
                </a:solidFill>
                <a:cs typeface="B Titr" panose="00000700000000000000" pitchFamily="2" charset="-78"/>
              </a:rPr>
              <a:t>مواد مغذی موثر در تقویت سیستم ایمنی</a:t>
            </a:r>
            <a:endParaRPr lang="fa-IR" sz="3200" dirty="0"/>
          </a:p>
        </p:txBody>
      </p:sp>
      <p:sp>
        <p:nvSpPr>
          <p:cNvPr id="3" name="Content Placeholder 2"/>
          <p:cNvSpPr>
            <a:spLocks noGrp="1"/>
          </p:cNvSpPr>
          <p:nvPr>
            <p:ph idx="1"/>
          </p:nvPr>
        </p:nvSpPr>
        <p:spPr>
          <a:xfrm>
            <a:off x="457200" y="1196752"/>
            <a:ext cx="8229600" cy="4929411"/>
          </a:xfrm>
        </p:spPr>
        <p:txBody>
          <a:bodyPr>
            <a:normAutofit fontScale="92500"/>
          </a:bodyPr>
          <a:lstStyle/>
          <a:p>
            <a:pPr lvl="0" algn="just"/>
            <a:r>
              <a:rPr lang="fa-IR" b="1" dirty="0">
                <a:cs typeface="B Nazanin" panose="00000400000000000000" pitchFamily="2" charset="-78"/>
              </a:rPr>
              <a:t>منابع غذایی ویتامین های گروه </a:t>
            </a:r>
            <a:r>
              <a:rPr lang="en-US" b="1" dirty="0">
                <a:cs typeface="B Nazanin" panose="00000400000000000000" pitchFamily="2" charset="-78"/>
              </a:rPr>
              <a:t>B</a:t>
            </a:r>
            <a:r>
              <a:rPr lang="fa-IR" b="1" dirty="0">
                <a:cs typeface="B Nazanin" panose="00000400000000000000" pitchFamily="2" charset="-78"/>
              </a:rPr>
              <a:t> انواع سبزی های برگ سبز و میوه ها،شیر و لبنیات،انواع گوشت ها،زرده تخم مرغ،غلات سبوس دار،حبوبات مانند نخود،انواع لوبیا،عدس،باقلا،لپه و ماش،مغزها(پسته،گرده،بادام و فندق)</a:t>
            </a:r>
            <a:endParaRPr lang="en-US" dirty="0">
              <a:cs typeface="B Nazanin" panose="00000400000000000000" pitchFamily="2" charset="-78"/>
            </a:endParaRPr>
          </a:p>
          <a:p>
            <a:pPr lvl="0" algn="just"/>
            <a:r>
              <a:rPr lang="fa-IR" b="1" dirty="0">
                <a:cs typeface="B Nazanin" panose="00000400000000000000" pitchFamily="2" charset="-78"/>
              </a:rPr>
              <a:t>منابع غذایی ویتامین </a:t>
            </a:r>
            <a:r>
              <a:rPr lang="en-US" b="1" dirty="0">
                <a:cs typeface="B Nazanin" panose="00000400000000000000" pitchFamily="2" charset="-78"/>
              </a:rPr>
              <a:t>B12 </a:t>
            </a:r>
            <a:r>
              <a:rPr lang="fa-IR" b="1" dirty="0">
                <a:cs typeface="B Nazanin" panose="00000400000000000000" pitchFamily="2" charset="-78"/>
              </a:rPr>
              <a:t> گوشت </a:t>
            </a:r>
            <a:r>
              <a:rPr lang="fa-IR" b="1" dirty="0" smtClean="0">
                <a:cs typeface="B Nazanin" panose="00000400000000000000" pitchFamily="2" charset="-78"/>
              </a:rPr>
              <a:t>قرمز،ماهی،ماکیان </a:t>
            </a:r>
            <a:br>
              <a:rPr lang="fa-IR" b="1" dirty="0" smtClean="0">
                <a:cs typeface="B Nazanin" panose="00000400000000000000" pitchFamily="2" charset="-78"/>
              </a:rPr>
            </a:br>
            <a:r>
              <a:rPr lang="fa-IR" b="1" dirty="0" smtClean="0">
                <a:cs typeface="B Nazanin" panose="00000400000000000000" pitchFamily="2" charset="-78"/>
              </a:rPr>
              <a:t>تخم </a:t>
            </a:r>
            <a:r>
              <a:rPr lang="fa-IR" b="1" dirty="0">
                <a:cs typeface="B Nazanin" panose="00000400000000000000" pitchFamily="2" charset="-78"/>
              </a:rPr>
              <a:t>مرغ و </a:t>
            </a:r>
            <a:r>
              <a:rPr lang="fa-IR" b="1" dirty="0" smtClean="0">
                <a:cs typeface="B Nazanin" panose="00000400000000000000" pitchFamily="2" charset="-78"/>
              </a:rPr>
              <a:t>لبنیات</a:t>
            </a:r>
          </a:p>
          <a:p>
            <a:pPr algn="just"/>
            <a:r>
              <a:rPr lang="fa-IR" b="1" dirty="0" smtClean="0">
                <a:cs typeface="B Nazanin" panose="00000400000000000000" pitchFamily="2" charset="-78"/>
              </a:rPr>
              <a:t> </a:t>
            </a:r>
            <a:r>
              <a:rPr lang="fa-IR" b="1" dirty="0">
                <a:cs typeface="B Nazanin" panose="00000400000000000000" pitchFamily="2" charset="-78"/>
              </a:rPr>
              <a:t>منابع غذایی حاوی ویتامین </a:t>
            </a:r>
            <a:r>
              <a:rPr lang="en-US" b="1" dirty="0">
                <a:cs typeface="B Nazanin" panose="00000400000000000000" pitchFamily="2" charset="-78"/>
              </a:rPr>
              <a:t>C</a:t>
            </a:r>
            <a:r>
              <a:rPr lang="fa-IR" b="1" dirty="0">
                <a:cs typeface="B Nazanin" panose="00000400000000000000" pitchFamily="2" charset="-78"/>
              </a:rPr>
              <a:t> انواع میوه ها و سبزی ها از جمله سبزی های برگ سبز مانند سبزی خوردن و انواع کلم و گوجه فرنگی جوانه های گندم ماش و شبدر انواع مرکبات مانند لیمو ترش،لیمو شیرین،پرتقال،نارنگی،نارنج و کیوی</a:t>
            </a:r>
            <a:endParaRPr lang="en-US" dirty="0">
              <a:cs typeface="B Nazanin" panose="00000400000000000000" pitchFamily="2" charset="-78"/>
            </a:endParaRPr>
          </a:p>
          <a:p>
            <a:pPr lvl="0" algn="just"/>
            <a:endParaRPr lang="en-US" dirty="0">
              <a:cs typeface="B Nazanin" panose="00000400000000000000" pitchFamily="2" charset="-78"/>
            </a:endParaRPr>
          </a:p>
          <a:p>
            <a:endParaRPr lang="fa-IR" dirty="0"/>
          </a:p>
        </p:txBody>
      </p:sp>
    </p:spTree>
    <p:extLst>
      <p:ext uri="{BB962C8B-B14F-4D97-AF65-F5344CB8AC3E}">
        <p14:creationId xmlns:p14="http://schemas.microsoft.com/office/powerpoint/2010/main" val="1296878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a:solidFill>
                  <a:schemeClr val="tx2"/>
                </a:solidFill>
                <a:cs typeface="B Titr" panose="00000700000000000000" pitchFamily="2" charset="-78"/>
              </a:rPr>
              <a:t>مواد مغذی موثر در تقویت سیستم ایمنی</a:t>
            </a:r>
            <a:endParaRPr lang="fa-IR" sz="3200" dirty="0"/>
          </a:p>
        </p:txBody>
      </p:sp>
      <p:sp>
        <p:nvSpPr>
          <p:cNvPr id="3" name="Content Placeholder 2"/>
          <p:cNvSpPr>
            <a:spLocks noGrp="1"/>
          </p:cNvSpPr>
          <p:nvPr>
            <p:ph idx="1"/>
          </p:nvPr>
        </p:nvSpPr>
        <p:spPr>
          <a:xfrm>
            <a:off x="457200" y="1196752"/>
            <a:ext cx="8229600" cy="4929411"/>
          </a:xfrm>
        </p:spPr>
        <p:txBody>
          <a:bodyPr>
            <a:normAutofit fontScale="85000" lnSpcReduction="20000"/>
          </a:bodyPr>
          <a:lstStyle/>
          <a:p>
            <a:pPr lvl="0" algn="just"/>
            <a:r>
              <a:rPr lang="fa-IR" b="1" dirty="0">
                <a:cs typeface="B Nazanin" panose="00000400000000000000" pitchFamily="2" charset="-78"/>
              </a:rPr>
              <a:t>منابع غذایی آهن منابع حیوانی گوشت قرمز مرغ ماهی منابع گیاهی انواع سبزی ها،حبوبات،میوه های تازه و خشک شده و غلات کامل تخم </a:t>
            </a:r>
            <a:r>
              <a:rPr lang="fa-IR" b="1" dirty="0" smtClean="0">
                <a:cs typeface="B Nazanin" panose="00000400000000000000" pitchFamily="2" charset="-78"/>
              </a:rPr>
              <a:t>مرغ</a:t>
            </a:r>
          </a:p>
          <a:p>
            <a:pPr marL="0" lvl="0" indent="0" algn="just">
              <a:buNone/>
            </a:pPr>
            <a:endParaRPr lang="en-US" dirty="0">
              <a:cs typeface="B Nazanin" panose="00000400000000000000" pitchFamily="2" charset="-78"/>
            </a:endParaRPr>
          </a:p>
          <a:p>
            <a:pPr lvl="0" algn="just"/>
            <a:r>
              <a:rPr lang="fa-IR" b="1" dirty="0">
                <a:cs typeface="B Nazanin" panose="00000400000000000000" pitchFamily="2" charset="-78"/>
              </a:rPr>
              <a:t>مصرف غذاهای غنی از روی  گوشت قرمز،مرغ،ماهی،غلات کامل،حبوبات و تخم مرغ </a:t>
            </a:r>
            <a:endParaRPr lang="fa-IR" b="1" dirty="0" smtClean="0">
              <a:cs typeface="B Nazanin" panose="00000400000000000000" pitchFamily="2" charset="-78"/>
            </a:endParaRPr>
          </a:p>
          <a:p>
            <a:pPr marL="0" lvl="0" indent="0" algn="just">
              <a:buNone/>
            </a:pPr>
            <a:endParaRPr lang="fa-IR" b="1" dirty="0" smtClean="0">
              <a:cs typeface="B Nazanin" panose="00000400000000000000" pitchFamily="2" charset="-78"/>
            </a:endParaRPr>
          </a:p>
          <a:p>
            <a:pPr lvl="0" algn="just"/>
            <a:r>
              <a:rPr lang="fa-IR" b="1" dirty="0">
                <a:cs typeface="B Nazanin" panose="00000400000000000000" pitchFamily="2" charset="-78"/>
              </a:rPr>
              <a:t>مصرف روزانه 8-6 لیوان آب آشامیدنی سالم </a:t>
            </a:r>
            <a:endParaRPr lang="fa-IR" b="1" dirty="0" smtClean="0">
              <a:cs typeface="B Nazanin" panose="00000400000000000000" pitchFamily="2" charset="-78"/>
            </a:endParaRPr>
          </a:p>
          <a:p>
            <a:pPr marL="0" lvl="0" indent="0" algn="just">
              <a:buNone/>
            </a:pPr>
            <a:endParaRPr lang="en-US" dirty="0">
              <a:cs typeface="B Nazanin" panose="00000400000000000000" pitchFamily="2" charset="-78"/>
            </a:endParaRPr>
          </a:p>
          <a:p>
            <a:pPr lvl="0" algn="just"/>
            <a:r>
              <a:rPr lang="fa-IR" b="1" dirty="0">
                <a:cs typeface="B Nazanin" panose="00000400000000000000" pitchFamily="2" charset="-78"/>
              </a:rPr>
              <a:t>از نوشیدن مقادیر زیاد قهوه، چای و بویژه نوشابه های کافئین دار و نوشیدنی های انرژی زا خودداری کنید. زیرا ممکن است به کمبود آب بدن منجر شود. چای کمرنگ ، انواع دمنوش های گیاهی در حد متعادل نیز مفید است</a:t>
            </a:r>
            <a:r>
              <a:rPr lang="en-US" b="1" dirty="0">
                <a:cs typeface="B Nazanin" panose="00000400000000000000" pitchFamily="2" charset="-78"/>
              </a:rPr>
              <a:t>.</a:t>
            </a:r>
            <a:endParaRPr lang="en-US" dirty="0">
              <a:cs typeface="B Nazanin" panose="00000400000000000000" pitchFamily="2" charset="-78"/>
            </a:endParaRPr>
          </a:p>
          <a:p>
            <a:pPr lvl="0" algn="just"/>
            <a:endParaRPr lang="en-US" dirty="0">
              <a:cs typeface="B Nazanin" panose="00000400000000000000" pitchFamily="2" charset="-78"/>
            </a:endParaRPr>
          </a:p>
          <a:p>
            <a:endParaRPr lang="fa-IR" dirty="0"/>
          </a:p>
        </p:txBody>
      </p:sp>
    </p:spTree>
    <p:extLst>
      <p:ext uri="{BB962C8B-B14F-4D97-AF65-F5344CB8AC3E}">
        <p14:creationId xmlns:p14="http://schemas.microsoft.com/office/powerpoint/2010/main" val="1743148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fa-IR" sz="3200" dirty="0">
                <a:solidFill>
                  <a:schemeClr val="tx2"/>
                </a:solidFill>
                <a:cs typeface="B Titr" panose="00000700000000000000" pitchFamily="2" charset="-78"/>
              </a:rPr>
              <a:t>مواد مغذی موثر در </a:t>
            </a:r>
            <a:r>
              <a:rPr lang="fa-IR" sz="3200" dirty="0" smtClean="0">
                <a:solidFill>
                  <a:schemeClr val="tx2"/>
                </a:solidFill>
                <a:cs typeface="B Titr" panose="00000700000000000000" pitchFamily="2" charset="-78"/>
              </a:rPr>
              <a:t>تضعیف </a:t>
            </a:r>
            <a:r>
              <a:rPr lang="fa-IR" sz="3200" dirty="0">
                <a:solidFill>
                  <a:schemeClr val="tx2"/>
                </a:solidFill>
                <a:cs typeface="B Titr" panose="00000700000000000000" pitchFamily="2" charset="-78"/>
              </a:rPr>
              <a:t>سیستم ایمنی</a:t>
            </a:r>
            <a:endParaRPr lang="fa-IR" sz="3200" dirty="0"/>
          </a:p>
        </p:txBody>
      </p:sp>
      <p:sp>
        <p:nvSpPr>
          <p:cNvPr id="3" name="Content Placeholder 2"/>
          <p:cNvSpPr>
            <a:spLocks noGrp="1"/>
          </p:cNvSpPr>
          <p:nvPr>
            <p:ph idx="1"/>
          </p:nvPr>
        </p:nvSpPr>
        <p:spPr>
          <a:xfrm>
            <a:off x="457200" y="1196752"/>
            <a:ext cx="8229600" cy="4929411"/>
          </a:xfrm>
        </p:spPr>
        <p:txBody>
          <a:bodyPr>
            <a:normAutofit lnSpcReduction="10000"/>
          </a:bodyPr>
          <a:lstStyle/>
          <a:p>
            <a:pPr algn="just"/>
            <a:r>
              <a:rPr lang="fa-IR" sz="2400" b="1" dirty="0">
                <a:cs typeface="B Nazanin" panose="00000400000000000000" pitchFamily="2" charset="-78"/>
              </a:rPr>
              <a:t>مصرف زیاد قند و نمک و چربی سیستم </a:t>
            </a:r>
            <a:r>
              <a:rPr lang="fa-IR" sz="2400" b="1" dirty="0" smtClean="0">
                <a:cs typeface="B Nazanin" panose="00000400000000000000" pitchFamily="2" charset="-78"/>
              </a:rPr>
              <a:t>ایمنی </a:t>
            </a:r>
            <a:r>
              <a:rPr lang="fa-IR" sz="2400" b="1" dirty="0">
                <a:cs typeface="B Nazanin" panose="00000400000000000000" pitchFamily="2" charset="-78"/>
              </a:rPr>
              <a:t>را روز به روز ضعیفتر می کند و احتمال ابتلای </a:t>
            </a:r>
            <a:r>
              <a:rPr lang="fa-IR" sz="2400" b="1" dirty="0" smtClean="0">
                <a:cs typeface="B Nazanin" panose="00000400000000000000" pitchFamily="2" charset="-78"/>
              </a:rPr>
              <a:t> </a:t>
            </a:r>
            <a:r>
              <a:rPr lang="fa-IR" sz="2400" b="1" dirty="0">
                <a:cs typeface="B Nazanin" panose="00000400000000000000" pitchFamily="2" charset="-78"/>
              </a:rPr>
              <a:t>به کرونا را افزایش می دهد.  </a:t>
            </a:r>
            <a:endParaRPr lang="fa-IR" sz="2400" b="1" dirty="0" smtClean="0">
              <a:cs typeface="B Nazanin" panose="00000400000000000000" pitchFamily="2" charset="-78"/>
            </a:endParaRPr>
          </a:p>
          <a:p>
            <a:pPr lvl="0" algn="just"/>
            <a:r>
              <a:rPr lang="fa-IR" sz="2400" b="1" dirty="0">
                <a:cs typeface="B Nazanin" panose="00000400000000000000" pitchFamily="2" charset="-78"/>
              </a:rPr>
              <a:t>توجه به نشانگر رنگی تغذیه ای، تضمین خرید مواد غذایی سالمتر و سیستم ایمنی قویتر برای مقابله با کرونا</a:t>
            </a:r>
            <a:endParaRPr lang="en-US" sz="2400" dirty="0">
              <a:cs typeface="B Nazanin" panose="00000400000000000000" pitchFamily="2" charset="-78"/>
            </a:endParaRPr>
          </a:p>
          <a:p>
            <a:pPr algn="just"/>
            <a:endParaRPr lang="en-US" sz="2400" b="1" dirty="0">
              <a:cs typeface="B Nazanin" panose="00000400000000000000" pitchFamily="2" charset="-78"/>
            </a:endParaRPr>
          </a:p>
          <a:p>
            <a:pPr lvl="0" algn="just"/>
            <a:endParaRPr lang="fa-IR" dirty="0" smtClean="0">
              <a:cs typeface="B Nazanin" panose="00000400000000000000" pitchFamily="2" charset="-78"/>
            </a:endParaRPr>
          </a:p>
          <a:p>
            <a:pPr lvl="0" algn="just"/>
            <a:endParaRPr lang="fa-IR" dirty="0">
              <a:cs typeface="B Nazanin" panose="00000400000000000000" pitchFamily="2" charset="-78"/>
            </a:endParaRPr>
          </a:p>
          <a:p>
            <a:pPr algn="just"/>
            <a:r>
              <a:rPr lang="fa-IR" sz="1400" b="1" dirty="0">
                <a:solidFill>
                  <a:schemeClr val="accent2"/>
                </a:solidFill>
                <a:cs typeface="B Nazanin" panose="00000400000000000000" pitchFamily="2" charset="-78"/>
              </a:rPr>
              <a:t>رنگ قرمز: </a:t>
            </a:r>
            <a:r>
              <a:rPr lang="fa-IR" sz="1400" b="1" dirty="0">
                <a:cs typeface="B Nazanin" panose="00000400000000000000" pitchFamily="2" charset="-78"/>
              </a:rPr>
              <a:t>این رنگ نشان دهنده بالا بودن ماده مورد نظر در محصول غذایی می باشد که احتیاط در مصرف آن برای افراد با چربی و قند خون بالا لازم است</a:t>
            </a:r>
            <a:r>
              <a:rPr lang="en-US" sz="1400" b="1" dirty="0" smtClean="0">
                <a:cs typeface="B Nazanin" panose="00000400000000000000" pitchFamily="2" charset="-78"/>
              </a:rPr>
              <a:t>.</a:t>
            </a:r>
            <a:endParaRPr lang="fa-IR" sz="1400" b="1" dirty="0" smtClean="0">
              <a:cs typeface="B Nazanin" panose="00000400000000000000" pitchFamily="2" charset="-78"/>
            </a:endParaRPr>
          </a:p>
          <a:p>
            <a:pPr marL="0" indent="0" algn="just">
              <a:buNone/>
            </a:pPr>
            <a:endParaRPr lang="fa-IR" sz="1400" b="1" dirty="0" smtClean="0">
              <a:cs typeface="B Nazanin" panose="00000400000000000000" pitchFamily="2" charset="-78"/>
            </a:endParaRPr>
          </a:p>
          <a:p>
            <a:pPr algn="just"/>
            <a:r>
              <a:rPr lang="fa-IR" sz="1400" b="1" dirty="0">
                <a:solidFill>
                  <a:schemeClr val="accent6"/>
                </a:solidFill>
                <a:cs typeface="B Nazanin" panose="00000400000000000000" pitchFamily="2" charset="-78"/>
              </a:rPr>
              <a:t>رنگ نارنجی</a:t>
            </a:r>
            <a:r>
              <a:rPr lang="fa-IR" sz="1400" dirty="0">
                <a:solidFill>
                  <a:schemeClr val="accent6"/>
                </a:solidFill>
                <a:cs typeface="B Nazanin" panose="00000400000000000000" pitchFamily="2" charset="-78"/>
              </a:rPr>
              <a:t>: </a:t>
            </a:r>
            <a:r>
              <a:rPr lang="fa-IR" sz="1400" b="1" dirty="0">
                <a:cs typeface="B Nazanin" panose="00000400000000000000" pitchFamily="2" charset="-78"/>
              </a:rPr>
              <a:t>این رنگ نشان دهنده میزان متوسطی از ماده مورد نظر در محصول غذایی می باشد و مشکلات تغذیه ای خاصی را ایجاد نمی کند ولی به مصرف کننده هشدار می دهد از مصرف مکرر این محصول غذایی پرهیز کند</a:t>
            </a:r>
            <a:r>
              <a:rPr lang="en-US" sz="1400" b="1" dirty="0" smtClean="0">
                <a:cs typeface="B Nazanin" panose="00000400000000000000" pitchFamily="2" charset="-78"/>
              </a:rPr>
              <a:t>.</a:t>
            </a:r>
            <a:endParaRPr lang="fa-IR" sz="1400" b="1" dirty="0" smtClean="0">
              <a:cs typeface="B Nazanin" panose="00000400000000000000" pitchFamily="2" charset="-78"/>
            </a:endParaRPr>
          </a:p>
          <a:p>
            <a:pPr marL="0" indent="0" algn="just">
              <a:buNone/>
            </a:pPr>
            <a:endParaRPr lang="en-US" sz="1400" dirty="0">
              <a:cs typeface="B Nazanin" panose="00000400000000000000" pitchFamily="2" charset="-78"/>
            </a:endParaRPr>
          </a:p>
          <a:p>
            <a:pPr algn="just"/>
            <a:r>
              <a:rPr lang="fa-IR" sz="1500" b="1" dirty="0">
                <a:solidFill>
                  <a:srgbClr val="00B050"/>
                </a:solidFill>
                <a:cs typeface="B Nazanin" panose="00000400000000000000" pitchFamily="2" charset="-78"/>
              </a:rPr>
              <a:t>رنگ سبز</a:t>
            </a:r>
            <a:r>
              <a:rPr lang="fa-IR" sz="1500" dirty="0">
                <a:solidFill>
                  <a:srgbClr val="00B050"/>
                </a:solidFill>
                <a:cs typeface="B Nazanin" panose="00000400000000000000" pitchFamily="2" charset="-78"/>
              </a:rPr>
              <a:t>: </a:t>
            </a:r>
            <a:r>
              <a:rPr lang="fa-IR" sz="1500" b="1" dirty="0">
                <a:cs typeface="B Nazanin" panose="00000400000000000000" pitchFamily="2" charset="-78"/>
              </a:rPr>
              <a:t>رنگ سبز نشان دهنده بهترین محدوده تغذیه ای برای تمام مصارف بوده و از نظر تغذیه ای برای کسی مشکل ساز نمی باشد، تمامی موارد ذکر شده را به میزان مناسبی داشته و به عنوان محصول سالم توصیه می شود</a:t>
            </a:r>
            <a:r>
              <a:rPr lang="en-US" sz="1500" b="1" dirty="0">
                <a:cs typeface="B Nazanin" panose="00000400000000000000" pitchFamily="2" charset="-78"/>
              </a:rPr>
              <a:t>.</a:t>
            </a:r>
            <a:endParaRPr lang="en-US" sz="1500" dirty="0">
              <a:cs typeface="B Nazanin" panose="00000400000000000000" pitchFamily="2" charset="-78"/>
            </a:endParaRPr>
          </a:p>
          <a:p>
            <a:pPr marL="0" lvl="0" indent="0" algn="just">
              <a:buNone/>
            </a:pPr>
            <a:endParaRPr lang="en-US" dirty="0">
              <a:cs typeface="B Nazanin" panose="00000400000000000000" pitchFamily="2" charset="-78"/>
            </a:endParaRPr>
          </a:p>
          <a:p>
            <a:endParaRPr lang="fa-IR"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827584" y="2492896"/>
            <a:ext cx="3162300" cy="15308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818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fa-IR" sz="3200" dirty="0">
                <a:solidFill>
                  <a:schemeClr val="tx2"/>
                </a:solidFill>
                <a:cs typeface="B Titr" panose="00000700000000000000" pitchFamily="2" charset="-78"/>
              </a:rPr>
              <a:t>مواد مغذی موثر در </a:t>
            </a:r>
            <a:r>
              <a:rPr lang="fa-IR" sz="3200" dirty="0" smtClean="0">
                <a:solidFill>
                  <a:schemeClr val="tx2"/>
                </a:solidFill>
                <a:cs typeface="B Titr" panose="00000700000000000000" pitchFamily="2" charset="-78"/>
              </a:rPr>
              <a:t>تضعیف </a:t>
            </a:r>
            <a:r>
              <a:rPr lang="fa-IR" sz="3200" dirty="0">
                <a:solidFill>
                  <a:schemeClr val="tx2"/>
                </a:solidFill>
                <a:cs typeface="B Titr" panose="00000700000000000000" pitchFamily="2" charset="-78"/>
              </a:rPr>
              <a:t>سیستم ایمنی</a:t>
            </a:r>
            <a:endParaRPr lang="fa-IR" sz="3200" dirty="0"/>
          </a:p>
        </p:txBody>
      </p:sp>
      <p:sp>
        <p:nvSpPr>
          <p:cNvPr id="3" name="Content Placeholder 2"/>
          <p:cNvSpPr>
            <a:spLocks noGrp="1"/>
          </p:cNvSpPr>
          <p:nvPr>
            <p:ph idx="1"/>
          </p:nvPr>
        </p:nvSpPr>
        <p:spPr>
          <a:xfrm>
            <a:off x="457200" y="1196752"/>
            <a:ext cx="8229600" cy="4929411"/>
          </a:xfrm>
        </p:spPr>
        <p:txBody>
          <a:bodyPr>
            <a:normAutofit lnSpcReduction="10000"/>
          </a:bodyPr>
          <a:lstStyle/>
          <a:p>
            <a:pPr lvl="0" algn="just"/>
            <a:r>
              <a:rPr lang="fa-IR" sz="2600" b="1" dirty="0">
                <a:cs typeface="B Nazanin" panose="00000400000000000000" pitchFamily="2" charset="-78"/>
              </a:rPr>
              <a:t>اجتناب از مصرف سوسیس و کالباس و سایر فست فودها و غذاهای چرب و </a:t>
            </a:r>
            <a:r>
              <a:rPr lang="fa-IR" sz="2600" b="1" dirty="0" smtClean="0">
                <a:cs typeface="B Nazanin" panose="00000400000000000000" pitchFamily="2" charset="-78"/>
              </a:rPr>
              <a:t>سنگین</a:t>
            </a:r>
          </a:p>
          <a:p>
            <a:pPr marL="0" lvl="0" indent="0" algn="just">
              <a:buNone/>
            </a:pPr>
            <a:endParaRPr lang="en-US" sz="2600" dirty="0">
              <a:cs typeface="B Nazanin" panose="00000400000000000000" pitchFamily="2" charset="-78"/>
            </a:endParaRPr>
          </a:p>
          <a:p>
            <a:pPr lvl="0" algn="just"/>
            <a:r>
              <a:rPr lang="fa-IR" sz="2600" b="1" dirty="0">
                <a:cs typeface="B Nazanin" panose="00000400000000000000" pitchFamily="2" charset="-78"/>
              </a:rPr>
              <a:t>اجتناب از خوردن غذاهایی که خوب پخته نشده اند مثل تخم مرغ عسلی و </a:t>
            </a:r>
            <a:r>
              <a:rPr lang="fa-IR" sz="2600" b="1" dirty="0" smtClean="0">
                <a:cs typeface="B Nazanin" panose="00000400000000000000" pitchFamily="2" charset="-78"/>
              </a:rPr>
              <a:t>نیمرو</a:t>
            </a:r>
          </a:p>
          <a:p>
            <a:pPr marL="0" lvl="0" indent="0" algn="just">
              <a:buNone/>
            </a:pPr>
            <a:endParaRPr lang="en-US" sz="2600" dirty="0">
              <a:cs typeface="B Nazanin" panose="00000400000000000000" pitchFamily="2" charset="-78"/>
            </a:endParaRPr>
          </a:p>
          <a:p>
            <a:pPr lvl="0" algn="just"/>
            <a:r>
              <a:rPr lang="fa-IR" sz="2600" b="1" dirty="0">
                <a:cs typeface="B Nazanin" panose="00000400000000000000" pitchFamily="2" charset="-78"/>
              </a:rPr>
              <a:t>کاهش مصرف غذاهای چرب و سرخ شده  و پر </a:t>
            </a:r>
            <a:r>
              <a:rPr lang="fa-IR" sz="2600" b="1" dirty="0" smtClean="0">
                <a:cs typeface="B Nazanin" panose="00000400000000000000" pitchFamily="2" charset="-78"/>
              </a:rPr>
              <a:t>ادویه</a:t>
            </a:r>
            <a:endParaRPr lang="en-US" sz="2600" b="1" dirty="0" smtClean="0">
              <a:cs typeface="B Nazanin" panose="00000400000000000000" pitchFamily="2" charset="-78"/>
            </a:endParaRPr>
          </a:p>
          <a:p>
            <a:pPr marL="0" lvl="0" indent="0" algn="just">
              <a:buNone/>
            </a:pPr>
            <a:r>
              <a:rPr lang="en-US" sz="2600" b="1" dirty="0" smtClean="0">
                <a:cs typeface="B Nazanin" panose="00000400000000000000" pitchFamily="2" charset="-78"/>
              </a:rPr>
              <a:t>  </a:t>
            </a:r>
            <a:endParaRPr lang="en-US" sz="2600" dirty="0">
              <a:cs typeface="B Nazanin" panose="00000400000000000000" pitchFamily="2" charset="-78"/>
            </a:endParaRPr>
          </a:p>
          <a:p>
            <a:pPr lvl="0" algn="just"/>
            <a:r>
              <a:rPr lang="fa-IR" sz="2600" b="1" dirty="0">
                <a:cs typeface="B Nazanin" panose="00000400000000000000" pitchFamily="2" charset="-78"/>
              </a:rPr>
              <a:t>مصرف نکردن نوشیدنی های گازدار و یا آب میوه های صنعتی به دلیل داشتن قند زیاد در نوشابه ها و نوشیدنی های شیرین مانند نوشابه های صنعتی، آب میوه های صنعتی و شیرهای طعم دار مصرف آنها که موجب تحریک سیستم ایمنی و تضعیف آن می شود را محدود کنید.</a:t>
            </a:r>
            <a:endParaRPr lang="en-US" sz="2600" dirty="0">
              <a:cs typeface="B Nazanin" panose="00000400000000000000" pitchFamily="2" charset="-78"/>
            </a:endParaRPr>
          </a:p>
          <a:p>
            <a:pPr marL="0" lvl="0" indent="0" algn="just">
              <a:buNone/>
            </a:pPr>
            <a:endParaRPr lang="en-US" dirty="0">
              <a:cs typeface="B Nazanin" panose="00000400000000000000" pitchFamily="2" charset="-78"/>
            </a:endParaRPr>
          </a:p>
          <a:p>
            <a:endParaRPr lang="fa-IR" dirty="0"/>
          </a:p>
        </p:txBody>
      </p:sp>
    </p:spTree>
    <p:extLst>
      <p:ext uri="{BB962C8B-B14F-4D97-AF65-F5344CB8AC3E}">
        <p14:creationId xmlns:p14="http://schemas.microsoft.com/office/powerpoint/2010/main" val="3073914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fa-IR" sz="3200" dirty="0" smtClean="0">
                <a:solidFill>
                  <a:schemeClr val="accent1"/>
                </a:solidFill>
                <a:cs typeface="B Titr" panose="00000700000000000000" pitchFamily="2" charset="-78"/>
              </a:rPr>
              <a:t>توصیه های کلی در پیشگیری از کرونا</a:t>
            </a:r>
            <a:endParaRPr lang="fa-IR" sz="3200" dirty="0">
              <a:solidFill>
                <a:schemeClr val="accent1"/>
              </a:solidFill>
              <a:cs typeface="B Titr" panose="00000700000000000000" pitchFamily="2" charset="-78"/>
            </a:endParaRPr>
          </a:p>
        </p:txBody>
      </p:sp>
      <p:sp>
        <p:nvSpPr>
          <p:cNvPr id="3" name="Content Placeholder 2"/>
          <p:cNvSpPr>
            <a:spLocks noGrp="1"/>
          </p:cNvSpPr>
          <p:nvPr>
            <p:ph idx="1"/>
          </p:nvPr>
        </p:nvSpPr>
        <p:spPr>
          <a:xfrm>
            <a:off x="457200" y="1124744"/>
            <a:ext cx="8229600" cy="5001419"/>
          </a:xfrm>
        </p:spPr>
        <p:txBody>
          <a:bodyPr>
            <a:normAutofit fontScale="92500"/>
          </a:bodyPr>
          <a:lstStyle/>
          <a:p>
            <a:pPr lvl="0" algn="just"/>
            <a:r>
              <a:rPr lang="fa-IR" sz="2600" dirty="0">
                <a:cs typeface="B Nazanin" panose="00000400000000000000" pitchFamily="2" charset="-78"/>
              </a:rPr>
              <a:t>با تغذیه صحیح و تقویت سیستم ایمنی بدن می توان از ابتلا به کرونا پیشگیری کرد</a:t>
            </a:r>
            <a:r>
              <a:rPr lang="en-US" sz="2600" dirty="0" smtClean="0">
                <a:cs typeface="B Nazanin" panose="00000400000000000000" pitchFamily="2" charset="-78"/>
              </a:rPr>
              <a:t>.</a:t>
            </a:r>
            <a:endParaRPr lang="fa-IR" sz="2600" dirty="0" smtClean="0">
              <a:cs typeface="B Nazanin" panose="00000400000000000000" pitchFamily="2" charset="-78"/>
            </a:endParaRPr>
          </a:p>
          <a:p>
            <a:pPr marL="0" lvl="0" indent="0" algn="just">
              <a:buNone/>
            </a:pPr>
            <a:endParaRPr lang="en-US" sz="2600" dirty="0">
              <a:cs typeface="B Nazanin" panose="00000400000000000000" pitchFamily="2" charset="-78"/>
            </a:endParaRPr>
          </a:p>
          <a:p>
            <a:pPr lvl="0" algn="just"/>
            <a:r>
              <a:rPr lang="fa-IR" sz="2600" dirty="0">
                <a:cs typeface="B Nazanin" panose="00000400000000000000" pitchFamily="2" charset="-78"/>
              </a:rPr>
              <a:t>تغذیه صحیح به معنی مصرف مواد غذایی گران قیمت نیست. با استفاده از جایگزین های مواد غذایی می توان تغذیه ای صحیح و متناسب با اقتصاد خانواده داشت</a:t>
            </a:r>
            <a:r>
              <a:rPr lang="en-US" sz="2600" dirty="0">
                <a:cs typeface="B Nazanin" panose="00000400000000000000" pitchFamily="2" charset="-78"/>
              </a:rPr>
              <a:t>. </a:t>
            </a:r>
            <a:r>
              <a:rPr lang="fa-IR" sz="2600" dirty="0">
                <a:cs typeface="B Nazanin" panose="00000400000000000000" pitchFamily="2" charset="-78"/>
              </a:rPr>
              <a:t>هیچ ماده غذایی به تنهایی نمیتواند معجزه کند. تحت تاثیر شایعات در مصرف برخی اقلام غذایی یا دمنوش ها افراط ننمایید. تنوع و تعادل را در برنامه غذایی خود رعایت کنید.</a:t>
            </a:r>
            <a:endParaRPr lang="en-US" sz="2600" dirty="0">
              <a:cs typeface="B Nazanin" panose="00000400000000000000" pitchFamily="2" charset="-78"/>
            </a:endParaRPr>
          </a:p>
          <a:p>
            <a:pPr algn="just"/>
            <a:endParaRPr lang="en-US" sz="2600" dirty="0">
              <a:cs typeface="B Nazanin" panose="00000400000000000000" pitchFamily="2" charset="-78"/>
            </a:endParaRPr>
          </a:p>
          <a:p>
            <a:pPr lvl="0" algn="just"/>
            <a:r>
              <a:rPr lang="fa-IR" sz="2600" dirty="0">
                <a:cs typeface="B Nazanin" panose="00000400000000000000" pitchFamily="2" charset="-78"/>
              </a:rPr>
              <a:t>برای تقویت سیستم ایمنی بدن به اندازه کافی از منابع پروتئینی،ویتامینها و مینرالها استفاده کنید</a:t>
            </a:r>
            <a:r>
              <a:rPr lang="en-US" sz="2600" dirty="0" smtClean="0">
                <a:cs typeface="B Nazanin" panose="00000400000000000000" pitchFamily="2" charset="-78"/>
              </a:rPr>
              <a:t>.</a:t>
            </a:r>
            <a:endParaRPr lang="fa-IR" sz="2600" dirty="0" smtClean="0">
              <a:cs typeface="B Nazanin" panose="00000400000000000000" pitchFamily="2" charset="-78"/>
            </a:endParaRPr>
          </a:p>
          <a:p>
            <a:pPr marL="0" lvl="0" indent="0" algn="just">
              <a:buNone/>
            </a:pPr>
            <a:endParaRPr lang="en-US" sz="2600" dirty="0">
              <a:cs typeface="B Nazanin" panose="00000400000000000000" pitchFamily="2" charset="-78"/>
            </a:endParaRPr>
          </a:p>
          <a:p>
            <a:pPr lvl="0" algn="just"/>
            <a:r>
              <a:rPr lang="fa-IR" sz="2600" dirty="0">
                <a:cs typeface="B Nazanin" panose="00000400000000000000" pitchFamily="2" charset="-78"/>
              </a:rPr>
              <a:t>تخم مرغ منبع بسیار مناسبی از پروتئین و مواد مغذی متنوع است.</a:t>
            </a:r>
            <a:endParaRPr lang="en-US" sz="2600" dirty="0">
              <a:cs typeface="B Nazanin" panose="00000400000000000000" pitchFamily="2" charset="-78"/>
            </a:endParaRPr>
          </a:p>
          <a:p>
            <a:endParaRPr lang="fa-IR" dirty="0"/>
          </a:p>
        </p:txBody>
      </p:sp>
    </p:spTree>
    <p:extLst>
      <p:ext uri="{BB962C8B-B14F-4D97-AF65-F5344CB8AC3E}">
        <p14:creationId xmlns:p14="http://schemas.microsoft.com/office/powerpoint/2010/main" val="2278526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fa-IR" sz="3200" dirty="0" smtClean="0">
                <a:solidFill>
                  <a:schemeClr val="accent1"/>
                </a:solidFill>
                <a:cs typeface="B Titr" panose="00000700000000000000" pitchFamily="2" charset="-78"/>
              </a:rPr>
              <a:t>توصیه های کلی در پیشگیری از کرونا</a:t>
            </a:r>
            <a:endParaRPr lang="fa-IR" sz="3200" dirty="0">
              <a:solidFill>
                <a:schemeClr val="accent1"/>
              </a:solidFill>
              <a:cs typeface="B Titr" panose="00000700000000000000" pitchFamily="2" charset="-78"/>
            </a:endParaRPr>
          </a:p>
        </p:txBody>
      </p:sp>
      <p:sp>
        <p:nvSpPr>
          <p:cNvPr id="3" name="Content Placeholder 2"/>
          <p:cNvSpPr>
            <a:spLocks noGrp="1"/>
          </p:cNvSpPr>
          <p:nvPr>
            <p:ph idx="1"/>
          </p:nvPr>
        </p:nvSpPr>
        <p:spPr>
          <a:xfrm>
            <a:off x="457200" y="1124744"/>
            <a:ext cx="8229600" cy="5001419"/>
          </a:xfrm>
        </p:spPr>
        <p:txBody>
          <a:bodyPr>
            <a:normAutofit/>
          </a:bodyPr>
          <a:lstStyle/>
          <a:p>
            <a:pPr lvl="0" algn="just"/>
            <a:r>
              <a:rPr lang="fa-IR" sz="2600" dirty="0">
                <a:cs typeface="B Nazanin" panose="00000400000000000000" pitchFamily="2" charset="-78"/>
              </a:rPr>
              <a:t>حبوبات منبع خوبی از پروتئین است که همراه با غلات ارزش غذایی معادل گوشت خواهد داشت</a:t>
            </a:r>
            <a:r>
              <a:rPr lang="en-US" sz="2600" dirty="0">
                <a:cs typeface="B Nazanin" panose="00000400000000000000" pitchFamily="2" charset="-78"/>
              </a:rPr>
              <a:t>.</a:t>
            </a:r>
            <a:r>
              <a:rPr lang="ar-SA" sz="2600" dirty="0">
                <a:cs typeface="B Nazanin" panose="00000400000000000000" pitchFamily="2" charset="-78"/>
              </a:rPr>
              <a:t> برنج را بیشتر به صورت مخلوط با حبوبات مثل باقلا پلو، عدس پلو، ماش پلو، لوبیا چشم بلبلی با پلو، و یا عدس یا ماش را با نان مصرف کنید تا پروتئینی با ارزش غذایی گوشت به بدنتان برسد.</a:t>
            </a:r>
            <a:endParaRPr lang="en-US" sz="2600" dirty="0">
              <a:cs typeface="B Nazanin" panose="00000400000000000000" pitchFamily="2" charset="-78"/>
            </a:endParaRPr>
          </a:p>
          <a:p>
            <a:pPr marL="0" indent="0" algn="just">
              <a:buNone/>
            </a:pPr>
            <a:endParaRPr lang="en-US" sz="2600" dirty="0">
              <a:cs typeface="B Nazanin" panose="00000400000000000000" pitchFamily="2" charset="-78"/>
            </a:endParaRPr>
          </a:p>
          <a:p>
            <a:pPr lvl="0" algn="just"/>
            <a:r>
              <a:rPr lang="fa-IR" sz="2600" dirty="0">
                <a:cs typeface="B Nazanin" panose="00000400000000000000" pitchFamily="2" charset="-78"/>
              </a:rPr>
              <a:t>برای پیشگیری از کرونا در کنار هر وعده غذایی از سالاد و یا سبزی خوردن استفاده کنید. مصرف سس های چرب که معمولا  نمک و شکر زیادی هم دارند را محدود کنید و سالاد خود را با چاشنی هایی مثل انواع سرکه، آبغوره، آبلیمو، آب نارنج و سبزیجات معطر میل کنید</a:t>
            </a:r>
            <a:r>
              <a:rPr lang="fa-IR" sz="2600" dirty="0" smtClean="0">
                <a:cs typeface="B Nazanin" panose="00000400000000000000" pitchFamily="2" charset="-78"/>
              </a:rPr>
              <a:t>.</a:t>
            </a:r>
          </a:p>
          <a:p>
            <a:pPr marL="0" lvl="0" indent="0" algn="just">
              <a:buNone/>
            </a:pPr>
            <a:endParaRPr lang="en-US" sz="2600" dirty="0">
              <a:cs typeface="B Nazanin" panose="00000400000000000000" pitchFamily="2" charset="-78"/>
            </a:endParaRPr>
          </a:p>
          <a:p>
            <a:pPr lvl="0" algn="just"/>
            <a:r>
              <a:rPr lang="fa-IR" sz="2600" dirty="0">
                <a:cs typeface="B Nazanin" panose="00000400000000000000" pitchFamily="2" charset="-78"/>
              </a:rPr>
              <a:t>روزانه ماست ، پنیر و شیر کم چرب مصرف کنید.</a:t>
            </a:r>
            <a:endParaRPr lang="en-US" sz="2600" dirty="0">
              <a:cs typeface="B Nazanin" panose="00000400000000000000" pitchFamily="2" charset="-78"/>
            </a:endParaRPr>
          </a:p>
          <a:p>
            <a:endParaRPr lang="fa-IR" dirty="0"/>
          </a:p>
        </p:txBody>
      </p:sp>
    </p:spTree>
    <p:extLst>
      <p:ext uri="{BB962C8B-B14F-4D97-AF65-F5344CB8AC3E}">
        <p14:creationId xmlns:p14="http://schemas.microsoft.com/office/powerpoint/2010/main" val="406320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FOOD0007"/>
          <p:cNvPicPr>
            <a:picLocks noChangeAspect="1" noChangeArrowheads="1"/>
          </p:cNvPicPr>
          <p:nvPr/>
        </p:nvPicPr>
        <p:blipFill>
          <a:blip r:embed="rId3" cstate="print"/>
          <a:srcRect/>
          <a:stretch>
            <a:fillRect/>
          </a:stretch>
        </p:blipFill>
        <p:spPr bwMode="auto">
          <a:xfrm>
            <a:off x="250825" y="1916113"/>
            <a:ext cx="6265863" cy="4733925"/>
          </a:xfrm>
          <a:prstGeom prst="rect">
            <a:avLst/>
          </a:prstGeom>
          <a:noFill/>
          <a:ln w="9525">
            <a:noFill/>
            <a:miter lim="800000"/>
            <a:headEnd/>
            <a:tailEnd/>
          </a:ln>
        </p:spPr>
      </p:pic>
      <p:sp>
        <p:nvSpPr>
          <p:cNvPr id="29699" name="Rectangle 3"/>
          <p:cNvSpPr>
            <a:spLocks noGrp="1" noRot="1" noChangeArrowheads="1"/>
          </p:cNvSpPr>
          <p:nvPr>
            <p:ph idx="1"/>
          </p:nvPr>
        </p:nvSpPr>
        <p:spPr/>
        <p:txBody>
          <a:bodyPr/>
          <a:lstStyle/>
          <a:p>
            <a:pPr eaLnBrk="1" hangingPunct="1">
              <a:buClr>
                <a:srgbClr val="000066"/>
              </a:buClr>
            </a:pPr>
            <a:r>
              <a:rPr lang="en-US" sz="3600" b="1" dirty="0" smtClean="0">
                <a:ea typeface="Yagut"/>
                <a:cs typeface="Yagut"/>
              </a:rPr>
              <a:t> </a:t>
            </a:r>
            <a:r>
              <a:rPr lang="ar-SA" b="1" dirty="0" smtClean="0">
                <a:ea typeface="Yagut"/>
                <a:cs typeface="B Titr" pitchFamily="2" charset="-78"/>
              </a:rPr>
              <a:t>انرژی</a:t>
            </a:r>
            <a:endParaRPr lang="en-US" b="1" dirty="0" smtClean="0">
              <a:ea typeface="Yagut"/>
              <a:cs typeface="B Titr" pitchFamily="2" charset="-78"/>
            </a:endParaRPr>
          </a:p>
          <a:p>
            <a:pPr eaLnBrk="1" hangingPunct="1"/>
            <a:r>
              <a:rPr lang="ar-SA" b="1" dirty="0" smtClean="0">
                <a:ea typeface="Yagut"/>
                <a:cs typeface="B Titr" pitchFamily="2" charset="-78"/>
              </a:rPr>
              <a:t>فیبر</a:t>
            </a:r>
            <a:endParaRPr lang="en-US" b="1" dirty="0" smtClean="0">
              <a:ea typeface="Yagut"/>
              <a:cs typeface="B Titr" pitchFamily="2" charset="-78"/>
            </a:endParaRPr>
          </a:p>
          <a:p>
            <a:pPr eaLnBrk="1" hangingPunct="1"/>
            <a:r>
              <a:rPr lang="ar-SA" b="1" dirty="0" smtClean="0">
                <a:ea typeface="Yagut"/>
                <a:cs typeface="B Titr" pitchFamily="2" charset="-78"/>
              </a:rPr>
              <a:t>ریبوفلاوین</a:t>
            </a:r>
            <a:endParaRPr lang="en-US" b="1" dirty="0" smtClean="0">
              <a:ea typeface="Yagut"/>
              <a:cs typeface="B Titr" pitchFamily="2" charset="-78"/>
            </a:endParaRPr>
          </a:p>
          <a:p>
            <a:pPr eaLnBrk="1" hangingPunct="1"/>
            <a:r>
              <a:rPr lang="ar-SA" b="1" dirty="0" smtClean="0">
                <a:ea typeface="Yagut"/>
                <a:cs typeface="B Titr" pitchFamily="2" charset="-78"/>
              </a:rPr>
              <a:t>تیامین</a:t>
            </a:r>
            <a:r>
              <a:rPr lang="en-US" b="1" dirty="0" smtClean="0">
                <a:ea typeface="Yagut"/>
                <a:cs typeface="B Titr" pitchFamily="2" charset="-78"/>
              </a:rPr>
              <a:t> </a:t>
            </a:r>
          </a:p>
          <a:p>
            <a:pPr eaLnBrk="1" hangingPunct="1"/>
            <a:r>
              <a:rPr lang="ar-SA" b="1" dirty="0" smtClean="0">
                <a:ea typeface="Yagut"/>
                <a:cs typeface="B Titr" pitchFamily="2" charset="-78"/>
              </a:rPr>
              <a:t>نیاسین</a:t>
            </a:r>
            <a:endParaRPr lang="en-US" b="1" dirty="0" smtClean="0">
              <a:ea typeface="Yagut"/>
              <a:cs typeface="B Titr" pitchFamily="2" charset="-78"/>
            </a:endParaRPr>
          </a:p>
          <a:p>
            <a:pPr eaLnBrk="1" hangingPunct="1"/>
            <a:r>
              <a:rPr lang="ar-SA" b="1" dirty="0" smtClean="0">
                <a:ea typeface="Yagut"/>
                <a:cs typeface="B Titr" pitchFamily="2" charset="-78"/>
              </a:rPr>
              <a:t>آهن</a:t>
            </a:r>
            <a:endParaRPr lang="en-US" b="1" dirty="0" smtClean="0">
              <a:ea typeface="Yagut"/>
              <a:cs typeface="B Titr" pitchFamily="2" charset="-78"/>
            </a:endParaRPr>
          </a:p>
          <a:p>
            <a:pPr eaLnBrk="1" hangingPunct="1"/>
            <a:r>
              <a:rPr lang="ar-SA" b="1" dirty="0" smtClean="0">
                <a:ea typeface="Yagut"/>
                <a:cs typeface="B Titr" pitchFamily="2" charset="-78"/>
              </a:rPr>
              <a:t>پروتئین</a:t>
            </a:r>
            <a:endParaRPr lang="en-US" sz="3600" b="1" dirty="0" smtClean="0">
              <a:ea typeface="Majalla UI"/>
              <a:cs typeface="B Titr" pitchFamily="2" charset="-78"/>
            </a:endParaRPr>
          </a:p>
        </p:txBody>
      </p:sp>
      <p:sp>
        <p:nvSpPr>
          <p:cNvPr id="29700" name="AutoShape 4" descr="Parchment"/>
          <p:cNvSpPr>
            <a:spLocks noChangeArrowheads="1"/>
          </p:cNvSpPr>
          <p:nvPr/>
        </p:nvSpPr>
        <p:spPr bwMode="auto">
          <a:xfrm>
            <a:off x="4800600" y="304800"/>
            <a:ext cx="4038600" cy="1143000"/>
          </a:xfrm>
          <a:prstGeom prst="wedgeEllipseCallout">
            <a:avLst>
              <a:gd name="adj1" fmla="val -38009"/>
              <a:gd name="adj2" fmla="val 85278"/>
            </a:avLst>
          </a:prstGeom>
          <a:blipFill dpi="0" rotWithShape="0">
            <a:blip r:embed="rId4" cstate="print"/>
            <a:srcRect/>
            <a:tile tx="0" ty="0" sx="100000" sy="100000" flip="none" algn="tl"/>
          </a:blipFill>
          <a:ln w="38100">
            <a:solidFill>
              <a:srgbClr val="666633"/>
            </a:solidFill>
            <a:miter lim="800000"/>
            <a:headEnd/>
            <a:tailEnd/>
          </a:ln>
          <a:effectLst>
            <a:outerShdw dist="167042" dir="524770" algn="ctr" rotWithShape="0">
              <a:srgbClr val="666633"/>
            </a:outerShdw>
          </a:effectLst>
        </p:spPr>
        <p:txBody>
          <a:bodyPr wrap="none" anchor="ctr"/>
          <a:lstStyle/>
          <a:p>
            <a:pPr eaLnBrk="0" hangingPunct="0">
              <a:defRPr/>
            </a:pPr>
            <a:r>
              <a:rPr lang="ar-SA" sz="3200" b="1" dirty="0">
                <a:solidFill>
                  <a:srgbClr val="000066"/>
                </a:solidFill>
                <a:latin typeface="Times New Roman" pitchFamily="18" charset="0"/>
                <a:cs typeface="Yagut" pitchFamily="2" charset="-78"/>
              </a:rPr>
              <a:t>گروه</a:t>
            </a:r>
            <a:r>
              <a:rPr lang="en-US" sz="3200" b="1" dirty="0">
                <a:solidFill>
                  <a:srgbClr val="000066"/>
                </a:solidFill>
                <a:latin typeface="Times New Roman" pitchFamily="18" charset="0"/>
                <a:cs typeface="Yagut" pitchFamily="2" charset="-78"/>
              </a:rPr>
              <a:t> </a:t>
            </a:r>
            <a:r>
              <a:rPr lang="ar-SA" sz="3200" b="1" dirty="0">
                <a:solidFill>
                  <a:srgbClr val="000066"/>
                </a:solidFill>
                <a:latin typeface="Times New Roman" pitchFamily="18" charset="0"/>
                <a:cs typeface="Yagut" pitchFamily="2" charset="-78"/>
              </a:rPr>
              <a:t>نان</a:t>
            </a:r>
            <a:r>
              <a:rPr lang="en-US" sz="3200" b="1" dirty="0">
                <a:solidFill>
                  <a:srgbClr val="000066"/>
                </a:solidFill>
                <a:latin typeface="Times New Roman" pitchFamily="18" charset="0"/>
                <a:cs typeface="Yagut" pitchFamily="2" charset="-78"/>
              </a:rPr>
              <a:t> </a:t>
            </a:r>
            <a:r>
              <a:rPr lang="ar-SA" sz="3200" b="1" dirty="0">
                <a:solidFill>
                  <a:srgbClr val="000066"/>
                </a:solidFill>
                <a:latin typeface="Times New Roman" pitchFamily="18" charset="0"/>
                <a:cs typeface="Yagut" pitchFamily="2" charset="-78"/>
              </a:rPr>
              <a:t>و</a:t>
            </a:r>
            <a:r>
              <a:rPr lang="en-US" sz="3200" b="1" dirty="0">
                <a:solidFill>
                  <a:srgbClr val="000066"/>
                </a:solidFill>
                <a:latin typeface="Times New Roman" pitchFamily="18" charset="0"/>
                <a:cs typeface="Yagut" pitchFamily="2" charset="-78"/>
              </a:rPr>
              <a:t> </a:t>
            </a:r>
            <a:r>
              <a:rPr lang="ar-SA" sz="3200" b="1" dirty="0">
                <a:solidFill>
                  <a:srgbClr val="000066"/>
                </a:solidFill>
                <a:latin typeface="Times New Roman" pitchFamily="18" charset="0"/>
                <a:cs typeface="Yagut" pitchFamily="2" charset="-78"/>
              </a:rPr>
              <a:t>غلات</a:t>
            </a:r>
            <a:endParaRPr lang="en-US" sz="2800" b="1" dirty="0">
              <a:solidFill>
                <a:srgbClr val="000066"/>
              </a:solidFill>
              <a:latin typeface="Times New Roman" pitchFamily="18" charset="0"/>
              <a:cs typeface="Yagu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2000"/>
                                        <p:tgtEl>
                                          <p:spTgt spid="296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dissolve">
                                      <p:cBhvr>
                                        <p:cTn id="10" dur="500"/>
                                        <p:tgtEl>
                                          <p:spTgt spid="29700"/>
                                        </p:tgtEl>
                                      </p:cBhvr>
                                    </p:animEffect>
                                  </p:childTnLst>
                                </p:cTn>
                              </p:par>
                            </p:childTnLst>
                          </p:cTn>
                        </p:par>
                        <p:par>
                          <p:cTn id="11" fill="hold">
                            <p:stCondLst>
                              <p:cond delay="2000"/>
                            </p:stCondLst>
                            <p:childTnLst>
                              <p:par>
                                <p:cTn id="12" presetID="17" presetClass="entr" presetSubtype="2" fill="hold" grpId="0" nodeType="after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 calcmode="lin" valueType="num">
                                      <p:cBhvr>
                                        <p:cTn id="14" dur="2000" fill="hold"/>
                                        <p:tgtEl>
                                          <p:spTgt spid="29699">
                                            <p:txEl>
                                              <p:pRg st="0" end="0"/>
                                            </p:txEl>
                                          </p:spTgt>
                                        </p:tgtEl>
                                        <p:attrNameLst>
                                          <p:attrName>ppt_x</p:attrName>
                                        </p:attrNameLst>
                                      </p:cBhvr>
                                      <p:tavLst>
                                        <p:tav tm="0">
                                          <p:val>
                                            <p:strVal val="#ppt_x+#ppt_w/2"/>
                                          </p:val>
                                        </p:tav>
                                        <p:tav tm="100000">
                                          <p:val>
                                            <p:strVal val="#ppt_x"/>
                                          </p:val>
                                        </p:tav>
                                      </p:tavLst>
                                    </p:anim>
                                    <p:anim calcmode="lin" valueType="num">
                                      <p:cBhvr>
                                        <p:cTn id="15" dur="20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16" dur="2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29699">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7" presetClass="entr" presetSubtype="2" fill="hold" grpId="0" nodeType="after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 calcmode="lin" valueType="num">
                                      <p:cBhvr>
                                        <p:cTn id="21" dur="2000" fill="hold"/>
                                        <p:tgtEl>
                                          <p:spTgt spid="29699">
                                            <p:txEl>
                                              <p:pRg st="1" end="1"/>
                                            </p:txEl>
                                          </p:spTgt>
                                        </p:tgtEl>
                                        <p:attrNameLst>
                                          <p:attrName>ppt_x</p:attrName>
                                        </p:attrNameLst>
                                      </p:cBhvr>
                                      <p:tavLst>
                                        <p:tav tm="0">
                                          <p:val>
                                            <p:strVal val="#ppt_x+#ppt_w/2"/>
                                          </p:val>
                                        </p:tav>
                                        <p:tav tm="100000">
                                          <p:val>
                                            <p:strVal val="#ppt_x"/>
                                          </p:val>
                                        </p:tav>
                                      </p:tavLst>
                                    </p:anim>
                                    <p:anim calcmode="lin" valueType="num">
                                      <p:cBhvr>
                                        <p:cTn id="22" dur="2000" fill="hold"/>
                                        <p:tgtEl>
                                          <p:spTgt spid="29699">
                                            <p:txEl>
                                              <p:pRg st="1" end="1"/>
                                            </p:txEl>
                                          </p:spTgt>
                                        </p:tgtEl>
                                        <p:attrNameLst>
                                          <p:attrName>ppt_y</p:attrName>
                                        </p:attrNameLst>
                                      </p:cBhvr>
                                      <p:tavLst>
                                        <p:tav tm="0">
                                          <p:val>
                                            <p:strVal val="#ppt_y"/>
                                          </p:val>
                                        </p:tav>
                                        <p:tav tm="100000">
                                          <p:val>
                                            <p:strVal val="#ppt_y"/>
                                          </p:val>
                                        </p:tav>
                                      </p:tavLst>
                                    </p:anim>
                                    <p:anim calcmode="lin" valueType="num">
                                      <p:cBhvr>
                                        <p:cTn id="23" dur="20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29699">
                                            <p:txEl>
                                              <p:pRg st="1" end="1"/>
                                            </p:txEl>
                                          </p:spTgt>
                                        </p:tgtEl>
                                        <p:attrNameLst>
                                          <p:attrName>ppt_h</p:attrName>
                                        </p:attrNameLst>
                                      </p:cBhvr>
                                      <p:tavLst>
                                        <p:tav tm="0">
                                          <p:val>
                                            <p:strVal val="#ppt_h"/>
                                          </p:val>
                                        </p:tav>
                                        <p:tav tm="100000">
                                          <p:val>
                                            <p:strVal val="#ppt_h"/>
                                          </p:val>
                                        </p:tav>
                                      </p:tavLst>
                                    </p:anim>
                                  </p:childTnLst>
                                </p:cTn>
                              </p:par>
                            </p:childTnLst>
                          </p:cTn>
                        </p:par>
                        <p:par>
                          <p:cTn id="25" fill="hold">
                            <p:stCondLst>
                              <p:cond delay="6000"/>
                            </p:stCondLst>
                            <p:childTnLst>
                              <p:par>
                                <p:cTn id="26" presetID="17" presetClass="entr" presetSubtype="2" fill="hold" grpId="0" nodeType="afterEffect">
                                  <p:stCondLst>
                                    <p:cond delay="0"/>
                                  </p:stCondLst>
                                  <p:childTnLst>
                                    <p:set>
                                      <p:cBhvr>
                                        <p:cTn id="27" dur="1" fill="hold">
                                          <p:stCondLst>
                                            <p:cond delay="0"/>
                                          </p:stCondLst>
                                        </p:cTn>
                                        <p:tgtEl>
                                          <p:spTgt spid="29699">
                                            <p:txEl>
                                              <p:pRg st="2" end="2"/>
                                            </p:txEl>
                                          </p:spTgt>
                                        </p:tgtEl>
                                        <p:attrNameLst>
                                          <p:attrName>style.visibility</p:attrName>
                                        </p:attrNameLst>
                                      </p:cBhvr>
                                      <p:to>
                                        <p:strVal val="visible"/>
                                      </p:to>
                                    </p:set>
                                    <p:anim calcmode="lin" valueType="num">
                                      <p:cBhvr>
                                        <p:cTn id="28" dur="2000" fill="hold"/>
                                        <p:tgtEl>
                                          <p:spTgt spid="29699">
                                            <p:txEl>
                                              <p:pRg st="2" end="2"/>
                                            </p:txEl>
                                          </p:spTgt>
                                        </p:tgtEl>
                                        <p:attrNameLst>
                                          <p:attrName>ppt_x</p:attrName>
                                        </p:attrNameLst>
                                      </p:cBhvr>
                                      <p:tavLst>
                                        <p:tav tm="0">
                                          <p:val>
                                            <p:strVal val="#ppt_x+#ppt_w/2"/>
                                          </p:val>
                                        </p:tav>
                                        <p:tav tm="100000">
                                          <p:val>
                                            <p:strVal val="#ppt_x"/>
                                          </p:val>
                                        </p:tav>
                                      </p:tavLst>
                                    </p:anim>
                                    <p:anim calcmode="lin" valueType="num">
                                      <p:cBhvr>
                                        <p:cTn id="29" dur="2000" fill="hold"/>
                                        <p:tgtEl>
                                          <p:spTgt spid="29699">
                                            <p:txEl>
                                              <p:pRg st="2" end="2"/>
                                            </p:txEl>
                                          </p:spTgt>
                                        </p:tgtEl>
                                        <p:attrNameLst>
                                          <p:attrName>ppt_y</p:attrName>
                                        </p:attrNameLst>
                                      </p:cBhvr>
                                      <p:tavLst>
                                        <p:tav tm="0">
                                          <p:val>
                                            <p:strVal val="#ppt_y"/>
                                          </p:val>
                                        </p:tav>
                                        <p:tav tm="100000">
                                          <p:val>
                                            <p:strVal val="#ppt_y"/>
                                          </p:val>
                                        </p:tav>
                                      </p:tavLst>
                                    </p:anim>
                                    <p:anim calcmode="lin" valueType="num">
                                      <p:cBhvr>
                                        <p:cTn id="30" dur="20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29699">
                                            <p:txEl>
                                              <p:pRg st="2" end="2"/>
                                            </p:txEl>
                                          </p:spTgt>
                                        </p:tgtEl>
                                        <p:attrNameLst>
                                          <p:attrName>ppt_h</p:attrName>
                                        </p:attrNameLst>
                                      </p:cBhvr>
                                      <p:tavLst>
                                        <p:tav tm="0">
                                          <p:val>
                                            <p:strVal val="#ppt_h"/>
                                          </p:val>
                                        </p:tav>
                                        <p:tav tm="100000">
                                          <p:val>
                                            <p:strVal val="#ppt_h"/>
                                          </p:val>
                                        </p:tav>
                                      </p:tavLst>
                                    </p:anim>
                                  </p:childTnLst>
                                </p:cTn>
                              </p:par>
                            </p:childTnLst>
                          </p:cTn>
                        </p:par>
                        <p:par>
                          <p:cTn id="32" fill="hold">
                            <p:stCondLst>
                              <p:cond delay="8000"/>
                            </p:stCondLst>
                            <p:childTnLst>
                              <p:par>
                                <p:cTn id="33" presetID="17" presetClass="entr" presetSubtype="2" fill="hold" grpId="0" nodeType="afterEffect">
                                  <p:stCondLst>
                                    <p:cond delay="0"/>
                                  </p:stCondLst>
                                  <p:childTnLst>
                                    <p:set>
                                      <p:cBhvr>
                                        <p:cTn id="34" dur="1" fill="hold">
                                          <p:stCondLst>
                                            <p:cond delay="0"/>
                                          </p:stCondLst>
                                        </p:cTn>
                                        <p:tgtEl>
                                          <p:spTgt spid="29699">
                                            <p:txEl>
                                              <p:pRg st="3" end="3"/>
                                            </p:txEl>
                                          </p:spTgt>
                                        </p:tgtEl>
                                        <p:attrNameLst>
                                          <p:attrName>style.visibility</p:attrName>
                                        </p:attrNameLst>
                                      </p:cBhvr>
                                      <p:to>
                                        <p:strVal val="visible"/>
                                      </p:to>
                                    </p:set>
                                    <p:anim calcmode="lin" valueType="num">
                                      <p:cBhvr>
                                        <p:cTn id="35" dur="2000" fill="hold"/>
                                        <p:tgtEl>
                                          <p:spTgt spid="29699">
                                            <p:txEl>
                                              <p:pRg st="3" end="3"/>
                                            </p:txEl>
                                          </p:spTgt>
                                        </p:tgtEl>
                                        <p:attrNameLst>
                                          <p:attrName>ppt_x</p:attrName>
                                        </p:attrNameLst>
                                      </p:cBhvr>
                                      <p:tavLst>
                                        <p:tav tm="0">
                                          <p:val>
                                            <p:strVal val="#ppt_x+#ppt_w/2"/>
                                          </p:val>
                                        </p:tav>
                                        <p:tav tm="100000">
                                          <p:val>
                                            <p:strVal val="#ppt_x"/>
                                          </p:val>
                                        </p:tav>
                                      </p:tavLst>
                                    </p:anim>
                                    <p:anim calcmode="lin" valueType="num">
                                      <p:cBhvr>
                                        <p:cTn id="36" dur="2000" fill="hold"/>
                                        <p:tgtEl>
                                          <p:spTgt spid="29699">
                                            <p:txEl>
                                              <p:pRg st="3" end="3"/>
                                            </p:txEl>
                                          </p:spTgt>
                                        </p:tgtEl>
                                        <p:attrNameLst>
                                          <p:attrName>ppt_y</p:attrName>
                                        </p:attrNameLst>
                                      </p:cBhvr>
                                      <p:tavLst>
                                        <p:tav tm="0">
                                          <p:val>
                                            <p:strVal val="#ppt_y"/>
                                          </p:val>
                                        </p:tav>
                                        <p:tav tm="100000">
                                          <p:val>
                                            <p:strVal val="#ppt_y"/>
                                          </p:val>
                                        </p:tav>
                                      </p:tavLst>
                                    </p:anim>
                                    <p:anim calcmode="lin" valueType="num">
                                      <p:cBhvr>
                                        <p:cTn id="37" dur="20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29699">
                                            <p:txEl>
                                              <p:pRg st="3" end="3"/>
                                            </p:txEl>
                                          </p:spTgt>
                                        </p:tgtEl>
                                        <p:attrNameLst>
                                          <p:attrName>ppt_h</p:attrName>
                                        </p:attrNameLst>
                                      </p:cBhvr>
                                      <p:tavLst>
                                        <p:tav tm="0">
                                          <p:val>
                                            <p:strVal val="#ppt_h"/>
                                          </p:val>
                                        </p:tav>
                                        <p:tav tm="100000">
                                          <p:val>
                                            <p:strVal val="#ppt_h"/>
                                          </p:val>
                                        </p:tav>
                                      </p:tavLst>
                                    </p:anim>
                                  </p:childTnLst>
                                </p:cTn>
                              </p:par>
                            </p:childTnLst>
                          </p:cTn>
                        </p:par>
                        <p:par>
                          <p:cTn id="39" fill="hold">
                            <p:stCondLst>
                              <p:cond delay="10000"/>
                            </p:stCondLst>
                            <p:childTnLst>
                              <p:par>
                                <p:cTn id="40" presetID="17" presetClass="entr" presetSubtype="2" fill="hold" grpId="0" nodeType="afterEffect">
                                  <p:stCondLst>
                                    <p:cond delay="0"/>
                                  </p:stCondLst>
                                  <p:childTnLst>
                                    <p:set>
                                      <p:cBhvr>
                                        <p:cTn id="41" dur="1" fill="hold">
                                          <p:stCondLst>
                                            <p:cond delay="0"/>
                                          </p:stCondLst>
                                        </p:cTn>
                                        <p:tgtEl>
                                          <p:spTgt spid="29699">
                                            <p:txEl>
                                              <p:pRg st="4" end="4"/>
                                            </p:txEl>
                                          </p:spTgt>
                                        </p:tgtEl>
                                        <p:attrNameLst>
                                          <p:attrName>style.visibility</p:attrName>
                                        </p:attrNameLst>
                                      </p:cBhvr>
                                      <p:to>
                                        <p:strVal val="visible"/>
                                      </p:to>
                                    </p:set>
                                    <p:anim calcmode="lin" valueType="num">
                                      <p:cBhvr>
                                        <p:cTn id="42" dur="2000" fill="hold"/>
                                        <p:tgtEl>
                                          <p:spTgt spid="29699">
                                            <p:txEl>
                                              <p:pRg st="4" end="4"/>
                                            </p:txEl>
                                          </p:spTgt>
                                        </p:tgtEl>
                                        <p:attrNameLst>
                                          <p:attrName>ppt_x</p:attrName>
                                        </p:attrNameLst>
                                      </p:cBhvr>
                                      <p:tavLst>
                                        <p:tav tm="0">
                                          <p:val>
                                            <p:strVal val="#ppt_x+#ppt_w/2"/>
                                          </p:val>
                                        </p:tav>
                                        <p:tav tm="100000">
                                          <p:val>
                                            <p:strVal val="#ppt_x"/>
                                          </p:val>
                                        </p:tav>
                                      </p:tavLst>
                                    </p:anim>
                                    <p:anim calcmode="lin" valueType="num">
                                      <p:cBhvr>
                                        <p:cTn id="43" dur="2000" fill="hold"/>
                                        <p:tgtEl>
                                          <p:spTgt spid="29699">
                                            <p:txEl>
                                              <p:pRg st="4" end="4"/>
                                            </p:txEl>
                                          </p:spTgt>
                                        </p:tgtEl>
                                        <p:attrNameLst>
                                          <p:attrName>ppt_y</p:attrName>
                                        </p:attrNameLst>
                                      </p:cBhvr>
                                      <p:tavLst>
                                        <p:tav tm="0">
                                          <p:val>
                                            <p:strVal val="#ppt_y"/>
                                          </p:val>
                                        </p:tav>
                                        <p:tav tm="100000">
                                          <p:val>
                                            <p:strVal val="#ppt_y"/>
                                          </p:val>
                                        </p:tav>
                                      </p:tavLst>
                                    </p:anim>
                                    <p:anim calcmode="lin" valueType="num">
                                      <p:cBhvr>
                                        <p:cTn id="44" dur="20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29699">
                                            <p:txEl>
                                              <p:pRg st="4" end="4"/>
                                            </p:txEl>
                                          </p:spTgt>
                                        </p:tgtEl>
                                        <p:attrNameLst>
                                          <p:attrName>ppt_h</p:attrName>
                                        </p:attrNameLst>
                                      </p:cBhvr>
                                      <p:tavLst>
                                        <p:tav tm="0">
                                          <p:val>
                                            <p:strVal val="#ppt_h"/>
                                          </p:val>
                                        </p:tav>
                                        <p:tav tm="100000">
                                          <p:val>
                                            <p:strVal val="#ppt_h"/>
                                          </p:val>
                                        </p:tav>
                                      </p:tavLst>
                                    </p:anim>
                                  </p:childTnLst>
                                </p:cTn>
                              </p:par>
                            </p:childTnLst>
                          </p:cTn>
                        </p:par>
                        <p:par>
                          <p:cTn id="46" fill="hold">
                            <p:stCondLst>
                              <p:cond delay="12000"/>
                            </p:stCondLst>
                            <p:childTnLst>
                              <p:par>
                                <p:cTn id="47" presetID="17" presetClass="entr" presetSubtype="2" fill="hold" grpId="0" nodeType="afterEffect">
                                  <p:stCondLst>
                                    <p:cond delay="0"/>
                                  </p:stCondLst>
                                  <p:childTnLst>
                                    <p:set>
                                      <p:cBhvr>
                                        <p:cTn id="48" dur="1" fill="hold">
                                          <p:stCondLst>
                                            <p:cond delay="0"/>
                                          </p:stCondLst>
                                        </p:cTn>
                                        <p:tgtEl>
                                          <p:spTgt spid="29699">
                                            <p:txEl>
                                              <p:pRg st="5" end="5"/>
                                            </p:txEl>
                                          </p:spTgt>
                                        </p:tgtEl>
                                        <p:attrNameLst>
                                          <p:attrName>style.visibility</p:attrName>
                                        </p:attrNameLst>
                                      </p:cBhvr>
                                      <p:to>
                                        <p:strVal val="visible"/>
                                      </p:to>
                                    </p:set>
                                    <p:anim calcmode="lin" valueType="num">
                                      <p:cBhvr>
                                        <p:cTn id="49" dur="2000" fill="hold"/>
                                        <p:tgtEl>
                                          <p:spTgt spid="29699">
                                            <p:txEl>
                                              <p:pRg st="5" end="5"/>
                                            </p:txEl>
                                          </p:spTgt>
                                        </p:tgtEl>
                                        <p:attrNameLst>
                                          <p:attrName>ppt_x</p:attrName>
                                        </p:attrNameLst>
                                      </p:cBhvr>
                                      <p:tavLst>
                                        <p:tav tm="0">
                                          <p:val>
                                            <p:strVal val="#ppt_x+#ppt_w/2"/>
                                          </p:val>
                                        </p:tav>
                                        <p:tav tm="100000">
                                          <p:val>
                                            <p:strVal val="#ppt_x"/>
                                          </p:val>
                                        </p:tav>
                                      </p:tavLst>
                                    </p:anim>
                                    <p:anim calcmode="lin" valueType="num">
                                      <p:cBhvr>
                                        <p:cTn id="50" dur="2000" fill="hold"/>
                                        <p:tgtEl>
                                          <p:spTgt spid="29699">
                                            <p:txEl>
                                              <p:pRg st="5" end="5"/>
                                            </p:txEl>
                                          </p:spTgt>
                                        </p:tgtEl>
                                        <p:attrNameLst>
                                          <p:attrName>ppt_y</p:attrName>
                                        </p:attrNameLst>
                                      </p:cBhvr>
                                      <p:tavLst>
                                        <p:tav tm="0">
                                          <p:val>
                                            <p:strVal val="#ppt_y"/>
                                          </p:val>
                                        </p:tav>
                                        <p:tav tm="100000">
                                          <p:val>
                                            <p:strVal val="#ppt_y"/>
                                          </p:val>
                                        </p:tav>
                                      </p:tavLst>
                                    </p:anim>
                                    <p:anim calcmode="lin" valueType="num">
                                      <p:cBhvr>
                                        <p:cTn id="51" dur="20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29699">
                                            <p:txEl>
                                              <p:pRg st="5" end="5"/>
                                            </p:txEl>
                                          </p:spTgt>
                                        </p:tgtEl>
                                        <p:attrNameLst>
                                          <p:attrName>ppt_h</p:attrName>
                                        </p:attrNameLst>
                                      </p:cBhvr>
                                      <p:tavLst>
                                        <p:tav tm="0">
                                          <p:val>
                                            <p:strVal val="#ppt_h"/>
                                          </p:val>
                                        </p:tav>
                                        <p:tav tm="100000">
                                          <p:val>
                                            <p:strVal val="#ppt_h"/>
                                          </p:val>
                                        </p:tav>
                                      </p:tavLst>
                                    </p:anim>
                                  </p:childTnLst>
                                </p:cTn>
                              </p:par>
                            </p:childTnLst>
                          </p:cTn>
                        </p:par>
                        <p:par>
                          <p:cTn id="53" fill="hold">
                            <p:stCondLst>
                              <p:cond delay="14000"/>
                            </p:stCondLst>
                            <p:childTnLst>
                              <p:par>
                                <p:cTn id="54" presetID="17" presetClass="entr" presetSubtype="2" fill="hold" grpId="0" nodeType="afterEffect">
                                  <p:stCondLst>
                                    <p:cond delay="0"/>
                                  </p:stCondLst>
                                  <p:childTnLst>
                                    <p:set>
                                      <p:cBhvr>
                                        <p:cTn id="55" dur="1" fill="hold">
                                          <p:stCondLst>
                                            <p:cond delay="0"/>
                                          </p:stCondLst>
                                        </p:cTn>
                                        <p:tgtEl>
                                          <p:spTgt spid="29699">
                                            <p:txEl>
                                              <p:pRg st="6" end="6"/>
                                            </p:txEl>
                                          </p:spTgt>
                                        </p:tgtEl>
                                        <p:attrNameLst>
                                          <p:attrName>style.visibility</p:attrName>
                                        </p:attrNameLst>
                                      </p:cBhvr>
                                      <p:to>
                                        <p:strVal val="visible"/>
                                      </p:to>
                                    </p:set>
                                    <p:anim calcmode="lin" valueType="num">
                                      <p:cBhvr>
                                        <p:cTn id="56" dur="2000" fill="hold"/>
                                        <p:tgtEl>
                                          <p:spTgt spid="29699">
                                            <p:txEl>
                                              <p:pRg st="6" end="6"/>
                                            </p:txEl>
                                          </p:spTgt>
                                        </p:tgtEl>
                                        <p:attrNameLst>
                                          <p:attrName>ppt_x</p:attrName>
                                        </p:attrNameLst>
                                      </p:cBhvr>
                                      <p:tavLst>
                                        <p:tav tm="0">
                                          <p:val>
                                            <p:strVal val="#ppt_x+#ppt_w/2"/>
                                          </p:val>
                                        </p:tav>
                                        <p:tav tm="100000">
                                          <p:val>
                                            <p:strVal val="#ppt_x"/>
                                          </p:val>
                                        </p:tav>
                                      </p:tavLst>
                                    </p:anim>
                                    <p:anim calcmode="lin" valueType="num">
                                      <p:cBhvr>
                                        <p:cTn id="57" dur="2000" fill="hold"/>
                                        <p:tgtEl>
                                          <p:spTgt spid="29699">
                                            <p:txEl>
                                              <p:pRg st="6" end="6"/>
                                            </p:txEl>
                                          </p:spTgt>
                                        </p:tgtEl>
                                        <p:attrNameLst>
                                          <p:attrName>ppt_y</p:attrName>
                                        </p:attrNameLst>
                                      </p:cBhvr>
                                      <p:tavLst>
                                        <p:tav tm="0">
                                          <p:val>
                                            <p:strVal val="#ppt_y"/>
                                          </p:val>
                                        </p:tav>
                                        <p:tav tm="100000">
                                          <p:val>
                                            <p:strVal val="#ppt_y"/>
                                          </p:val>
                                        </p:tav>
                                      </p:tavLst>
                                    </p:anim>
                                    <p:anim calcmode="lin" valueType="num">
                                      <p:cBhvr>
                                        <p:cTn id="58" dur="20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2969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29700"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fa-IR" sz="3200" dirty="0" smtClean="0">
                <a:solidFill>
                  <a:schemeClr val="accent1"/>
                </a:solidFill>
                <a:cs typeface="B Titr" panose="00000700000000000000" pitchFamily="2" charset="-78"/>
              </a:rPr>
              <a:t>توصیه های کلی در پیشگیری از کرونا</a:t>
            </a:r>
            <a:endParaRPr lang="fa-IR" sz="3200" dirty="0">
              <a:solidFill>
                <a:schemeClr val="accent1"/>
              </a:solidFill>
              <a:cs typeface="B Titr" panose="00000700000000000000" pitchFamily="2" charset="-78"/>
            </a:endParaRPr>
          </a:p>
        </p:txBody>
      </p:sp>
      <p:sp>
        <p:nvSpPr>
          <p:cNvPr id="3" name="Content Placeholder 2"/>
          <p:cNvSpPr>
            <a:spLocks noGrp="1"/>
          </p:cNvSpPr>
          <p:nvPr>
            <p:ph idx="1"/>
          </p:nvPr>
        </p:nvSpPr>
        <p:spPr>
          <a:xfrm>
            <a:off x="457200" y="1124744"/>
            <a:ext cx="8229600" cy="5001419"/>
          </a:xfrm>
        </p:spPr>
        <p:txBody>
          <a:bodyPr>
            <a:normAutofit/>
          </a:bodyPr>
          <a:lstStyle/>
          <a:p>
            <a:pPr lvl="0" algn="just"/>
            <a:r>
              <a:rPr lang="fa-IR" sz="2800" dirty="0">
                <a:cs typeface="B Nazanin" panose="00000400000000000000" pitchFamily="2" charset="-78"/>
              </a:rPr>
              <a:t>در دوران قرنطینه خانگی به جای مصرف تنقلات چرب و پر نمک (مانند آجیل و تخمه های نمکی) و شیرین (مانند انواع شیرینی، شکلات  و بیسکویت و نوشیدنی های شیرین شده با قند)، از انواع میوه ها ی فصل استفاده کنید.</a:t>
            </a:r>
            <a:endParaRPr lang="en-US" sz="2800" dirty="0">
              <a:cs typeface="B Nazanin" panose="00000400000000000000" pitchFamily="2" charset="-78"/>
            </a:endParaRPr>
          </a:p>
          <a:p>
            <a:pPr lvl="0" algn="just"/>
            <a:r>
              <a:rPr lang="fa-IR" sz="2800" dirty="0">
                <a:cs typeface="B Nazanin" panose="00000400000000000000" pitchFamily="2" charset="-78"/>
              </a:rPr>
              <a:t>بجای نان های سفید از نان هایی که سبوس بیشتری دارند استفاده کنید.</a:t>
            </a:r>
            <a:endParaRPr lang="en-US" sz="2800" dirty="0">
              <a:cs typeface="B Nazanin" panose="00000400000000000000" pitchFamily="2" charset="-78"/>
            </a:endParaRPr>
          </a:p>
          <a:p>
            <a:pPr lvl="0" algn="just"/>
            <a:r>
              <a:rPr lang="fa-IR" sz="2800" dirty="0">
                <a:cs typeface="B Nazanin" panose="00000400000000000000" pitchFamily="2" charset="-78"/>
              </a:rPr>
              <a:t>بجای  روغن های حیوانی ، روغن دنبه  که حاوی مقدار زیادی چربی اشباع شده هستند، از روغن های مایع استاندارد و دارای مجوزهای بهداشتی  و در حد متعادل استفاده کنید.</a:t>
            </a:r>
            <a:endParaRPr lang="en-US" sz="2800" dirty="0">
              <a:cs typeface="B Nazanin" panose="00000400000000000000" pitchFamily="2" charset="-78"/>
            </a:endParaRPr>
          </a:p>
          <a:p>
            <a:pPr lvl="0" algn="just"/>
            <a:r>
              <a:rPr lang="fa-IR" sz="2800" dirty="0">
                <a:cs typeface="B Nazanin" panose="00000400000000000000" pitchFamily="2" charset="-78"/>
              </a:rPr>
              <a:t>از روش های بخار پز یا آبپز کردن بجای سرخ کردن استفاده نمایید.</a:t>
            </a:r>
            <a:endParaRPr lang="en-US" sz="2800" dirty="0">
              <a:cs typeface="B Nazanin" panose="00000400000000000000" pitchFamily="2" charset="-78"/>
            </a:endParaRPr>
          </a:p>
          <a:p>
            <a:endParaRPr lang="fa-IR" dirty="0"/>
          </a:p>
        </p:txBody>
      </p:sp>
    </p:spTree>
    <p:extLst>
      <p:ext uri="{BB962C8B-B14F-4D97-AF65-F5344CB8AC3E}">
        <p14:creationId xmlns:p14="http://schemas.microsoft.com/office/powerpoint/2010/main" val="1702349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fa-IR" sz="3200" dirty="0" smtClean="0">
                <a:solidFill>
                  <a:schemeClr val="accent1"/>
                </a:solidFill>
                <a:cs typeface="B Titr" panose="00000700000000000000" pitchFamily="2" charset="-78"/>
              </a:rPr>
              <a:t>توصیه های کلی در پیشگیری از کرونا</a:t>
            </a:r>
            <a:endParaRPr lang="fa-IR" sz="3200" dirty="0">
              <a:solidFill>
                <a:schemeClr val="accent1"/>
              </a:solidFill>
              <a:cs typeface="B Titr" panose="00000700000000000000" pitchFamily="2" charset="-78"/>
            </a:endParaRPr>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pPr lvl="0" algn="just"/>
            <a:r>
              <a:rPr lang="fa-IR" sz="2800" dirty="0">
                <a:cs typeface="B Nazanin" panose="00000400000000000000" pitchFamily="2" charset="-78"/>
              </a:rPr>
              <a:t>هیچکدام از وعده های غذایی را حذف نکنید چرا که این اقدام سیستم ایمنی شما را تضعیف می کند</a:t>
            </a:r>
            <a:r>
              <a:rPr lang="fa-IR" sz="2800" dirty="0" smtClean="0">
                <a:cs typeface="B Nazanin" panose="00000400000000000000" pitchFamily="2" charset="-78"/>
              </a:rPr>
              <a:t>.</a:t>
            </a:r>
          </a:p>
          <a:p>
            <a:pPr marL="0" lvl="0" indent="0" algn="just">
              <a:buNone/>
            </a:pPr>
            <a:endParaRPr lang="en-US" sz="2800" dirty="0">
              <a:cs typeface="B Nazanin" panose="00000400000000000000" pitchFamily="2" charset="-78"/>
            </a:endParaRPr>
          </a:p>
          <a:p>
            <a:pPr lvl="0" algn="just"/>
            <a:r>
              <a:rPr lang="fa-IR" sz="2800" dirty="0">
                <a:cs typeface="B Nazanin" panose="00000400000000000000" pitchFamily="2" charset="-78"/>
              </a:rPr>
              <a:t>احتمال ابتلای افراد چاق به کرونا بیش از دیگر افراد است. مراقب وزنتان باشید</a:t>
            </a:r>
            <a:r>
              <a:rPr lang="fa-IR" sz="2800" dirty="0" smtClean="0">
                <a:cs typeface="B Nazanin" panose="00000400000000000000" pitchFamily="2" charset="-78"/>
              </a:rPr>
              <a:t>.</a:t>
            </a:r>
          </a:p>
          <a:p>
            <a:pPr marL="0" lvl="0" indent="0" algn="just">
              <a:buNone/>
            </a:pPr>
            <a:endParaRPr lang="en-US" sz="2800" dirty="0">
              <a:cs typeface="B Nazanin" panose="00000400000000000000" pitchFamily="2" charset="-78"/>
            </a:endParaRPr>
          </a:p>
          <a:p>
            <a:pPr lvl="0" algn="just"/>
            <a:r>
              <a:rPr lang="fa-IR" sz="2800" dirty="0">
                <a:cs typeface="B Nazanin" panose="00000400000000000000" pitchFamily="2" charset="-78"/>
              </a:rPr>
              <a:t>برای پیشگیری از اضافه وزن در دوران همه گیری کرونا، در خانه با کودکان خود بازی های پر تحرک انجام دهید</a:t>
            </a:r>
            <a:r>
              <a:rPr lang="fa-IR" sz="2800" dirty="0" smtClean="0">
                <a:cs typeface="B Nazanin" panose="00000400000000000000" pitchFamily="2" charset="-78"/>
              </a:rPr>
              <a:t>.</a:t>
            </a:r>
          </a:p>
          <a:p>
            <a:pPr marL="0" lvl="0" indent="0" algn="just">
              <a:buNone/>
            </a:pPr>
            <a:endParaRPr lang="en-US" sz="2800" dirty="0">
              <a:cs typeface="B Nazanin" panose="00000400000000000000" pitchFamily="2" charset="-78"/>
            </a:endParaRPr>
          </a:p>
          <a:p>
            <a:pPr lvl="0" algn="just"/>
            <a:r>
              <a:rPr lang="fa-IR" sz="2800" dirty="0">
                <a:cs typeface="B Nazanin" panose="00000400000000000000" pitchFamily="2" charset="-78"/>
              </a:rPr>
              <a:t>برای پیشگیری از کرونا، مکمل های مولتی ویتامین را خودسرانه مصرف نکنید</a:t>
            </a:r>
            <a:r>
              <a:rPr lang="en-US" sz="2800" dirty="0">
                <a:cs typeface="B Nazanin" panose="00000400000000000000" pitchFamily="2" charset="-78"/>
              </a:rPr>
              <a:t>.</a:t>
            </a:r>
            <a:r>
              <a:rPr lang="fa-IR" sz="2800" dirty="0">
                <a:cs typeface="B Nazanin" panose="00000400000000000000" pitchFamily="2" charset="-78"/>
              </a:rPr>
              <a:t> به جای مصرف مکمل های مولتی ویتامین برای تقویت سیستم ایمنی، از سبزی ها و میوه های فصل استفاده کنید.</a:t>
            </a:r>
            <a:endParaRPr lang="en-US" sz="2800" dirty="0">
              <a:cs typeface="B Nazanin" panose="00000400000000000000" pitchFamily="2" charset="-78"/>
            </a:endParaRPr>
          </a:p>
          <a:p>
            <a:endParaRPr lang="en-US" sz="2800" dirty="0">
              <a:cs typeface="B Nazanin" panose="00000400000000000000" pitchFamily="2" charset="-78"/>
            </a:endParaRPr>
          </a:p>
          <a:p>
            <a:endParaRPr lang="fa-IR" dirty="0"/>
          </a:p>
        </p:txBody>
      </p:sp>
    </p:spTree>
    <p:extLst>
      <p:ext uri="{BB962C8B-B14F-4D97-AF65-F5344CB8AC3E}">
        <p14:creationId xmlns:p14="http://schemas.microsoft.com/office/powerpoint/2010/main" val="3718865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785794"/>
            <a:ext cx="6858048" cy="1143000"/>
          </a:xfrm>
        </p:spPr>
        <p:txBody>
          <a:bodyPr/>
          <a:lstStyle/>
          <a:p>
            <a:r>
              <a:rPr lang="fa-IR" dirty="0" smtClean="0"/>
              <a:t>باآرزوي سلامتي برا ي شما عزيزان</a:t>
            </a:r>
            <a:endParaRPr lang="fa-IR" dirty="0"/>
          </a:p>
        </p:txBody>
      </p:sp>
      <p:pic>
        <p:nvPicPr>
          <p:cNvPr id="4" name="Picture 4" descr="ROSE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42976" y="1857364"/>
            <a:ext cx="7143799"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Rot="1" noChangeArrowheads="1"/>
          </p:cNvSpPr>
          <p:nvPr>
            <p:ph idx="1"/>
          </p:nvPr>
        </p:nvSpPr>
        <p:spPr>
          <a:xfrm>
            <a:off x="301625" y="2276475"/>
            <a:ext cx="8540750" cy="3822700"/>
          </a:xfrm>
        </p:spPr>
        <p:txBody>
          <a:bodyPr>
            <a:normAutofit fontScale="92500" lnSpcReduction="20000"/>
          </a:bodyPr>
          <a:lstStyle/>
          <a:p>
            <a:pPr eaLnBrk="1" hangingPunct="1">
              <a:buFont typeface="Wingdings" pitchFamily="2" charset="2"/>
              <a:buNone/>
            </a:pPr>
            <a:r>
              <a:rPr lang="fa-IR" sz="2800" dirty="0" smtClean="0">
                <a:ea typeface="2  Mitra"/>
                <a:cs typeface="B Titr" pitchFamily="2" charset="-78"/>
              </a:rPr>
              <a:t>این گروه شامل گندم، جو،ارزن،برنج، انواع نان وانواع ماکارونی </a:t>
            </a:r>
          </a:p>
          <a:p>
            <a:pPr eaLnBrk="1" hangingPunct="1">
              <a:buFont typeface="Wingdings" pitchFamily="2" charset="2"/>
              <a:buNone/>
            </a:pPr>
            <a:r>
              <a:rPr lang="fa-IR" sz="2800" dirty="0" smtClean="0">
                <a:ea typeface="2  Mitra"/>
                <a:cs typeface="B Titr" pitchFamily="2" charset="-78"/>
              </a:rPr>
              <a:t>   می باشد.</a:t>
            </a:r>
          </a:p>
          <a:p>
            <a:pPr eaLnBrk="1" hangingPunct="1"/>
            <a:r>
              <a:rPr lang="fa-IR" sz="2800" dirty="0" smtClean="0">
                <a:ea typeface="2  Mitra"/>
                <a:cs typeface="B Titr" pitchFamily="2" charset="-78"/>
              </a:rPr>
              <a:t>میزان مورد نیاز این گروه 11-6واحد</a:t>
            </a:r>
          </a:p>
          <a:p>
            <a:pPr algn="ctr" eaLnBrk="1" hangingPunct="1">
              <a:buFont typeface="Wingdings" pitchFamily="2" charset="2"/>
              <a:buNone/>
            </a:pPr>
            <a:r>
              <a:rPr lang="fa-IR" dirty="0" smtClean="0">
                <a:solidFill>
                  <a:srgbClr val="FF0000"/>
                </a:solidFill>
                <a:ea typeface="2  Mitra"/>
                <a:cs typeface="B Titr" pitchFamily="2" charset="-78"/>
              </a:rPr>
              <a:t>یک سهم این گروه</a:t>
            </a:r>
            <a:r>
              <a:rPr lang="fa-IR" sz="2800" dirty="0" smtClean="0">
                <a:solidFill>
                  <a:srgbClr val="FF0000"/>
                </a:solidFill>
                <a:ea typeface="2  Mitra"/>
                <a:cs typeface="B Titr" pitchFamily="2" charset="-78"/>
              </a:rPr>
              <a:t>  </a:t>
            </a:r>
          </a:p>
          <a:p>
            <a:pPr eaLnBrk="1" hangingPunct="1"/>
            <a:r>
              <a:rPr lang="fa-IR" sz="2800" dirty="0" smtClean="0">
                <a:ea typeface="2  Mitra"/>
                <a:cs typeface="B Titr" pitchFamily="2" charset="-78"/>
              </a:rPr>
              <a:t>برابر 30گرم نان </a:t>
            </a:r>
          </a:p>
          <a:p>
            <a:pPr eaLnBrk="1" hangingPunct="1"/>
            <a:r>
              <a:rPr lang="fa-IR" sz="2800" dirty="0" smtClean="0">
                <a:ea typeface="2  Mitra"/>
                <a:cs typeface="B Titr" pitchFamily="2" charset="-78"/>
              </a:rPr>
              <a:t>نصف لیوان برنج یا ماکارونی پخته</a:t>
            </a:r>
          </a:p>
          <a:p>
            <a:pPr eaLnBrk="1" hangingPunct="1"/>
            <a:r>
              <a:rPr lang="fa-IR" sz="2800" dirty="0" smtClean="0">
                <a:ea typeface="2  Mitra"/>
                <a:cs typeface="B Titr" pitchFamily="2" charset="-78"/>
              </a:rPr>
              <a:t>نصف لیوان انواع رشته ماکارونی</a:t>
            </a:r>
          </a:p>
          <a:p>
            <a:pPr eaLnBrk="1" hangingPunct="1"/>
            <a:r>
              <a:rPr lang="fa-IR" sz="2800" dirty="0" smtClean="0">
                <a:ea typeface="2  Mitra"/>
                <a:cs typeface="B Titr" pitchFamily="2" charset="-78"/>
              </a:rPr>
              <a:t>سه چهارم لیوان غلات آماده </a:t>
            </a:r>
          </a:p>
          <a:p>
            <a:pPr eaLnBrk="1" hangingPunct="1"/>
            <a:r>
              <a:rPr lang="fa-IR" sz="2800" dirty="0" smtClean="0">
                <a:ea typeface="2  Mitra"/>
                <a:cs typeface="B Titr" pitchFamily="2" charset="-78"/>
              </a:rPr>
              <a:t>3 عدد بیسکوویت ساده</a:t>
            </a:r>
          </a:p>
          <a:p>
            <a:pPr eaLnBrk="1" hangingPunct="1">
              <a:buFont typeface="Wingdings" pitchFamily="2" charset="2"/>
              <a:buNone/>
            </a:pPr>
            <a:endParaRPr lang="en-US" dirty="0" smtClean="0">
              <a:ea typeface="2  Mitra"/>
              <a:cs typeface="2  Mitra"/>
            </a:endParaRPr>
          </a:p>
        </p:txBody>
      </p:sp>
      <p:sp>
        <p:nvSpPr>
          <p:cNvPr id="56327" name="AutoShape 7"/>
          <p:cNvSpPr>
            <a:spLocks noChangeArrowheads="1"/>
          </p:cNvSpPr>
          <p:nvPr/>
        </p:nvSpPr>
        <p:spPr bwMode="auto">
          <a:xfrm>
            <a:off x="4140200" y="333375"/>
            <a:ext cx="2879725" cy="1296988"/>
          </a:xfrm>
          <a:prstGeom prst="cloudCallout">
            <a:avLst>
              <a:gd name="adj1" fmla="val -41787"/>
              <a:gd name="adj2" fmla="val 86106"/>
            </a:avLst>
          </a:prstGeom>
          <a:solidFill>
            <a:schemeClr val="tx1"/>
          </a:solidFill>
          <a:ln w="9525">
            <a:solidFill>
              <a:schemeClr val="tx1"/>
            </a:solidFill>
            <a:round/>
            <a:headEnd/>
            <a:tailEnd/>
          </a:ln>
        </p:spPr>
        <p:txBody>
          <a:bodyPr/>
          <a:lstStyle/>
          <a:p>
            <a:pPr algn="ctr"/>
            <a:r>
              <a:rPr lang="fa-IR" sz="3600">
                <a:solidFill>
                  <a:srgbClr val="FF0000"/>
                </a:solidFill>
                <a:cs typeface="Zar" pitchFamily="2" charset="-78"/>
              </a:rPr>
              <a:t>نان وغلات</a:t>
            </a:r>
            <a:endParaRPr lang="en-US" sz="3600">
              <a:solidFill>
                <a:srgbClr val="FF0000"/>
              </a:solidFill>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 calcmode="lin" valueType="num">
                                      <p:cBhvr additive="base">
                                        <p:cTn id="7" dur="500" fill="hold"/>
                                        <p:tgtEl>
                                          <p:spTgt spid="56327"/>
                                        </p:tgtEl>
                                        <p:attrNameLst>
                                          <p:attrName>ppt_x</p:attrName>
                                        </p:attrNameLst>
                                      </p:cBhvr>
                                      <p:tavLst>
                                        <p:tav tm="0">
                                          <p:val>
                                            <p:strVal val="#ppt_x"/>
                                          </p:val>
                                        </p:tav>
                                        <p:tav tm="100000">
                                          <p:val>
                                            <p:strVal val="#ppt_x"/>
                                          </p:val>
                                        </p:tav>
                                      </p:tavLst>
                                    </p:anim>
                                    <p:anim calcmode="lin" valueType="num">
                                      <p:cBhvr additive="base">
                                        <p:cTn id="8" dur="500" fill="hold"/>
                                        <p:tgtEl>
                                          <p:spTgt spid="563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diamond(in)">
                                      <p:cBhvr>
                                        <p:cTn id="12" dur="2000"/>
                                        <p:tgtEl>
                                          <p:spTgt spid="56323">
                                            <p:txEl>
                                              <p:pRg st="0" end="0"/>
                                            </p:txEl>
                                          </p:spTgt>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56323">
                                            <p:txEl>
                                              <p:pRg st="1" end="1"/>
                                            </p:txEl>
                                          </p:spTgt>
                                        </p:tgtEl>
                                        <p:attrNameLst>
                                          <p:attrName>style.visibility</p:attrName>
                                        </p:attrNameLst>
                                      </p:cBhvr>
                                      <p:to>
                                        <p:strVal val="visible"/>
                                      </p:to>
                                    </p:set>
                                    <p:animEffect transition="in" filter="diamond(in)">
                                      <p:cBhvr>
                                        <p:cTn id="16" dur="2000"/>
                                        <p:tgtEl>
                                          <p:spTgt spid="56323">
                                            <p:txEl>
                                              <p:pRg st="1" end="1"/>
                                            </p:txEl>
                                          </p:spTgt>
                                        </p:tgtEl>
                                      </p:cBhvr>
                                    </p:animEffect>
                                  </p:childTnLst>
                                </p:cTn>
                              </p:par>
                            </p:childTnLst>
                          </p:cTn>
                        </p:par>
                        <p:par>
                          <p:cTn id="17" fill="hold">
                            <p:stCondLst>
                              <p:cond delay="4500"/>
                            </p:stCondLst>
                            <p:childTnLst>
                              <p:par>
                                <p:cTn id="18" presetID="8" presetClass="entr" presetSubtype="16" fill="hold" nodeType="afterEffect">
                                  <p:stCondLst>
                                    <p:cond delay="0"/>
                                  </p:stCondLst>
                                  <p:childTnLst>
                                    <p:set>
                                      <p:cBhvr>
                                        <p:cTn id="19" dur="1" fill="hold">
                                          <p:stCondLst>
                                            <p:cond delay="0"/>
                                          </p:stCondLst>
                                        </p:cTn>
                                        <p:tgtEl>
                                          <p:spTgt spid="56323">
                                            <p:txEl>
                                              <p:pRg st="2" end="2"/>
                                            </p:txEl>
                                          </p:spTgt>
                                        </p:tgtEl>
                                        <p:attrNameLst>
                                          <p:attrName>style.visibility</p:attrName>
                                        </p:attrNameLst>
                                      </p:cBhvr>
                                      <p:to>
                                        <p:strVal val="visible"/>
                                      </p:to>
                                    </p:set>
                                    <p:animEffect transition="in" filter="diamond(in)">
                                      <p:cBhvr>
                                        <p:cTn id="20" dur="2000"/>
                                        <p:tgtEl>
                                          <p:spTgt spid="56323">
                                            <p:txEl>
                                              <p:pRg st="2" end="2"/>
                                            </p:txEl>
                                          </p:spTgt>
                                        </p:tgtEl>
                                      </p:cBhvr>
                                    </p:animEffec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56323">
                                            <p:txEl>
                                              <p:pRg st="3" end="3"/>
                                            </p:txEl>
                                          </p:spTgt>
                                        </p:tgtEl>
                                        <p:attrNameLst>
                                          <p:attrName>style.visibility</p:attrName>
                                        </p:attrNameLst>
                                      </p:cBhvr>
                                      <p:to>
                                        <p:strVal val="visible"/>
                                      </p:to>
                                    </p:set>
                                    <p:animEffect transition="in" filter="diamond(in)">
                                      <p:cBhvr>
                                        <p:cTn id="24" dur="2000"/>
                                        <p:tgtEl>
                                          <p:spTgt spid="56323">
                                            <p:txEl>
                                              <p:pRg st="3" end="3"/>
                                            </p:txEl>
                                          </p:spTgt>
                                        </p:tgtEl>
                                      </p:cBhvr>
                                    </p:animEffect>
                                  </p:childTnLst>
                                </p:cTn>
                              </p:par>
                            </p:childTnLst>
                          </p:cTn>
                        </p:par>
                        <p:par>
                          <p:cTn id="25" fill="hold">
                            <p:stCondLst>
                              <p:cond delay="8500"/>
                            </p:stCondLst>
                            <p:childTnLst>
                              <p:par>
                                <p:cTn id="26" presetID="8" presetClass="entr" presetSubtype="16" fill="hold" nodeType="afterEffect">
                                  <p:stCondLst>
                                    <p:cond delay="0"/>
                                  </p:stCondLst>
                                  <p:childTnLst>
                                    <p:set>
                                      <p:cBhvr>
                                        <p:cTn id="27" dur="1" fill="hold">
                                          <p:stCondLst>
                                            <p:cond delay="0"/>
                                          </p:stCondLst>
                                        </p:cTn>
                                        <p:tgtEl>
                                          <p:spTgt spid="56323">
                                            <p:txEl>
                                              <p:pRg st="4" end="4"/>
                                            </p:txEl>
                                          </p:spTgt>
                                        </p:tgtEl>
                                        <p:attrNameLst>
                                          <p:attrName>style.visibility</p:attrName>
                                        </p:attrNameLst>
                                      </p:cBhvr>
                                      <p:to>
                                        <p:strVal val="visible"/>
                                      </p:to>
                                    </p:set>
                                    <p:animEffect transition="in" filter="diamond(in)">
                                      <p:cBhvr>
                                        <p:cTn id="28" dur="2000"/>
                                        <p:tgtEl>
                                          <p:spTgt spid="56323">
                                            <p:txEl>
                                              <p:pRg st="4" end="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56323">
                                            <p:txEl>
                                              <p:pRg st="5" end="5"/>
                                            </p:txEl>
                                          </p:spTgt>
                                        </p:tgtEl>
                                        <p:attrNameLst>
                                          <p:attrName>style.visibility</p:attrName>
                                        </p:attrNameLst>
                                      </p:cBhvr>
                                      <p:to>
                                        <p:strVal val="visible"/>
                                      </p:to>
                                    </p:set>
                                    <p:animEffect transition="in" filter="diamond(in)">
                                      <p:cBhvr>
                                        <p:cTn id="31" dur="2000"/>
                                        <p:tgtEl>
                                          <p:spTgt spid="56323">
                                            <p:txEl>
                                              <p:pRg st="5" end="5"/>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56323">
                                            <p:txEl>
                                              <p:pRg st="6" end="6"/>
                                            </p:txEl>
                                          </p:spTgt>
                                        </p:tgtEl>
                                        <p:attrNameLst>
                                          <p:attrName>style.visibility</p:attrName>
                                        </p:attrNameLst>
                                      </p:cBhvr>
                                      <p:to>
                                        <p:strVal val="visible"/>
                                      </p:to>
                                    </p:set>
                                    <p:animEffect transition="in" filter="diamond(in)">
                                      <p:cBhvr>
                                        <p:cTn id="34" dur="2000"/>
                                        <p:tgtEl>
                                          <p:spTgt spid="56323">
                                            <p:txEl>
                                              <p:pRg st="6" end="6"/>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56323">
                                            <p:txEl>
                                              <p:pRg st="7" end="7"/>
                                            </p:txEl>
                                          </p:spTgt>
                                        </p:tgtEl>
                                        <p:attrNameLst>
                                          <p:attrName>style.visibility</p:attrName>
                                        </p:attrNameLst>
                                      </p:cBhvr>
                                      <p:to>
                                        <p:strVal val="visible"/>
                                      </p:to>
                                    </p:set>
                                    <p:animEffect transition="in" filter="diamond(in)">
                                      <p:cBhvr>
                                        <p:cTn id="37" dur="2000"/>
                                        <p:tgtEl>
                                          <p:spTgt spid="56323">
                                            <p:txEl>
                                              <p:pRg st="7" end="7"/>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56323">
                                            <p:txEl>
                                              <p:pRg st="8" end="8"/>
                                            </p:txEl>
                                          </p:spTgt>
                                        </p:tgtEl>
                                        <p:attrNameLst>
                                          <p:attrName>style.visibility</p:attrName>
                                        </p:attrNameLst>
                                      </p:cBhvr>
                                      <p:to>
                                        <p:strVal val="visible"/>
                                      </p:to>
                                    </p:set>
                                    <p:animEffect transition="in" filter="diamond(in)">
                                      <p:cBhvr>
                                        <p:cTn id="40" dur="20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idx="1"/>
          </p:nvPr>
        </p:nvSpPr>
        <p:spPr/>
        <p:txBody>
          <a:bodyPr/>
          <a:lstStyle/>
          <a:p>
            <a:pPr eaLnBrk="1" hangingPunct="1">
              <a:lnSpc>
                <a:spcPct val="125000"/>
              </a:lnSpc>
            </a:pPr>
            <a:r>
              <a:rPr lang="ar-SA" b="1" dirty="0" smtClean="0">
                <a:ea typeface="2  Mitra"/>
                <a:cs typeface="B Titr" pitchFamily="2" charset="-78"/>
              </a:rPr>
              <a:t>آب</a:t>
            </a:r>
            <a:endParaRPr lang="en-US" b="1" dirty="0" smtClean="0">
              <a:ea typeface="2  Mitra"/>
              <a:cs typeface="B Titr" pitchFamily="2" charset="-78"/>
            </a:endParaRPr>
          </a:p>
          <a:p>
            <a:pPr eaLnBrk="1" hangingPunct="1">
              <a:lnSpc>
                <a:spcPct val="125000"/>
              </a:lnSpc>
            </a:pPr>
            <a:r>
              <a:rPr lang="ar-SA" b="1" dirty="0" smtClean="0">
                <a:ea typeface="2  Mitra"/>
                <a:cs typeface="B Titr" pitchFamily="2" charset="-78"/>
              </a:rPr>
              <a:t>فیبر</a:t>
            </a:r>
            <a:endParaRPr lang="en-US" b="1" dirty="0" smtClean="0">
              <a:ea typeface="2  Mitra"/>
              <a:cs typeface="B Titr" pitchFamily="2" charset="-78"/>
            </a:endParaRPr>
          </a:p>
          <a:p>
            <a:pPr eaLnBrk="1" hangingPunct="1">
              <a:lnSpc>
                <a:spcPct val="125000"/>
              </a:lnSpc>
            </a:pPr>
            <a:r>
              <a:rPr lang="ar-SA" b="1" dirty="0" smtClean="0">
                <a:ea typeface="2  Mitra"/>
                <a:cs typeface="B Titr" pitchFamily="2" charset="-78"/>
              </a:rPr>
              <a:t>اسید فولیك</a:t>
            </a:r>
            <a:endParaRPr lang="en-US" b="1" dirty="0" smtClean="0">
              <a:ea typeface="2  Mitra"/>
              <a:cs typeface="B Titr" pitchFamily="2" charset="-78"/>
            </a:endParaRPr>
          </a:p>
          <a:p>
            <a:pPr eaLnBrk="1" hangingPunct="1">
              <a:lnSpc>
                <a:spcPct val="125000"/>
              </a:lnSpc>
            </a:pPr>
            <a:r>
              <a:rPr lang="en-US" b="1" dirty="0" smtClean="0">
                <a:ea typeface="2  Mitra"/>
                <a:cs typeface="B Titr" pitchFamily="2" charset="-78"/>
              </a:rPr>
              <a:t> </a:t>
            </a:r>
            <a:r>
              <a:rPr lang="ar-SA" b="1" dirty="0" smtClean="0">
                <a:ea typeface="2  Mitra"/>
                <a:cs typeface="B Titr" pitchFamily="2" charset="-78"/>
              </a:rPr>
              <a:t>ویتامین</a:t>
            </a:r>
            <a:r>
              <a:rPr lang="en-US" b="1" dirty="0" smtClean="0">
                <a:ea typeface="2  Mitra"/>
                <a:cs typeface="B Titr" pitchFamily="2" charset="-78"/>
              </a:rPr>
              <a:t> C</a:t>
            </a:r>
          </a:p>
          <a:p>
            <a:pPr eaLnBrk="1" hangingPunct="1">
              <a:lnSpc>
                <a:spcPct val="125000"/>
              </a:lnSpc>
            </a:pPr>
            <a:r>
              <a:rPr lang="ar-SA" b="1" dirty="0" smtClean="0">
                <a:ea typeface="2  Mitra"/>
                <a:cs typeface="B Titr" pitchFamily="2" charset="-78"/>
              </a:rPr>
              <a:t>ویتامین</a:t>
            </a:r>
            <a:r>
              <a:rPr lang="en-US" b="1" dirty="0" smtClean="0">
                <a:ea typeface="2  Mitra"/>
                <a:cs typeface="B Titr" pitchFamily="2" charset="-78"/>
              </a:rPr>
              <a:t> A</a:t>
            </a:r>
          </a:p>
        </p:txBody>
      </p:sp>
      <p:pic>
        <p:nvPicPr>
          <p:cNvPr id="30723" name="Picture 3" descr="FOOD0027"/>
          <p:cNvPicPr>
            <a:picLocks noChangeAspect="1" noChangeArrowheads="1"/>
          </p:cNvPicPr>
          <p:nvPr/>
        </p:nvPicPr>
        <p:blipFill>
          <a:blip r:embed="rId2" cstate="print"/>
          <a:srcRect/>
          <a:stretch>
            <a:fillRect/>
          </a:stretch>
        </p:blipFill>
        <p:spPr bwMode="auto">
          <a:xfrm>
            <a:off x="228600" y="1905000"/>
            <a:ext cx="6096000" cy="4572000"/>
          </a:xfrm>
          <a:prstGeom prst="rect">
            <a:avLst/>
          </a:prstGeom>
          <a:noFill/>
          <a:ln w="9525">
            <a:noFill/>
            <a:miter lim="800000"/>
            <a:headEnd/>
            <a:tailEnd/>
          </a:ln>
        </p:spPr>
      </p:pic>
      <p:sp>
        <p:nvSpPr>
          <p:cNvPr id="30724" name="AutoShape 4" descr="Parchment"/>
          <p:cNvSpPr>
            <a:spLocks noChangeArrowheads="1"/>
          </p:cNvSpPr>
          <p:nvPr/>
        </p:nvSpPr>
        <p:spPr bwMode="auto">
          <a:xfrm>
            <a:off x="6096000" y="304800"/>
            <a:ext cx="2514600" cy="1143000"/>
          </a:xfrm>
          <a:prstGeom prst="wedgeRoundRectCallout">
            <a:avLst>
              <a:gd name="adj1" fmla="val -42676"/>
              <a:gd name="adj2" fmla="val 89444"/>
              <a:gd name="adj3" fmla="val 16667"/>
            </a:avLst>
          </a:prstGeom>
          <a:blipFill dpi="0" rotWithShape="0">
            <a:blip r:embed="rId3" cstate="print"/>
            <a:srcRect/>
            <a:tile tx="0" ty="0" sx="100000" sy="100000" flip="none" algn="tl"/>
          </a:blipFill>
          <a:ln w="38100">
            <a:solidFill>
              <a:srgbClr val="666633"/>
            </a:solidFill>
            <a:miter lim="800000"/>
            <a:headEnd/>
            <a:tailEnd/>
          </a:ln>
          <a:effectLst>
            <a:outerShdw dist="192186" dir="455679" algn="ctr" rotWithShape="0">
              <a:schemeClr val="bg2"/>
            </a:outerShdw>
          </a:effectLst>
        </p:spPr>
        <p:txBody>
          <a:bodyPr wrap="none" anchor="ctr"/>
          <a:lstStyle/>
          <a:p>
            <a:pPr algn="ctr" eaLnBrk="0" hangingPunct="0">
              <a:defRPr/>
            </a:pPr>
            <a:r>
              <a:rPr lang="ar-SA" sz="3200" b="1">
                <a:solidFill>
                  <a:srgbClr val="000066"/>
                </a:solidFill>
                <a:latin typeface="Times New Roman" pitchFamily="18" charset="0"/>
                <a:cs typeface="Yagut" pitchFamily="2" charset="-78"/>
              </a:rPr>
              <a:t>گروه</a:t>
            </a:r>
            <a:r>
              <a:rPr lang="en-US" sz="3200" b="1">
                <a:solidFill>
                  <a:srgbClr val="000066"/>
                </a:solidFill>
                <a:latin typeface="Times New Roman" pitchFamily="18" charset="0"/>
                <a:cs typeface="Yagut" pitchFamily="2" charset="-78"/>
              </a:rPr>
              <a:t> </a:t>
            </a:r>
            <a:r>
              <a:rPr lang="ar-SA" sz="3200" b="1">
                <a:solidFill>
                  <a:srgbClr val="000066"/>
                </a:solidFill>
                <a:latin typeface="Times New Roman" pitchFamily="18" charset="0"/>
                <a:cs typeface="Yagut" pitchFamily="2" charset="-78"/>
              </a:rPr>
              <a:t>سبزیها</a:t>
            </a:r>
            <a:endParaRPr lang="en-US" sz="3200" b="1">
              <a:solidFill>
                <a:srgbClr val="000066"/>
              </a:solidFill>
              <a:latin typeface="Times New Roman" pitchFamily="18" charset="0"/>
              <a:cs typeface="Yagu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amond(in)">
                                      <p:cBhvr>
                                        <p:cTn id="7" dur="2000"/>
                                        <p:tgtEl>
                                          <p:spTgt spid="307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dissolve">
                                      <p:cBhvr>
                                        <p:cTn id="10" dur="500"/>
                                        <p:tgtEl>
                                          <p:spTgt spid="30724"/>
                                        </p:tgtEl>
                                      </p:cBhvr>
                                    </p:animEffect>
                                  </p:childTnLst>
                                </p:cTn>
                              </p:par>
                            </p:childTnLst>
                          </p:cTn>
                        </p:par>
                        <p:par>
                          <p:cTn id="11" fill="hold">
                            <p:stCondLst>
                              <p:cond delay="2000"/>
                            </p:stCondLst>
                            <p:childTnLst>
                              <p:par>
                                <p:cTn id="12" presetID="17" presetClass="entr" presetSubtype="8" fill="hold" grpId="0" nodeType="afterEffect">
                                  <p:stCondLst>
                                    <p:cond delay="0"/>
                                  </p:stCondLst>
                                  <p:childTnLst>
                                    <p:set>
                                      <p:cBhvr>
                                        <p:cTn id="13" dur="1" fill="hold">
                                          <p:stCondLst>
                                            <p:cond delay="0"/>
                                          </p:stCondLst>
                                        </p:cTn>
                                        <p:tgtEl>
                                          <p:spTgt spid="30722">
                                            <p:txEl>
                                              <p:pRg st="0" end="0"/>
                                            </p:txEl>
                                          </p:spTgt>
                                        </p:tgtEl>
                                        <p:attrNameLst>
                                          <p:attrName>style.visibility</p:attrName>
                                        </p:attrNameLst>
                                      </p:cBhvr>
                                      <p:to>
                                        <p:strVal val="visible"/>
                                      </p:to>
                                    </p:set>
                                    <p:anim calcmode="lin" valueType="num">
                                      <p:cBhvr>
                                        <p:cTn id="14" dur="2000" fill="hold"/>
                                        <p:tgtEl>
                                          <p:spTgt spid="30722">
                                            <p:txEl>
                                              <p:pRg st="0" end="0"/>
                                            </p:txEl>
                                          </p:spTgt>
                                        </p:tgtEl>
                                        <p:attrNameLst>
                                          <p:attrName>ppt_x</p:attrName>
                                        </p:attrNameLst>
                                      </p:cBhvr>
                                      <p:tavLst>
                                        <p:tav tm="0">
                                          <p:val>
                                            <p:strVal val="#ppt_x-#ppt_w/2"/>
                                          </p:val>
                                        </p:tav>
                                        <p:tav tm="100000">
                                          <p:val>
                                            <p:strVal val="#ppt_x"/>
                                          </p:val>
                                        </p:tav>
                                      </p:tavLst>
                                    </p:anim>
                                    <p:anim calcmode="lin" valueType="num">
                                      <p:cBhvr>
                                        <p:cTn id="15" dur="2000" fill="hold"/>
                                        <p:tgtEl>
                                          <p:spTgt spid="30722">
                                            <p:txEl>
                                              <p:pRg st="0" end="0"/>
                                            </p:txEl>
                                          </p:spTgt>
                                        </p:tgtEl>
                                        <p:attrNameLst>
                                          <p:attrName>ppt_y</p:attrName>
                                        </p:attrNameLst>
                                      </p:cBhvr>
                                      <p:tavLst>
                                        <p:tav tm="0">
                                          <p:val>
                                            <p:strVal val="#ppt_y"/>
                                          </p:val>
                                        </p:tav>
                                        <p:tav tm="100000">
                                          <p:val>
                                            <p:strVal val="#ppt_y"/>
                                          </p:val>
                                        </p:tav>
                                      </p:tavLst>
                                    </p:anim>
                                    <p:anim calcmode="lin" valueType="num">
                                      <p:cBhvr>
                                        <p:cTn id="16" dur="2000" fill="hold"/>
                                        <p:tgtEl>
                                          <p:spTgt spid="30722">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30722">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7" presetClass="entr" presetSubtype="8" fill="hold" grpId="0" nodeType="afterEffect">
                                  <p:stCondLst>
                                    <p:cond delay="0"/>
                                  </p:stCondLst>
                                  <p:childTnLst>
                                    <p:set>
                                      <p:cBhvr>
                                        <p:cTn id="20" dur="1" fill="hold">
                                          <p:stCondLst>
                                            <p:cond delay="0"/>
                                          </p:stCondLst>
                                        </p:cTn>
                                        <p:tgtEl>
                                          <p:spTgt spid="30722">
                                            <p:txEl>
                                              <p:pRg st="1" end="1"/>
                                            </p:txEl>
                                          </p:spTgt>
                                        </p:tgtEl>
                                        <p:attrNameLst>
                                          <p:attrName>style.visibility</p:attrName>
                                        </p:attrNameLst>
                                      </p:cBhvr>
                                      <p:to>
                                        <p:strVal val="visible"/>
                                      </p:to>
                                    </p:set>
                                    <p:anim calcmode="lin" valueType="num">
                                      <p:cBhvr>
                                        <p:cTn id="21" dur="2000" fill="hold"/>
                                        <p:tgtEl>
                                          <p:spTgt spid="30722">
                                            <p:txEl>
                                              <p:pRg st="1" end="1"/>
                                            </p:txEl>
                                          </p:spTgt>
                                        </p:tgtEl>
                                        <p:attrNameLst>
                                          <p:attrName>ppt_x</p:attrName>
                                        </p:attrNameLst>
                                      </p:cBhvr>
                                      <p:tavLst>
                                        <p:tav tm="0">
                                          <p:val>
                                            <p:strVal val="#ppt_x-#ppt_w/2"/>
                                          </p:val>
                                        </p:tav>
                                        <p:tav tm="100000">
                                          <p:val>
                                            <p:strVal val="#ppt_x"/>
                                          </p:val>
                                        </p:tav>
                                      </p:tavLst>
                                    </p:anim>
                                    <p:anim calcmode="lin" valueType="num">
                                      <p:cBhvr>
                                        <p:cTn id="22" dur="2000" fill="hold"/>
                                        <p:tgtEl>
                                          <p:spTgt spid="30722">
                                            <p:txEl>
                                              <p:pRg st="1" end="1"/>
                                            </p:txEl>
                                          </p:spTgt>
                                        </p:tgtEl>
                                        <p:attrNameLst>
                                          <p:attrName>ppt_y</p:attrName>
                                        </p:attrNameLst>
                                      </p:cBhvr>
                                      <p:tavLst>
                                        <p:tav tm="0">
                                          <p:val>
                                            <p:strVal val="#ppt_y"/>
                                          </p:val>
                                        </p:tav>
                                        <p:tav tm="100000">
                                          <p:val>
                                            <p:strVal val="#ppt_y"/>
                                          </p:val>
                                        </p:tav>
                                      </p:tavLst>
                                    </p:anim>
                                    <p:anim calcmode="lin" valueType="num">
                                      <p:cBhvr>
                                        <p:cTn id="23" dur="2000" fill="hold"/>
                                        <p:tgtEl>
                                          <p:spTgt spid="30722">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0722">
                                            <p:txEl>
                                              <p:pRg st="1" end="1"/>
                                            </p:txEl>
                                          </p:spTgt>
                                        </p:tgtEl>
                                        <p:attrNameLst>
                                          <p:attrName>ppt_h</p:attrName>
                                        </p:attrNameLst>
                                      </p:cBhvr>
                                      <p:tavLst>
                                        <p:tav tm="0">
                                          <p:val>
                                            <p:strVal val="#ppt_h"/>
                                          </p:val>
                                        </p:tav>
                                        <p:tav tm="100000">
                                          <p:val>
                                            <p:strVal val="#ppt_h"/>
                                          </p:val>
                                        </p:tav>
                                      </p:tavLst>
                                    </p:anim>
                                  </p:childTnLst>
                                </p:cTn>
                              </p:par>
                            </p:childTnLst>
                          </p:cTn>
                        </p:par>
                        <p:par>
                          <p:cTn id="25" fill="hold">
                            <p:stCondLst>
                              <p:cond delay="6000"/>
                            </p:stCondLst>
                            <p:childTnLst>
                              <p:par>
                                <p:cTn id="26" presetID="17" presetClass="entr" presetSubtype="8" fill="hold" grpId="0" nodeType="afterEffect">
                                  <p:stCondLst>
                                    <p:cond delay="0"/>
                                  </p:stCondLst>
                                  <p:childTnLst>
                                    <p:set>
                                      <p:cBhvr>
                                        <p:cTn id="27" dur="1" fill="hold">
                                          <p:stCondLst>
                                            <p:cond delay="0"/>
                                          </p:stCondLst>
                                        </p:cTn>
                                        <p:tgtEl>
                                          <p:spTgt spid="30722">
                                            <p:txEl>
                                              <p:pRg st="2" end="2"/>
                                            </p:txEl>
                                          </p:spTgt>
                                        </p:tgtEl>
                                        <p:attrNameLst>
                                          <p:attrName>style.visibility</p:attrName>
                                        </p:attrNameLst>
                                      </p:cBhvr>
                                      <p:to>
                                        <p:strVal val="visible"/>
                                      </p:to>
                                    </p:set>
                                    <p:anim calcmode="lin" valueType="num">
                                      <p:cBhvr>
                                        <p:cTn id="28" dur="2000" fill="hold"/>
                                        <p:tgtEl>
                                          <p:spTgt spid="30722">
                                            <p:txEl>
                                              <p:pRg st="2" end="2"/>
                                            </p:txEl>
                                          </p:spTgt>
                                        </p:tgtEl>
                                        <p:attrNameLst>
                                          <p:attrName>ppt_x</p:attrName>
                                        </p:attrNameLst>
                                      </p:cBhvr>
                                      <p:tavLst>
                                        <p:tav tm="0">
                                          <p:val>
                                            <p:strVal val="#ppt_x-#ppt_w/2"/>
                                          </p:val>
                                        </p:tav>
                                        <p:tav tm="100000">
                                          <p:val>
                                            <p:strVal val="#ppt_x"/>
                                          </p:val>
                                        </p:tav>
                                      </p:tavLst>
                                    </p:anim>
                                    <p:anim calcmode="lin" valueType="num">
                                      <p:cBhvr>
                                        <p:cTn id="29" dur="2000" fill="hold"/>
                                        <p:tgtEl>
                                          <p:spTgt spid="30722">
                                            <p:txEl>
                                              <p:pRg st="2" end="2"/>
                                            </p:txEl>
                                          </p:spTgt>
                                        </p:tgtEl>
                                        <p:attrNameLst>
                                          <p:attrName>ppt_y</p:attrName>
                                        </p:attrNameLst>
                                      </p:cBhvr>
                                      <p:tavLst>
                                        <p:tav tm="0">
                                          <p:val>
                                            <p:strVal val="#ppt_y"/>
                                          </p:val>
                                        </p:tav>
                                        <p:tav tm="100000">
                                          <p:val>
                                            <p:strVal val="#ppt_y"/>
                                          </p:val>
                                        </p:tav>
                                      </p:tavLst>
                                    </p:anim>
                                    <p:anim calcmode="lin" valueType="num">
                                      <p:cBhvr>
                                        <p:cTn id="30" dur="2000" fill="hold"/>
                                        <p:tgtEl>
                                          <p:spTgt spid="30722">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0722">
                                            <p:txEl>
                                              <p:pRg st="2" end="2"/>
                                            </p:txEl>
                                          </p:spTgt>
                                        </p:tgtEl>
                                        <p:attrNameLst>
                                          <p:attrName>ppt_h</p:attrName>
                                        </p:attrNameLst>
                                      </p:cBhvr>
                                      <p:tavLst>
                                        <p:tav tm="0">
                                          <p:val>
                                            <p:strVal val="#ppt_h"/>
                                          </p:val>
                                        </p:tav>
                                        <p:tav tm="100000">
                                          <p:val>
                                            <p:strVal val="#ppt_h"/>
                                          </p:val>
                                        </p:tav>
                                      </p:tavLst>
                                    </p:anim>
                                  </p:childTnLst>
                                </p:cTn>
                              </p:par>
                            </p:childTnLst>
                          </p:cTn>
                        </p:par>
                        <p:par>
                          <p:cTn id="32" fill="hold">
                            <p:stCondLst>
                              <p:cond delay="8000"/>
                            </p:stCondLst>
                            <p:childTnLst>
                              <p:par>
                                <p:cTn id="33" presetID="17" presetClass="entr" presetSubtype="8" fill="hold" grpId="0" nodeType="afterEffect">
                                  <p:stCondLst>
                                    <p:cond delay="0"/>
                                  </p:stCondLst>
                                  <p:childTnLst>
                                    <p:set>
                                      <p:cBhvr>
                                        <p:cTn id="34" dur="1" fill="hold">
                                          <p:stCondLst>
                                            <p:cond delay="0"/>
                                          </p:stCondLst>
                                        </p:cTn>
                                        <p:tgtEl>
                                          <p:spTgt spid="30722">
                                            <p:txEl>
                                              <p:pRg st="3" end="3"/>
                                            </p:txEl>
                                          </p:spTgt>
                                        </p:tgtEl>
                                        <p:attrNameLst>
                                          <p:attrName>style.visibility</p:attrName>
                                        </p:attrNameLst>
                                      </p:cBhvr>
                                      <p:to>
                                        <p:strVal val="visible"/>
                                      </p:to>
                                    </p:set>
                                    <p:anim calcmode="lin" valueType="num">
                                      <p:cBhvr>
                                        <p:cTn id="35" dur="2000" fill="hold"/>
                                        <p:tgtEl>
                                          <p:spTgt spid="30722">
                                            <p:txEl>
                                              <p:pRg st="3" end="3"/>
                                            </p:txEl>
                                          </p:spTgt>
                                        </p:tgtEl>
                                        <p:attrNameLst>
                                          <p:attrName>ppt_x</p:attrName>
                                        </p:attrNameLst>
                                      </p:cBhvr>
                                      <p:tavLst>
                                        <p:tav tm="0">
                                          <p:val>
                                            <p:strVal val="#ppt_x-#ppt_w/2"/>
                                          </p:val>
                                        </p:tav>
                                        <p:tav tm="100000">
                                          <p:val>
                                            <p:strVal val="#ppt_x"/>
                                          </p:val>
                                        </p:tav>
                                      </p:tavLst>
                                    </p:anim>
                                    <p:anim calcmode="lin" valueType="num">
                                      <p:cBhvr>
                                        <p:cTn id="36" dur="2000" fill="hold"/>
                                        <p:tgtEl>
                                          <p:spTgt spid="30722">
                                            <p:txEl>
                                              <p:pRg st="3" end="3"/>
                                            </p:txEl>
                                          </p:spTgt>
                                        </p:tgtEl>
                                        <p:attrNameLst>
                                          <p:attrName>ppt_y</p:attrName>
                                        </p:attrNameLst>
                                      </p:cBhvr>
                                      <p:tavLst>
                                        <p:tav tm="0">
                                          <p:val>
                                            <p:strVal val="#ppt_y"/>
                                          </p:val>
                                        </p:tav>
                                        <p:tav tm="100000">
                                          <p:val>
                                            <p:strVal val="#ppt_y"/>
                                          </p:val>
                                        </p:tav>
                                      </p:tavLst>
                                    </p:anim>
                                    <p:anim calcmode="lin" valueType="num">
                                      <p:cBhvr>
                                        <p:cTn id="37" dur="2000" fill="hold"/>
                                        <p:tgtEl>
                                          <p:spTgt spid="30722">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0722">
                                            <p:txEl>
                                              <p:pRg st="3" end="3"/>
                                            </p:txEl>
                                          </p:spTgt>
                                        </p:tgtEl>
                                        <p:attrNameLst>
                                          <p:attrName>ppt_h</p:attrName>
                                        </p:attrNameLst>
                                      </p:cBhvr>
                                      <p:tavLst>
                                        <p:tav tm="0">
                                          <p:val>
                                            <p:strVal val="#ppt_h"/>
                                          </p:val>
                                        </p:tav>
                                        <p:tav tm="100000">
                                          <p:val>
                                            <p:strVal val="#ppt_h"/>
                                          </p:val>
                                        </p:tav>
                                      </p:tavLst>
                                    </p:anim>
                                  </p:childTnLst>
                                </p:cTn>
                              </p:par>
                            </p:childTnLst>
                          </p:cTn>
                        </p:par>
                        <p:par>
                          <p:cTn id="39" fill="hold">
                            <p:stCondLst>
                              <p:cond delay="10000"/>
                            </p:stCondLst>
                            <p:childTnLst>
                              <p:par>
                                <p:cTn id="40" presetID="17" presetClass="entr" presetSubtype="8" fill="hold" grpId="0" nodeType="afterEffect">
                                  <p:stCondLst>
                                    <p:cond delay="0"/>
                                  </p:stCondLst>
                                  <p:childTnLst>
                                    <p:set>
                                      <p:cBhvr>
                                        <p:cTn id="41" dur="1" fill="hold">
                                          <p:stCondLst>
                                            <p:cond delay="0"/>
                                          </p:stCondLst>
                                        </p:cTn>
                                        <p:tgtEl>
                                          <p:spTgt spid="30722">
                                            <p:txEl>
                                              <p:pRg st="4" end="4"/>
                                            </p:txEl>
                                          </p:spTgt>
                                        </p:tgtEl>
                                        <p:attrNameLst>
                                          <p:attrName>style.visibility</p:attrName>
                                        </p:attrNameLst>
                                      </p:cBhvr>
                                      <p:to>
                                        <p:strVal val="visible"/>
                                      </p:to>
                                    </p:set>
                                    <p:anim calcmode="lin" valueType="num">
                                      <p:cBhvr>
                                        <p:cTn id="42" dur="2000" fill="hold"/>
                                        <p:tgtEl>
                                          <p:spTgt spid="30722">
                                            <p:txEl>
                                              <p:pRg st="4" end="4"/>
                                            </p:txEl>
                                          </p:spTgt>
                                        </p:tgtEl>
                                        <p:attrNameLst>
                                          <p:attrName>ppt_x</p:attrName>
                                        </p:attrNameLst>
                                      </p:cBhvr>
                                      <p:tavLst>
                                        <p:tav tm="0">
                                          <p:val>
                                            <p:strVal val="#ppt_x-#ppt_w/2"/>
                                          </p:val>
                                        </p:tav>
                                        <p:tav tm="100000">
                                          <p:val>
                                            <p:strVal val="#ppt_x"/>
                                          </p:val>
                                        </p:tav>
                                      </p:tavLst>
                                    </p:anim>
                                    <p:anim calcmode="lin" valueType="num">
                                      <p:cBhvr>
                                        <p:cTn id="43" dur="2000" fill="hold"/>
                                        <p:tgtEl>
                                          <p:spTgt spid="30722">
                                            <p:txEl>
                                              <p:pRg st="4" end="4"/>
                                            </p:txEl>
                                          </p:spTgt>
                                        </p:tgtEl>
                                        <p:attrNameLst>
                                          <p:attrName>ppt_y</p:attrName>
                                        </p:attrNameLst>
                                      </p:cBhvr>
                                      <p:tavLst>
                                        <p:tav tm="0">
                                          <p:val>
                                            <p:strVal val="#ppt_y"/>
                                          </p:val>
                                        </p:tav>
                                        <p:tav tm="100000">
                                          <p:val>
                                            <p:strVal val="#ppt_y"/>
                                          </p:val>
                                        </p:tav>
                                      </p:tavLst>
                                    </p:anim>
                                    <p:anim calcmode="lin" valueType="num">
                                      <p:cBhvr>
                                        <p:cTn id="44" dur="2000" fill="hold"/>
                                        <p:tgtEl>
                                          <p:spTgt spid="30722">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072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Rot="1" noChangeArrowheads="1"/>
          </p:cNvSpPr>
          <p:nvPr>
            <p:ph idx="1"/>
          </p:nvPr>
        </p:nvSpPr>
        <p:spPr>
          <a:xfrm>
            <a:off x="301625" y="2133600"/>
            <a:ext cx="8540750" cy="3965575"/>
          </a:xfrm>
        </p:spPr>
        <p:txBody>
          <a:bodyPr/>
          <a:lstStyle/>
          <a:p>
            <a:pPr eaLnBrk="1" hangingPunct="1">
              <a:lnSpc>
                <a:spcPct val="90000"/>
              </a:lnSpc>
              <a:buFont typeface="Wingdings" pitchFamily="2" charset="2"/>
              <a:buNone/>
            </a:pPr>
            <a:r>
              <a:rPr lang="fa-IR" sz="3000" dirty="0" smtClean="0">
                <a:ea typeface="2  Mitra"/>
                <a:cs typeface="B Titr" pitchFamily="2" charset="-78"/>
              </a:rPr>
              <a:t>این گروه شامل :کاهو،اسفناج،سیب زمینی،ذرت ،خیارو...می  باشد</a:t>
            </a:r>
          </a:p>
          <a:p>
            <a:pPr eaLnBrk="1" hangingPunct="1">
              <a:lnSpc>
                <a:spcPct val="90000"/>
              </a:lnSpc>
            </a:pPr>
            <a:r>
              <a:rPr lang="fa-IR" sz="3000" dirty="0" smtClean="0">
                <a:ea typeface="2  Mitra"/>
                <a:cs typeface="B Titr" pitchFamily="2" charset="-78"/>
              </a:rPr>
              <a:t>میزان مورد نیاز روزانه 5-3واحد</a:t>
            </a:r>
          </a:p>
          <a:p>
            <a:pPr algn="ctr" eaLnBrk="1" hangingPunct="1">
              <a:lnSpc>
                <a:spcPct val="90000"/>
              </a:lnSpc>
              <a:buFont typeface="Wingdings" pitchFamily="2" charset="2"/>
              <a:buNone/>
            </a:pPr>
            <a:r>
              <a:rPr lang="fa-IR" sz="3000" dirty="0" smtClean="0">
                <a:solidFill>
                  <a:srgbClr val="FF0000"/>
                </a:solidFill>
                <a:ea typeface="2  Mitra"/>
                <a:cs typeface="B Titr" pitchFamily="2" charset="-78"/>
              </a:rPr>
              <a:t>یک سهم این گروه</a:t>
            </a:r>
          </a:p>
          <a:p>
            <a:pPr eaLnBrk="1" hangingPunct="1">
              <a:lnSpc>
                <a:spcPct val="90000"/>
              </a:lnSpc>
            </a:pPr>
            <a:r>
              <a:rPr lang="fa-IR" sz="3000" dirty="0" smtClean="0">
                <a:ea typeface="2  Mitra"/>
                <a:cs typeface="B Titr" pitchFamily="2" charset="-78"/>
              </a:rPr>
              <a:t>نصف لیوان سبزی پخته یا آب سبزیجات</a:t>
            </a:r>
          </a:p>
          <a:p>
            <a:pPr eaLnBrk="1" hangingPunct="1">
              <a:lnSpc>
                <a:spcPct val="90000"/>
              </a:lnSpc>
            </a:pPr>
            <a:r>
              <a:rPr lang="fa-IR" sz="3000" dirty="0" smtClean="0">
                <a:ea typeface="2  Mitra"/>
                <a:cs typeface="B Titr" pitchFamily="2" charset="-78"/>
              </a:rPr>
              <a:t>یک لیوان سبزی خام برگ دار</a:t>
            </a:r>
          </a:p>
          <a:p>
            <a:pPr eaLnBrk="1" hangingPunct="1">
              <a:lnSpc>
                <a:spcPct val="90000"/>
              </a:lnSpc>
            </a:pPr>
            <a:r>
              <a:rPr lang="fa-IR" sz="3000" dirty="0" smtClean="0">
                <a:ea typeface="2  Mitra"/>
                <a:cs typeface="B Titr" pitchFamily="2" charset="-78"/>
              </a:rPr>
              <a:t>یک عدد گوجه فرنگی یا سیب زمینی متوسط</a:t>
            </a:r>
          </a:p>
          <a:p>
            <a:pPr eaLnBrk="1" hangingPunct="1">
              <a:lnSpc>
                <a:spcPct val="90000"/>
              </a:lnSpc>
            </a:pPr>
            <a:r>
              <a:rPr lang="fa-IR" sz="3000" dirty="0" smtClean="0">
                <a:ea typeface="2  Mitra"/>
                <a:cs typeface="B Titr" pitchFamily="2" charset="-78"/>
              </a:rPr>
              <a:t>یک بشقاب سبزی خوری سبزی خوردن</a:t>
            </a:r>
            <a:endParaRPr lang="en-US" sz="3000" dirty="0" smtClean="0">
              <a:ea typeface="2  Mitra"/>
              <a:cs typeface="B Titr" pitchFamily="2" charset="-78"/>
            </a:endParaRPr>
          </a:p>
        </p:txBody>
      </p:sp>
      <p:sp>
        <p:nvSpPr>
          <p:cNvPr id="57348" name="AutoShape 4"/>
          <p:cNvSpPr>
            <a:spLocks noChangeArrowheads="1"/>
          </p:cNvSpPr>
          <p:nvPr/>
        </p:nvSpPr>
        <p:spPr bwMode="auto">
          <a:xfrm>
            <a:off x="4140200" y="333375"/>
            <a:ext cx="2879725" cy="1295400"/>
          </a:xfrm>
          <a:prstGeom prst="cloudCallout">
            <a:avLst>
              <a:gd name="adj1" fmla="val -41787"/>
              <a:gd name="adj2" fmla="val 86273"/>
            </a:avLst>
          </a:prstGeom>
          <a:solidFill>
            <a:schemeClr val="tx1"/>
          </a:solidFill>
          <a:ln w="9525">
            <a:solidFill>
              <a:schemeClr val="tx1"/>
            </a:solidFill>
            <a:round/>
            <a:headEnd/>
            <a:tailEnd/>
          </a:ln>
        </p:spPr>
        <p:txBody>
          <a:bodyPr/>
          <a:lstStyle/>
          <a:p>
            <a:pPr algn="ctr"/>
            <a:r>
              <a:rPr lang="fa-IR" sz="3600">
                <a:solidFill>
                  <a:srgbClr val="FF0000"/>
                </a:solidFill>
                <a:cs typeface="Zar" pitchFamily="2" charset="-78"/>
              </a:rPr>
              <a:t>سبزيجات</a:t>
            </a:r>
            <a:endParaRPr lang="en-US" sz="3600">
              <a:solidFill>
                <a:srgbClr val="FF0000"/>
              </a:solidFill>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diamond(in)">
                                      <p:cBhvr>
                                        <p:cTn id="12" dur="2000"/>
                                        <p:tgtEl>
                                          <p:spTgt spid="57347">
                                            <p:txEl>
                                              <p:pRg st="0" end="0"/>
                                            </p:txEl>
                                          </p:spTgt>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57347">
                                            <p:txEl>
                                              <p:pRg st="1" end="1"/>
                                            </p:txEl>
                                          </p:spTgt>
                                        </p:tgtEl>
                                        <p:attrNameLst>
                                          <p:attrName>style.visibility</p:attrName>
                                        </p:attrNameLst>
                                      </p:cBhvr>
                                      <p:to>
                                        <p:strVal val="visible"/>
                                      </p:to>
                                    </p:set>
                                    <p:animEffect transition="in" filter="diamond(in)">
                                      <p:cBhvr>
                                        <p:cTn id="16" dur="2000"/>
                                        <p:tgtEl>
                                          <p:spTgt spid="57347">
                                            <p:txEl>
                                              <p:pRg st="1" end="1"/>
                                            </p:txEl>
                                          </p:spTgt>
                                        </p:tgtEl>
                                      </p:cBhvr>
                                    </p:animEffect>
                                  </p:childTnLst>
                                </p:cTn>
                              </p:par>
                            </p:childTnLst>
                          </p:cTn>
                        </p:par>
                        <p:par>
                          <p:cTn id="17" fill="hold">
                            <p:stCondLst>
                              <p:cond delay="4500"/>
                            </p:stCondLst>
                            <p:childTnLst>
                              <p:par>
                                <p:cTn id="18" presetID="8" presetClass="entr" presetSubtype="16" fill="hold" nodeType="afterEffect">
                                  <p:stCondLst>
                                    <p:cond delay="0"/>
                                  </p:stCondLst>
                                  <p:childTnLst>
                                    <p:set>
                                      <p:cBhvr>
                                        <p:cTn id="19" dur="1" fill="hold">
                                          <p:stCondLst>
                                            <p:cond delay="0"/>
                                          </p:stCondLst>
                                        </p:cTn>
                                        <p:tgtEl>
                                          <p:spTgt spid="57347">
                                            <p:txEl>
                                              <p:pRg st="2" end="2"/>
                                            </p:txEl>
                                          </p:spTgt>
                                        </p:tgtEl>
                                        <p:attrNameLst>
                                          <p:attrName>style.visibility</p:attrName>
                                        </p:attrNameLst>
                                      </p:cBhvr>
                                      <p:to>
                                        <p:strVal val="visible"/>
                                      </p:to>
                                    </p:set>
                                    <p:animEffect transition="in" filter="diamond(in)">
                                      <p:cBhvr>
                                        <p:cTn id="20" dur="2000"/>
                                        <p:tgtEl>
                                          <p:spTgt spid="57347">
                                            <p:txEl>
                                              <p:pRg st="2" end="2"/>
                                            </p:txEl>
                                          </p:spTgt>
                                        </p:tgtEl>
                                      </p:cBhvr>
                                    </p:animEffec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57347">
                                            <p:txEl>
                                              <p:pRg st="3" end="3"/>
                                            </p:txEl>
                                          </p:spTgt>
                                        </p:tgtEl>
                                        <p:attrNameLst>
                                          <p:attrName>style.visibility</p:attrName>
                                        </p:attrNameLst>
                                      </p:cBhvr>
                                      <p:to>
                                        <p:strVal val="visible"/>
                                      </p:to>
                                    </p:set>
                                    <p:animEffect transition="in" filter="diamond(in)">
                                      <p:cBhvr>
                                        <p:cTn id="24" dur="2000"/>
                                        <p:tgtEl>
                                          <p:spTgt spid="57347">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diamond(in)">
                                      <p:cBhvr>
                                        <p:cTn id="27" dur="2000"/>
                                        <p:tgtEl>
                                          <p:spTgt spid="57347">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57347">
                                            <p:txEl>
                                              <p:pRg st="5" end="5"/>
                                            </p:txEl>
                                          </p:spTgt>
                                        </p:tgtEl>
                                        <p:attrNameLst>
                                          <p:attrName>style.visibility</p:attrName>
                                        </p:attrNameLst>
                                      </p:cBhvr>
                                      <p:to>
                                        <p:strVal val="visible"/>
                                      </p:to>
                                    </p:set>
                                    <p:animEffect transition="in" filter="diamond(in)">
                                      <p:cBhvr>
                                        <p:cTn id="30" dur="2000"/>
                                        <p:tgtEl>
                                          <p:spTgt spid="57347">
                                            <p:txEl>
                                              <p:pRg st="5" end="5"/>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57347">
                                            <p:txEl>
                                              <p:pRg st="6" end="6"/>
                                            </p:txEl>
                                          </p:spTgt>
                                        </p:tgtEl>
                                        <p:attrNameLst>
                                          <p:attrName>style.visibility</p:attrName>
                                        </p:attrNameLst>
                                      </p:cBhvr>
                                      <p:to>
                                        <p:strVal val="visible"/>
                                      </p:to>
                                    </p:set>
                                    <p:animEffect transition="in" filter="diamond(in)">
                                      <p:cBhvr>
                                        <p:cTn id="33" dur="20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4491</Words>
  <Application>Microsoft Office PowerPoint</Application>
  <PresentationFormat>On-screen Show (4:3)</PresentationFormat>
  <Paragraphs>435</Paragraphs>
  <Slides>62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2  Mitra</vt:lpstr>
      <vt:lpstr>Arial</vt:lpstr>
      <vt:lpstr>B Mitra</vt:lpstr>
      <vt:lpstr>B Nazanin</vt:lpstr>
      <vt:lpstr>B Titr</vt:lpstr>
      <vt:lpstr>Calibri</vt:lpstr>
      <vt:lpstr>Majalla UI</vt:lpstr>
      <vt:lpstr>Times New Roman</vt:lpstr>
      <vt:lpstr>Wingdings</vt:lpstr>
      <vt:lpstr>Wingdings 2</vt:lpstr>
      <vt:lpstr>Yagut</vt:lpstr>
      <vt:lpstr>Zar</vt:lpstr>
      <vt:lpstr>Office Theme</vt:lpstr>
      <vt:lpstr>PowerPoint Presentation</vt:lpstr>
      <vt:lpstr> بهبود وضعیت تغذیه در دانشگاه فرهنگیان</vt:lpstr>
      <vt:lpstr>PowerPoint Presentation</vt:lpstr>
      <vt:lpstr>گروهها و راهنماهاي غذايي ايران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مهمترین مواد مغذی مورد نیاز جوانان</vt:lpstr>
      <vt:lpstr>مواد مغذی مورد نیاز جوانان</vt:lpstr>
      <vt:lpstr>مواد مغذی مورد نیاز جوانان</vt:lpstr>
      <vt:lpstr>مواد مغذی مورد نیاز جوانان</vt:lpstr>
      <vt:lpstr>مواد مغذی مورد نیاز جوانان</vt:lpstr>
      <vt:lpstr>مواد مغذی مورد نیاز جوانان</vt:lpstr>
      <vt:lpstr>مواد مغذی مورد نیاز جوانان</vt:lpstr>
      <vt:lpstr>مواد مغذی مورد نیاز جوانان</vt:lpstr>
      <vt:lpstr>مواد مغذی مورد نیاز جوانان</vt:lpstr>
      <vt:lpstr>مواد مغذی مورد نیاز جوانان</vt:lpstr>
      <vt:lpstr>مواد مغذی مورد نیاز جوانان</vt:lpstr>
      <vt:lpstr>PowerPoint Presentation</vt:lpstr>
      <vt:lpstr>ارزيابي BMI براي سن </vt:lpstr>
      <vt:lpstr>افراد بر اساس شاخص توده بدن به گروههای زیر تقسیم می شوند </vt:lpstr>
      <vt:lpstr>ارزيابي براي تشخيص نوع چاقي </vt:lpstr>
      <vt:lpstr>پیشگیری و کنترل اضافه وزن و چاقی</vt:lpstr>
      <vt:lpstr>پیشگیری و کنترل اضافه وزن و چاقی</vt:lpstr>
      <vt:lpstr>پیشگیری و کنترل اضافه وزن و چاقی</vt:lpstr>
      <vt:lpstr>پیشگیری و کنترل اضافه وزن و چاقی</vt:lpstr>
      <vt:lpstr>پیشگیری و کنترل اضافه وزن و چاقی</vt:lpstr>
      <vt:lpstr>دیابت</vt:lpstr>
      <vt:lpstr>بیماران دیابتی باید از مصرف کدام مواد غذایی پرهیز نمایند؟</vt:lpstr>
      <vt:lpstr>فرد دیابتی باید کدام مواد غذایی را در رژیم غذایی خود بیشتر مصرف نماید؟</vt:lpstr>
      <vt:lpstr>توصیه هایی برای کنترل بهتر قند خون</vt:lpstr>
      <vt:lpstr>توصیه هایی برای کنترل بهتر قند خون</vt:lpstr>
      <vt:lpstr>بیماری های قلبی-عروقی و فشار خون بالا</vt:lpstr>
      <vt:lpstr>توصیه های کلی برای پیشگیری و کنترل بیماری های قلبی عروقی </vt:lpstr>
      <vt:lpstr>توصیه های کلی برای پیشگیری و کنترل بیماری های قلبی عروقی </vt:lpstr>
      <vt:lpstr>اختلال چربی خون</vt:lpstr>
      <vt:lpstr>بهبود الگوی تغذیه ، پیشگیری و کنترل لیپیدهای خونی</vt:lpstr>
      <vt:lpstr>بهبود الگوی تغذیه ، پیشگیری و کنترل لیپیدهای خونی</vt:lpstr>
      <vt:lpstr>بهبود الگوی تغذیه ، پیشگیری و کنترل لیپیدهای خونی</vt:lpstr>
      <vt:lpstr>بهبود الگوی تغذیه ، پیشگیری و کنترل لیپیدهای خونی</vt:lpstr>
      <vt:lpstr>تغذیه و پیشگیری از کووید 19  </vt:lpstr>
      <vt:lpstr>مواد مغذی موثر در تقویت سیستم ایمنی</vt:lpstr>
      <vt:lpstr>مواد مغذی موثر در تقویت سیستم ایمنی</vt:lpstr>
      <vt:lpstr>مواد مغذی موثر در تقویت سیستم ایمنی</vt:lpstr>
      <vt:lpstr>مواد مغذی موثر در تضعیف سیستم ایمنی</vt:lpstr>
      <vt:lpstr>مواد مغذی موثر در تضعیف سیستم ایمنی</vt:lpstr>
      <vt:lpstr>توصیه های کلی در پیشگیری از کرونا</vt:lpstr>
      <vt:lpstr>توصیه های کلی در پیشگیری از کرونا</vt:lpstr>
      <vt:lpstr>توصیه های کلی در پیشگیری از کرونا</vt:lpstr>
      <vt:lpstr>توصیه های کلی در پیشگیری از کرونا</vt:lpstr>
      <vt:lpstr>باآرزوي سلامتي برا ي شما عزيزان</vt:lpstr>
    </vt:vector>
  </TitlesOfParts>
  <Company>Health-2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نقش تغذيه در بيماري هاي قلبي –عروقي وفشار خون</dc:title>
  <dc:creator>Maktoobian</dc:creator>
  <cp:lastModifiedBy>Windows User</cp:lastModifiedBy>
  <cp:revision>91</cp:revision>
  <dcterms:created xsi:type="dcterms:W3CDTF">2011-05-26T04:19:39Z</dcterms:created>
  <dcterms:modified xsi:type="dcterms:W3CDTF">2021-01-25T07:38:55Z</dcterms:modified>
</cp:coreProperties>
</file>